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17"/>
  </p:notesMasterIdLst>
  <p:sldIdLst>
    <p:sldId id="256" r:id="rId2"/>
    <p:sldId id="307" r:id="rId3"/>
    <p:sldId id="301" r:id="rId4"/>
    <p:sldId id="315" r:id="rId5"/>
    <p:sldId id="290" r:id="rId6"/>
    <p:sldId id="324" r:id="rId7"/>
    <p:sldId id="316" r:id="rId8"/>
    <p:sldId id="311" r:id="rId9"/>
    <p:sldId id="323" r:id="rId10"/>
    <p:sldId id="291" r:id="rId11"/>
    <p:sldId id="318" r:id="rId12"/>
    <p:sldId id="319" r:id="rId13"/>
    <p:sldId id="320" r:id="rId14"/>
    <p:sldId id="321" r:id="rId15"/>
    <p:sldId id="322" r:id="rId16"/>
  </p:sldIdLst>
  <p:sldSz cx="9144000" cy="6858000" type="screen4x3"/>
  <p:notesSz cx="6735763" cy="9866313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Georgia" pitchFamily="18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Georgia" pitchFamily="18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Georgia" pitchFamily="18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Georgia" pitchFamily="18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Georgia" pitchFamily="18" charset="0"/>
        <a:ea typeface="ＭＳ Ｐゴシック"/>
        <a:cs typeface="ＭＳ Ｐゴシック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Georgia" pitchFamily="18" charset="0"/>
        <a:ea typeface="ＭＳ Ｐゴシック"/>
        <a:cs typeface="ＭＳ Ｐゴシック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Georgia" pitchFamily="18" charset="0"/>
        <a:ea typeface="ＭＳ Ｐゴシック"/>
        <a:cs typeface="ＭＳ Ｐゴシック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Georgia" pitchFamily="18" charset="0"/>
        <a:ea typeface="ＭＳ Ｐゴシック"/>
        <a:cs typeface="ＭＳ Ｐゴシック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Georgia" pitchFamily="18" charset="0"/>
        <a:ea typeface="ＭＳ Ｐゴシック"/>
        <a:cs typeface="ＭＳ Ｐゴシック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4040"/>
    <a:srgbClr val="6FB7D7"/>
    <a:srgbClr val="9FCFE4"/>
    <a:srgbClr val="CFE7F2"/>
    <a:srgbClr val="FF8080"/>
    <a:srgbClr val="FFBFBF"/>
    <a:srgbClr val="66FF66"/>
  </p:clrMru>
</p:presentationPr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Stile chiaro 3 - Color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Stile medio 3 - Color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754" tIns="45377" rIns="90754" bIns="45377" numCol="1" anchor="t" anchorCtr="0" compatLnSpc="1">
            <a:prstTxWarp prst="textNoShape">
              <a:avLst/>
            </a:prstTxWarp>
          </a:bodyPr>
          <a:lstStyle>
            <a:lvl1pPr defTabSz="908050">
              <a:defRPr sz="120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754" tIns="45377" rIns="90754" bIns="45377" numCol="1" anchor="t" anchorCtr="0" compatLnSpc="1">
            <a:prstTxWarp prst="textNoShape">
              <a:avLst/>
            </a:prstTxWarp>
          </a:bodyPr>
          <a:lstStyle>
            <a:lvl1pPr algn="r" defTabSz="908050">
              <a:defRPr sz="120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fld id="{D167A1C9-C79E-45F3-AA8D-CD59B420F3DC}" type="datetimeFigureOut">
              <a:rPr lang="it-IT"/>
              <a:pPr/>
              <a:t>28/07/2014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 bwMode="auto">
          <a:xfrm>
            <a:off x="673100" y="4686300"/>
            <a:ext cx="5389563" cy="444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754" tIns="45377" rIns="90754" bIns="453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  <a:endParaRPr lang="it-IT" noProof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754" tIns="45377" rIns="90754" bIns="45377" numCol="1" anchor="b" anchorCtr="0" compatLnSpc="1">
            <a:prstTxWarp prst="textNoShape">
              <a:avLst/>
            </a:prstTxWarp>
          </a:bodyPr>
          <a:lstStyle>
            <a:lvl1pPr defTabSz="908050">
              <a:defRPr sz="120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754" tIns="45377" rIns="90754" bIns="45377" numCol="1" anchor="b" anchorCtr="0" compatLnSpc="1">
            <a:prstTxWarp prst="textNoShape">
              <a:avLst/>
            </a:prstTxWarp>
          </a:bodyPr>
          <a:lstStyle>
            <a:lvl1pPr algn="r" defTabSz="908050">
              <a:defRPr sz="120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fld id="{9A9C5B44-8768-4F52-9F40-C62BC6C04D1A}" type="slidenum">
              <a:rPr lang="it-IT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6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it-IT" smtClean="0">
                <a:ea typeface="ＭＳ Ｐゴシック"/>
              </a:rPr>
              <a:t>La costruzione costa sostanzialmente lo stesso sovrapponibile </a:t>
            </a:r>
          </a:p>
          <a:p>
            <a:pPr eaLnBrk="1" hangingPunct="1"/>
            <a:r>
              <a:rPr lang="it-IT" smtClean="0">
                <a:ea typeface="ＭＳ Ｐゴシック"/>
              </a:rPr>
              <a:t>La differenza la fa i sito</a:t>
            </a:r>
          </a:p>
          <a:p>
            <a:pPr eaLnBrk="1" hangingPunct="1"/>
            <a:endParaRPr lang="it-IT" smtClean="0">
              <a:ea typeface="ＭＳ Ｐゴシック"/>
            </a:endParaRPr>
          </a:p>
        </p:txBody>
      </p:sp>
      <p:sp>
        <p:nvSpPr>
          <p:cNvPr id="11267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47F78C-4347-4908-9E53-BFFEFB171793}" type="slidenum">
              <a:rPr lang="it-IT"/>
              <a:pPr/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4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it-IT" smtClean="0">
                <a:ea typeface="ＭＳ Ｐゴシック"/>
              </a:rPr>
              <a:t>La costruzione costa sostanzialmente lo stesso sovrapponibile </a:t>
            </a:r>
          </a:p>
          <a:p>
            <a:pPr eaLnBrk="1" hangingPunct="1"/>
            <a:r>
              <a:rPr lang="it-IT" smtClean="0">
                <a:ea typeface="ＭＳ Ｐゴシック"/>
              </a:rPr>
              <a:t>La differenza la fa i sito</a:t>
            </a:r>
          </a:p>
          <a:p>
            <a:pPr eaLnBrk="1" hangingPunct="1"/>
            <a:endParaRPr lang="it-IT" smtClean="0">
              <a:ea typeface="ＭＳ Ｐゴシック"/>
            </a:endParaRPr>
          </a:p>
        </p:txBody>
      </p:sp>
      <p:sp>
        <p:nvSpPr>
          <p:cNvPr id="13315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9CB22E-BA37-407D-BD0E-452B675E679A}" type="slidenum">
              <a:rPr lang="it-IT"/>
              <a:pPr/>
              <a:t>6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it-IT" smtClean="0">
                <a:ea typeface="ＭＳ Ｐゴシック"/>
              </a:rPr>
              <a:t>La costruzione costa sostanzialmente lo stesso sovrapponibile </a:t>
            </a:r>
          </a:p>
          <a:p>
            <a:pPr eaLnBrk="1" hangingPunct="1"/>
            <a:r>
              <a:rPr lang="it-IT" smtClean="0">
                <a:ea typeface="ＭＳ Ｐゴシック"/>
              </a:rPr>
              <a:t>La differenza la fa i sito</a:t>
            </a:r>
          </a:p>
          <a:p>
            <a:pPr eaLnBrk="1" hangingPunct="1"/>
            <a:endParaRPr lang="it-IT" smtClean="0">
              <a:ea typeface="ＭＳ Ｐゴシック"/>
            </a:endParaRPr>
          </a:p>
        </p:txBody>
      </p:sp>
      <p:sp>
        <p:nvSpPr>
          <p:cNvPr id="15363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0EEE65-B21B-41FB-89F8-348C3BE93EE6}" type="slidenum">
              <a:rPr lang="it-IT"/>
              <a:pPr/>
              <a:t>7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2400300" y="1292225"/>
            <a:ext cx="6488113" cy="3152775"/>
          </a:xfrm>
          <a:prstGeom prst="rect">
            <a:avLst/>
          </a:prstGeom>
          <a:noFill/>
          <a:ln w="3175">
            <a:solidFill>
              <a:schemeClr val="bg1"/>
            </a:solidFill>
            <a:miter lim="800000"/>
            <a:headEnd/>
            <a:tailEnd/>
          </a:ln>
          <a:effectLst>
            <a:outerShdw blurRad="63500" sx="100500" sy="100500" algn="ctr" rotWithShape="0">
              <a:srgbClr val="000000">
                <a:alpha val="50000"/>
              </a:srgbClr>
            </a:outerShdw>
          </a:effectLst>
          <a:extLst/>
        </p:spPr>
        <p:txBody>
          <a:bodyPr/>
          <a:lstStyle/>
          <a:p>
            <a:pPr fontAlgn="auto">
              <a:spcBef>
                <a:spcPts val="2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/>
            </a:pPr>
            <a:endParaRPr sz="3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5" name="Immagine 7" descr="Schermata 01-2456302 alle 11.12.3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0" y="1495425"/>
            <a:ext cx="1916113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0066" y="1411110"/>
            <a:ext cx="6498158" cy="1724867"/>
          </a:xfrm>
        </p:spPr>
        <p:txBody>
          <a:bodyPr rtlCol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Century Gothic"/>
                <a:ea typeface="+mj-ea"/>
                <a:cs typeface="Century Gothic"/>
              </a:defRPr>
            </a:lvl1pPr>
          </a:lstStyle>
          <a:p>
            <a:r>
              <a:rPr lang="it-IT" smtClean="0"/>
              <a:t>Fare clic per modificare lo stile del titolo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20066" y="3281913"/>
            <a:ext cx="6498159" cy="916641"/>
          </a:xfrm>
        </p:spPr>
        <p:txBody>
          <a:bodyPr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Century Gothic"/>
                <a:ea typeface="+mn-ea"/>
                <a:cs typeface="Century Gothic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74F85A-D7AD-4260-8A9F-087055AE21FD}" type="datetimeFigureOut">
              <a:rPr lang="it-IT"/>
              <a:pPr>
                <a:defRPr/>
              </a:pPr>
              <a:t>28/07/2014</a:t>
            </a:fld>
            <a:endParaRPr lang="it-IT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entury Gothic"/>
                <a:cs typeface="Century Gothic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D5D5A-0495-451D-8EE1-1ED1CC39B6F1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entury Gothic"/>
                <a:cs typeface="Century Gothic"/>
              </a:defRPr>
            </a:lvl1pPr>
          </a:lstStyle>
          <a:p>
            <a:r>
              <a:rPr lang="it-IT" smtClean="0"/>
              <a:t>Fare clic per modificare lo stile del titolo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entury Gothic"/>
                <a:cs typeface="Century Gothic"/>
              </a:defRPr>
            </a:lvl1pPr>
            <a:lvl2pPr>
              <a:defRPr>
                <a:latin typeface="Century Gothic"/>
                <a:cs typeface="Century Gothic"/>
              </a:defRPr>
            </a:lvl2pPr>
            <a:lvl3pPr>
              <a:defRPr>
                <a:latin typeface="Century Gothic"/>
                <a:cs typeface="Century Gothic"/>
              </a:defRPr>
            </a:lvl3pPr>
            <a:lvl4pPr>
              <a:defRPr>
                <a:latin typeface="Century Gothic"/>
                <a:cs typeface="Century Gothic"/>
              </a:defRPr>
            </a:lvl4pPr>
            <a:lvl5pPr>
              <a:defRPr>
                <a:latin typeface="Century Gothic"/>
                <a:cs typeface="Century Gothic"/>
              </a:defRPr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36A79-7779-400B-8D4E-08C6007C0F44}" type="datetimeFigureOut">
              <a:rPr lang="it-IT"/>
              <a:pPr>
                <a:defRPr/>
              </a:pPr>
              <a:t>28/07/2014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B4A60-DED3-45F9-936A-C0E9E0E5C450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it-IT"/>
              <a:t>Venezia, 28/7/2014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E7E841-C99E-4BDD-BED4-87C2AA191B33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49275" y="107950"/>
            <a:ext cx="8042275" cy="133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49275" y="1600200"/>
            <a:ext cx="8042275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629275" y="627538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entury Gothic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70DA6571-6F01-4C97-B2EF-0F493688BB3B}" type="datetimeFigureOut">
              <a:rPr lang="it-IT"/>
              <a:pPr>
                <a:defRPr/>
              </a:pPr>
              <a:t>28/07/2014</a:t>
            </a:fld>
            <a:endParaRPr lang="it-IT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113" y="6275388"/>
            <a:ext cx="48402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ClrTx/>
              <a:buSzTx/>
              <a:defRPr sz="1200">
                <a:latin typeface="Century Gothic"/>
                <a:ea typeface="+mn-ea"/>
                <a:cs typeface="Century Gothic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813" y="6275388"/>
            <a:ext cx="990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3600">
                <a:latin typeface="Century Gothic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0622BB41-7DC8-4501-B1F9-A94EDB1DDBB4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6" r:id="rId2"/>
    <p:sldLayoutId id="2147483668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accent1"/>
          </a:solidFill>
          <a:latin typeface="Arial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accent1"/>
          </a:solidFill>
          <a:latin typeface="Arial" pitchFamily="34" charset="0"/>
          <a:ea typeface="ＭＳ Ｐゴシック" charset="0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accent1"/>
          </a:solidFill>
          <a:latin typeface="Arial" pitchFamily="34" charset="0"/>
          <a:ea typeface="ＭＳ Ｐゴシック" charset="0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accent1"/>
          </a:solidFill>
          <a:latin typeface="Arial" pitchFamily="34" charset="0"/>
          <a:ea typeface="ＭＳ Ｐゴシック" charset="0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accent1"/>
          </a:solidFill>
          <a:latin typeface="Arial" pitchFamily="34" charset="0"/>
          <a:ea typeface="ＭＳ Ｐゴシック" charset="0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600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600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600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600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9pPr>
    </p:titleStyle>
    <p:bodyStyle>
      <a:lvl1pPr marL="349250" indent="-349250" algn="l" rtl="0" eaLnBrk="0" fontAlgn="base" hangingPunct="0">
        <a:spcBef>
          <a:spcPts val="2000"/>
        </a:spcBef>
        <a:spcAft>
          <a:spcPct val="0"/>
        </a:spcAft>
        <a:buClr>
          <a:srgbClr val="6FB7D7"/>
        </a:buClr>
        <a:buSzPct val="110000"/>
        <a:buFont typeface="Wingdings 2" pitchFamily="18" charset="2"/>
        <a:buChar char=""/>
        <a:defRPr sz="2400" kern="1200">
          <a:solidFill>
            <a:srgbClr val="595959"/>
          </a:solidFill>
          <a:latin typeface="Arial" pitchFamily="34" charset="0"/>
          <a:ea typeface="+mn-ea"/>
          <a:cs typeface="+mn-cs"/>
        </a:defRPr>
      </a:lvl1pPr>
      <a:lvl2pPr marL="685800" indent="-336550" algn="l" rtl="0" eaLnBrk="0" fontAlgn="base" hangingPunct="0">
        <a:spcBef>
          <a:spcPts val="600"/>
        </a:spcBef>
        <a:spcAft>
          <a:spcPct val="0"/>
        </a:spcAft>
        <a:buClr>
          <a:srgbClr val="215D77"/>
        </a:buClr>
        <a:buSzPct val="110000"/>
        <a:buFont typeface="Wingdings 2" pitchFamily="18" charset="2"/>
        <a:buChar char=""/>
        <a:defRPr sz="2200" kern="1200">
          <a:solidFill>
            <a:srgbClr val="595959"/>
          </a:solidFill>
          <a:latin typeface="Arial" pitchFamily="34" charset="0"/>
          <a:ea typeface="+mn-ea"/>
          <a:cs typeface="+mn-cs"/>
        </a:defRPr>
      </a:lvl2pPr>
      <a:lvl3pPr marL="968375" indent="-282575" algn="l" rtl="0" eaLnBrk="0" fontAlgn="base" hangingPunct="0">
        <a:spcBef>
          <a:spcPts val="600"/>
        </a:spcBef>
        <a:spcAft>
          <a:spcPct val="0"/>
        </a:spcAft>
        <a:buClr>
          <a:srgbClr val="6FB7D7"/>
        </a:buClr>
        <a:buSzPct val="110000"/>
        <a:buFont typeface="Wingdings 2" pitchFamily="18" charset="2"/>
        <a:buChar char=""/>
        <a:defRPr sz="2000" kern="1200">
          <a:solidFill>
            <a:srgbClr val="595959"/>
          </a:solidFill>
          <a:latin typeface="Arial" pitchFamily="34" charset="0"/>
          <a:ea typeface="+mn-ea"/>
          <a:cs typeface="+mn-cs"/>
        </a:defRPr>
      </a:lvl3pPr>
      <a:lvl4pPr marL="1263650" indent="-295275" algn="l" rtl="0" eaLnBrk="0" fontAlgn="base" hangingPunct="0">
        <a:spcBef>
          <a:spcPts val="600"/>
        </a:spcBef>
        <a:spcAft>
          <a:spcPct val="0"/>
        </a:spcAft>
        <a:buClr>
          <a:srgbClr val="215D77"/>
        </a:buClr>
        <a:buSzPct val="110000"/>
        <a:buFont typeface="Wingdings 2" pitchFamily="18" charset="2"/>
        <a:buChar char=""/>
        <a:defRPr sz="2000" kern="1200">
          <a:solidFill>
            <a:srgbClr val="595959"/>
          </a:solidFill>
          <a:latin typeface="Arial" pitchFamily="34" charset="0"/>
          <a:ea typeface="+mn-ea"/>
          <a:cs typeface="+mn-cs"/>
        </a:defRPr>
      </a:lvl4pPr>
      <a:lvl5pPr marL="1546225" indent="-282575" algn="l" rtl="0" eaLnBrk="0" fontAlgn="base" hangingPunct="0">
        <a:spcBef>
          <a:spcPts val="600"/>
        </a:spcBef>
        <a:spcAft>
          <a:spcPct val="0"/>
        </a:spcAft>
        <a:buClr>
          <a:srgbClr val="6FB7D7"/>
        </a:buClr>
        <a:buSzPct val="110000"/>
        <a:buFont typeface="Wingdings 2" pitchFamily="18" charset="2"/>
        <a:buChar char=""/>
        <a:defRPr sz="2000" kern="1200">
          <a:solidFill>
            <a:srgbClr val="595959"/>
          </a:solidFill>
          <a:latin typeface="Arial" pitchFamily="34" charset="0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419350" y="1411288"/>
            <a:ext cx="6499225" cy="1724025"/>
          </a:xfrm>
        </p:spPr>
        <p:txBody>
          <a:bodyPr/>
          <a:lstStyle/>
          <a:p>
            <a:pPr>
              <a:defRPr/>
            </a:pPr>
            <a:r>
              <a:rPr lang="it-IT" sz="4400" dirty="0" smtClean="0">
                <a:latin typeface="Arial"/>
                <a:cs typeface="Arial"/>
              </a:rPr>
              <a:t>Prospettive per il nuovo ospedale di Padova</a:t>
            </a:r>
            <a:endParaRPr lang="it-IT" sz="4400" dirty="0">
              <a:latin typeface="Arial"/>
              <a:cs typeface="Arial"/>
            </a:endParaRPr>
          </a:p>
        </p:txBody>
      </p:sp>
      <p:sp>
        <p:nvSpPr>
          <p:cNvPr id="6146" name="Sottotitolo 2"/>
          <p:cNvSpPr>
            <a:spLocks noGrp="1"/>
          </p:cNvSpPr>
          <p:nvPr>
            <p:ph type="subTitle" idx="1"/>
          </p:nvPr>
        </p:nvSpPr>
        <p:spPr>
          <a:xfrm>
            <a:off x="2419350" y="3281363"/>
            <a:ext cx="6499225" cy="917575"/>
          </a:xfrm>
        </p:spPr>
        <p:txBody>
          <a:bodyPr/>
          <a:lstStyle/>
          <a:p>
            <a:pPr>
              <a:lnSpc>
                <a:spcPct val="90000"/>
              </a:lnSpc>
              <a:buClr>
                <a:srgbClr val="6FB7D7"/>
              </a:buClr>
            </a:pPr>
            <a:r>
              <a:rPr lang="it-IT" smtClean="0">
                <a:solidFill>
                  <a:schemeClr val="tx1"/>
                </a:solidFill>
                <a:latin typeface="Arial" charset="0"/>
                <a:cs typeface="Arial" charset="0"/>
              </a:rPr>
              <a:t>Considerazioni tecnico-economiche </a:t>
            </a:r>
          </a:p>
          <a:p>
            <a:pPr>
              <a:lnSpc>
                <a:spcPct val="90000"/>
              </a:lnSpc>
              <a:buClr>
                <a:srgbClr val="6FB7D7"/>
              </a:buClr>
            </a:pPr>
            <a:r>
              <a:rPr lang="it-IT" smtClean="0">
                <a:solidFill>
                  <a:schemeClr val="tx1"/>
                </a:solidFill>
                <a:latin typeface="Arial" charset="0"/>
                <a:cs typeface="Arial" charset="0"/>
              </a:rPr>
              <a:t>a partire dal Piano di Fattibilità</a:t>
            </a:r>
          </a:p>
          <a:p>
            <a:pPr>
              <a:lnSpc>
                <a:spcPct val="90000"/>
              </a:lnSpc>
              <a:buClr>
                <a:srgbClr val="6FB7D7"/>
              </a:buClr>
            </a:pPr>
            <a:r>
              <a:rPr lang="it-IT" smtClean="0">
                <a:solidFill>
                  <a:schemeClr val="tx1"/>
                </a:solidFill>
                <a:latin typeface="Arial" charset="0"/>
                <a:cs typeface="Arial" charset="0"/>
              </a:rPr>
              <a:t>approvato con DGR 1367/2011</a:t>
            </a:r>
          </a:p>
        </p:txBody>
      </p:sp>
      <p:sp>
        <p:nvSpPr>
          <p:cNvPr id="6147" name="CasellaDiTesto 8"/>
          <p:cNvSpPr txBox="1">
            <a:spLocks noChangeArrowheads="1"/>
          </p:cNvSpPr>
          <p:nvPr/>
        </p:nvSpPr>
        <p:spPr bwMode="auto">
          <a:xfrm>
            <a:off x="6227763" y="4724400"/>
            <a:ext cx="25844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800">
                <a:solidFill>
                  <a:schemeClr val="tx1"/>
                </a:solidFill>
                <a:latin typeface="Arial" charset="0"/>
                <a:cs typeface="Arial" charset="0"/>
              </a:rPr>
              <a:t>Venezia, 28 luglio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 idx="4294967295"/>
          </p:nvPr>
        </p:nvSpPr>
        <p:spPr>
          <a:xfrm>
            <a:off x="549275" y="-26988"/>
            <a:ext cx="8042275" cy="752476"/>
          </a:xfrm>
        </p:spPr>
        <p:txBody>
          <a:bodyPr/>
          <a:lstStyle/>
          <a:p>
            <a:pPr eaLnBrk="1" hangingPunct="1">
              <a:defRPr/>
            </a:pPr>
            <a:r>
              <a:rPr lang="it-IT" sz="4100" b="1" u="sng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NUOVO SU VECCHIO</a:t>
            </a:r>
          </a:p>
        </p:txBody>
      </p:sp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250825" y="750888"/>
          <a:ext cx="8713788" cy="5864225"/>
        </p:xfrm>
        <a:graphic>
          <a:graphicData uri="http://schemas.openxmlformats.org/drawingml/2006/table">
            <a:tbl>
              <a:tblPr/>
              <a:tblGrid>
                <a:gridCol w="3960813"/>
                <a:gridCol w="4752975"/>
              </a:tblGrid>
              <a:tr h="709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itchFamily="34" charset="0"/>
                          <a:ea typeface="ＭＳ Ｐゴシック" charset="-128"/>
                          <a:cs typeface="Arial" pitchFamily="34" charset="0"/>
                        </a:rPr>
                        <a:t>PRO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ＭＳ Ｐゴシック" charset="-128"/>
                          <a:cs typeface="Arial" pitchFamily="34" charset="0"/>
                        </a:rPr>
                        <a:t>CONTRO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itchFamily="34" charset="0"/>
                          <a:ea typeface="ＭＳ Ｐゴシック" charset="-128"/>
                          <a:cs typeface="Arial" pitchFamily="34" charset="0"/>
                        </a:rPr>
                        <a:t>non si modifica destinazione dell'area attuale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ＭＳ Ｐゴシック" charset="-128"/>
                          <a:cs typeface="Arial" pitchFamily="34" charset="0"/>
                        </a:rPr>
                        <a:t>assenza di parcheggi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</a:tr>
              <a:tr h="709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itchFamily="34" charset="0"/>
                          <a:ea typeface="ＭＳ Ｐゴシック" charset="-128"/>
                          <a:cs typeface="Arial" pitchFamily="34" charset="0"/>
                        </a:rPr>
                        <a:t>non si altera tessuto produttivo del quartiere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ＭＳ Ｐゴシック" charset="-128"/>
                          <a:cs typeface="Arial" pitchFamily="34" charset="0"/>
                        </a:rPr>
                        <a:t>viabilità congestionata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ＭＳ Ｐゴシック" charset="-128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pitchFamily="34" charset="0"/>
                        <a:ea typeface="ＭＳ Ｐゴシック" charset="-128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ＭＳ Ｐゴシック" charset="-128"/>
                          <a:cs typeface="Arial" pitchFamily="34" charset="0"/>
                        </a:rPr>
                        <a:t>saturazione dei servizi dell'area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</a:tr>
              <a:tr h="709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pitchFamily="34" charset="0"/>
                        <a:ea typeface="ＭＳ Ｐゴシック" charset="-128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ＭＳ Ｐゴシック" charset="-128"/>
                          <a:cs typeface="Arial" pitchFamily="34" charset="0"/>
                        </a:rPr>
                        <a:t>complessità di gestione dell'area per: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it-IT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ＭＳ Ｐゴシック" charset="-128"/>
                          <a:cs typeface="Arial" pitchFamily="34" charset="0"/>
                        </a:rPr>
                        <a:t>rischi blocco lavori per molteplicità procedure di gara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it-IT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ＭＳ Ｐゴシック" charset="-128"/>
                          <a:cs typeface="Arial" pitchFamily="34" charset="0"/>
                        </a:rPr>
                        <a:t>rischi di blocco o ritardo dei lavori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it-IT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ＭＳ Ｐゴシック" charset="-128"/>
                          <a:cs typeface="Arial" pitchFamily="34" charset="0"/>
                        </a:rPr>
                        <a:t>rischi per degenti durante il lavori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it-IT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ＭＳ Ｐゴシック" charset="-128"/>
                          <a:cs typeface="Arial" pitchFamily="34" charset="0"/>
                        </a:rPr>
                        <a:t>rischi per personale in formazione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it-IT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ＭＳ Ｐゴシック" charset="-128"/>
                          <a:cs typeface="Arial" pitchFamily="34" charset="0"/>
                        </a:rPr>
                        <a:t>impossibilità di ampliare le aree assistenziali in futuro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it-IT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ＭＳ Ｐゴシック" charset="-128"/>
                          <a:cs typeface="Arial" pitchFamily="34" charset="0"/>
                        </a:rPr>
                        <a:t>impossibilità di avere aree di sviluppo per ricerca e formazione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it-IT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ＭＳ Ｐゴシック" charset="-128"/>
                          <a:cs typeface="Arial" pitchFamily="34" charset="0"/>
                        </a:rPr>
                        <a:t>assenza di verde per degenti e familiari in fasi così delicate della vita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 idx="4294967295"/>
          </p:nvPr>
        </p:nvSpPr>
        <p:spPr>
          <a:xfrm>
            <a:off x="549275" y="-26988"/>
            <a:ext cx="8042275" cy="752476"/>
          </a:xfrm>
        </p:spPr>
        <p:txBody>
          <a:bodyPr/>
          <a:lstStyle/>
          <a:p>
            <a:pPr eaLnBrk="1" hangingPunct="1">
              <a:defRPr/>
            </a:pPr>
            <a:r>
              <a:rPr lang="it-IT" sz="4100" b="1" u="sng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NUOVO SU NUOVO</a:t>
            </a:r>
          </a:p>
        </p:txBody>
      </p:sp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250825" y="1085850"/>
          <a:ext cx="8713788" cy="4619625"/>
        </p:xfrm>
        <a:graphic>
          <a:graphicData uri="http://schemas.openxmlformats.org/drawingml/2006/table">
            <a:tbl>
              <a:tblPr/>
              <a:tblGrid>
                <a:gridCol w="4465638"/>
                <a:gridCol w="4248150"/>
              </a:tblGrid>
              <a:tr h="709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itchFamily="34" charset="0"/>
                          <a:ea typeface="ＭＳ Ｐゴシック" charset="-128"/>
                          <a:cs typeface="Arial" pitchFamily="34" charset="0"/>
                        </a:rPr>
                        <a:t>PRO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ＭＳ Ｐゴシック" charset="-128"/>
                          <a:cs typeface="Arial" pitchFamily="34" charset="0"/>
                        </a:rPr>
                        <a:t>CONTRO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itchFamily="34" charset="0"/>
                          <a:ea typeface="ＭＳ Ｐゴシック" charset="-128"/>
                          <a:cs typeface="Arial" pitchFamily="34" charset="0"/>
                        </a:rPr>
                        <a:t>progettazione senza vincoli strutturali ma orientata alla migliore organizzazione e fornitura dei servizi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pitchFamily="34" charset="0"/>
                        <a:ea typeface="ＭＳ Ｐゴシック" charset="-128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ＭＳ Ｐゴシック" charset="-128"/>
                          <a:cs typeface="Arial" pitchFamily="34" charset="0"/>
                        </a:rPr>
                        <a:t>rischio che l'urbanizzazione da parte del Comune non coincida come tempi ai lavori dell</a:t>
                      </a:r>
                      <a:r>
                        <a:rPr kumimoji="0" lang="it-IT" altLang="it-IT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ＭＳ Ｐゴシック" charset="-128"/>
                          <a:cs typeface="Arial" pitchFamily="34" charset="0"/>
                        </a:rPr>
                        <a:t>’</a:t>
                      </a:r>
                      <a:r>
                        <a:rPr kumimoji="0" lang="it-IT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ＭＳ Ｐゴシック" charset="-128"/>
                          <a:cs typeface="Arial" pitchFamily="34" charset="0"/>
                        </a:rPr>
                        <a:t>Ospedale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ＭＳ Ｐゴシック" charset="-128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</a:tr>
              <a:tr h="709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itchFamily="34" charset="0"/>
                          <a:ea typeface="ＭＳ Ｐゴシック" charset="-128"/>
                          <a:cs typeface="Arial" pitchFamily="34" charset="0"/>
                        </a:rPr>
                        <a:t>possibilità di avvio di nuovi servizi nell'area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charset="-128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itchFamily="34" charset="0"/>
                          <a:ea typeface="ＭＳ Ｐゴシック" charset="-128"/>
                          <a:cs typeface="Arial" pitchFamily="34" charset="0"/>
                        </a:rPr>
                        <a:t>tempi di procedura certi (cronoprogramma) 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charset="-128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</a:tr>
              <a:tr h="709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itchFamily="34" charset="0"/>
                          <a:ea typeface="ＭＳ Ｐゴシック" charset="-128"/>
                          <a:cs typeface="Arial" pitchFamily="34" charset="0"/>
                        </a:rPr>
                        <a:t>liberazione dell'attuale area in circa 8 anni con possibilità di progettarne subito l'utilizzo successivo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charset="-128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 idx="4294967295"/>
          </p:nvPr>
        </p:nvSpPr>
        <p:spPr>
          <a:xfrm>
            <a:off x="250825" y="107950"/>
            <a:ext cx="8569325" cy="728663"/>
          </a:xfrm>
        </p:spPr>
        <p:txBody>
          <a:bodyPr/>
          <a:lstStyle/>
          <a:p>
            <a:pPr eaLnBrk="1" hangingPunct="1">
              <a:defRPr/>
            </a:pPr>
            <a:r>
              <a:rPr lang="it-IT" sz="4100" b="1" u="sng" smtClean="0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PERCORSO DEGLI ULTIMI 12 ANNI</a:t>
            </a:r>
          </a:p>
        </p:txBody>
      </p:sp>
      <p:sp>
        <p:nvSpPr>
          <p:cNvPr id="30723" name="Rectangle 3"/>
          <p:cNvSpPr>
            <a:spLocks noGrp="1"/>
          </p:cNvSpPr>
          <p:nvPr>
            <p:ph type="body" idx="4294967295"/>
          </p:nvPr>
        </p:nvSpPr>
        <p:spPr>
          <a:xfrm>
            <a:off x="107950" y="1052513"/>
            <a:ext cx="9144000" cy="5905500"/>
          </a:xfrm>
        </p:spPr>
        <p:txBody>
          <a:bodyPr/>
          <a:lstStyle/>
          <a:p>
            <a:pPr eaLnBrk="1" hangingPunct="1">
              <a:defRPr/>
            </a:pPr>
            <a:r>
              <a:rPr lang="it-IT" sz="22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2001</a:t>
            </a:r>
            <a:r>
              <a:rPr lang="it-IT" sz="2200" smtClean="0">
                <a:solidFill>
                  <a:schemeClr val="tx1"/>
                </a:solidFill>
                <a:cs typeface="Arial" pitchFamily="34" charset="0"/>
              </a:rPr>
              <a:t> Piano Particolareggiato (condiviso AOP e Comune) </a:t>
            </a:r>
          </a:p>
          <a:p>
            <a:pPr lvl="2" eaLnBrk="1" hangingPunct="1">
              <a:defRPr/>
            </a:pPr>
            <a:r>
              <a:rPr lang="it-IT" sz="2200" smtClean="0">
                <a:solidFill>
                  <a:schemeClr val="tx1"/>
                </a:solidFill>
                <a:cs typeface="Arial" pitchFamily="34" charset="0"/>
              </a:rPr>
              <a:t>prevedeva NUOVO SU VECCHIO – </a:t>
            </a:r>
            <a:r>
              <a:rPr lang="it-IT" sz="2200" smtClean="0">
                <a:solidFill>
                  <a:srgbClr val="FF4040"/>
                </a:solidFill>
                <a:cs typeface="Arial" pitchFamily="34" charset="0"/>
              </a:rPr>
              <a:t>NON REALIZZATO</a:t>
            </a:r>
          </a:p>
          <a:p>
            <a:pPr eaLnBrk="1" hangingPunct="1">
              <a:defRPr/>
            </a:pPr>
            <a:r>
              <a:rPr lang="it-IT" sz="22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2005</a:t>
            </a:r>
            <a:r>
              <a:rPr lang="it-IT" sz="2200" smtClean="0">
                <a:solidFill>
                  <a:schemeClr val="tx1"/>
                </a:solidFill>
                <a:cs typeface="Arial" pitchFamily="34" charset="0"/>
              </a:rPr>
              <a:t> AOP delibera variante </a:t>
            </a:r>
          </a:p>
          <a:p>
            <a:pPr lvl="2" eaLnBrk="1" hangingPunct="1">
              <a:defRPr/>
            </a:pPr>
            <a:r>
              <a:rPr lang="it-IT" sz="2200" smtClean="0">
                <a:solidFill>
                  <a:schemeClr val="tx1"/>
                </a:solidFill>
                <a:cs typeface="Arial" pitchFamily="34" charset="0"/>
              </a:rPr>
              <a:t>riduce i volumi di scambio del NUOVO SU VECCHIO – </a:t>
            </a:r>
            <a:r>
              <a:rPr lang="it-IT" sz="2200" smtClean="0">
                <a:solidFill>
                  <a:srgbClr val="FF4040"/>
                </a:solidFill>
                <a:cs typeface="Arial" pitchFamily="34" charset="0"/>
              </a:rPr>
              <a:t>NON REALIZZATO</a:t>
            </a:r>
            <a:endParaRPr lang="it-IT" sz="2200" smtClean="0">
              <a:solidFill>
                <a:schemeClr val="tx1"/>
              </a:solidFill>
              <a:cs typeface="Arial" pitchFamily="34" charset="0"/>
            </a:endParaRPr>
          </a:p>
          <a:p>
            <a:pPr eaLnBrk="1" hangingPunct="1">
              <a:defRPr/>
            </a:pPr>
            <a:r>
              <a:rPr lang="it-IT" sz="22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2006</a:t>
            </a:r>
            <a:r>
              <a:rPr lang="it-IT" sz="2200" smtClean="0">
                <a:solidFill>
                  <a:schemeClr val="tx1"/>
                </a:solidFill>
                <a:cs typeface="Arial" pitchFamily="34" charset="0"/>
              </a:rPr>
              <a:t> AOP delibera richiesta in Regione per avvio della procedura di</a:t>
            </a:r>
          </a:p>
          <a:p>
            <a:pPr lvl="2" eaLnBrk="1" hangingPunct="1">
              <a:defRPr/>
            </a:pPr>
            <a:r>
              <a:rPr lang="it-IT" sz="2200" smtClean="0">
                <a:solidFill>
                  <a:schemeClr val="tx1"/>
                </a:solidFill>
                <a:cs typeface="Arial" pitchFamily="34" charset="0"/>
              </a:rPr>
              <a:t>realizzazione NUOVO SU NUOVO</a:t>
            </a:r>
          </a:p>
          <a:p>
            <a:pPr eaLnBrk="1" hangingPunct="1">
              <a:defRPr/>
            </a:pPr>
            <a:r>
              <a:rPr lang="it-IT" sz="22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2008</a:t>
            </a:r>
            <a:r>
              <a:rPr lang="it-IT" sz="2200" smtClean="0">
                <a:solidFill>
                  <a:schemeClr val="tx1"/>
                </a:solidFill>
                <a:cs typeface="Arial" pitchFamily="34" charset="0"/>
              </a:rPr>
              <a:t> DGRV approvazione documento preliminare di programmazione strategica per il</a:t>
            </a:r>
          </a:p>
          <a:p>
            <a:pPr lvl="2" eaLnBrk="1" hangingPunct="1">
              <a:defRPr/>
            </a:pPr>
            <a:r>
              <a:rPr lang="it-IT" sz="2200" smtClean="0">
                <a:solidFill>
                  <a:schemeClr val="tx1"/>
                </a:solidFill>
                <a:cs typeface="Arial" pitchFamily="34" charset="0"/>
              </a:rPr>
              <a:t>Nuovo Polo della Salute di PD, detto PATAVIUM (NUOVO SU NUOVO)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/>
          </p:cNvSpPr>
          <p:nvPr>
            <p:ph type="title" idx="4294967295"/>
          </p:nvPr>
        </p:nvSpPr>
        <p:spPr>
          <a:xfrm>
            <a:off x="250825" y="107950"/>
            <a:ext cx="8569325" cy="728663"/>
          </a:xfrm>
        </p:spPr>
        <p:txBody>
          <a:bodyPr/>
          <a:lstStyle/>
          <a:p>
            <a:pPr eaLnBrk="1" hangingPunct="1">
              <a:defRPr/>
            </a:pPr>
            <a:r>
              <a:rPr lang="it-IT" sz="4100" b="1" u="sng" smtClean="0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PERCORSO DEGLI ULTIMI 12 ANNI</a:t>
            </a:r>
          </a:p>
        </p:txBody>
      </p:sp>
      <p:sp>
        <p:nvSpPr>
          <p:cNvPr id="47107" name="Rectangle 3"/>
          <p:cNvSpPr>
            <a:spLocks noGrp="1"/>
          </p:cNvSpPr>
          <p:nvPr>
            <p:ph type="body" idx="4294967295"/>
          </p:nvPr>
        </p:nvSpPr>
        <p:spPr>
          <a:xfrm>
            <a:off x="250825" y="1196975"/>
            <a:ext cx="8642350" cy="5400675"/>
          </a:xfrm>
        </p:spPr>
        <p:txBody>
          <a:bodyPr/>
          <a:lstStyle/>
          <a:p>
            <a:pPr eaLnBrk="1" hangingPunct="1">
              <a:defRPr/>
            </a:pPr>
            <a:r>
              <a:rPr lang="it-IT" sz="22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2010</a:t>
            </a:r>
            <a:r>
              <a:rPr lang="it-IT" sz="2200" smtClean="0">
                <a:solidFill>
                  <a:schemeClr val="tx1"/>
                </a:solidFill>
                <a:cs typeface="Arial" pitchFamily="34" charset="0"/>
              </a:rPr>
              <a:t> AOP sottoscrive l'accordo sulle "procedure per la realizzazione del nuovo polo della salute di PD" con Regione, Provincia, Comune, Università e IOV</a:t>
            </a:r>
          </a:p>
          <a:p>
            <a:pPr eaLnBrk="1" hangingPunct="1">
              <a:defRPr/>
            </a:pPr>
            <a:r>
              <a:rPr lang="it-IT" sz="22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2011</a:t>
            </a:r>
            <a:r>
              <a:rPr lang="it-IT" sz="2200" smtClean="0">
                <a:solidFill>
                  <a:schemeClr val="tx1"/>
                </a:solidFill>
                <a:cs typeface="Arial" pitchFamily="34" charset="0"/>
              </a:rPr>
              <a:t> AOP sottoscrive lo studio di fattibilità "</a:t>
            </a:r>
            <a:r>
              <a:rPr lang="it-IT" sz="2200" i="1" smtClean="0">
                <a:solidFill>
                  <a:schemeClr val="tx1"/>
                </a:solidFill>
                <a:cs typeface="Arial" pitchFamily="34" charset="0"/>
              </a:rPr>
              <a:t>realizzazione di un NUOVO ospedale in un NUOVO sito in sostituzione della struttura attuale</a:t>
            </a:r>
            <a:r>
              <a:rPr lang="it-IT" sz="2200" smtClean="0">
                <a:solidFill>
                  <a:schemeClr val="tx1"/>
                </a:solidFill>
                <a:cs typeface="Arial" pitchFamily="34" charset="0"/>
              </a:rPr>
              <a:t>" con gli Enti del punto precedente</a:t>
            </a:r>
          </a:p>
          <a:p>
            <a:pPr eaLnBrk="1" hangingPunct="1">
              <a:defRPr/>
            </a:pPr>
            <a:r>
              <a:rPr lang="it-IT" sz="22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2012</a:t>
            </a:r>
            <a:r>
              <a:rPr lang="it-IT" sz="2200" smtClean="0">
                <a:solidFill>
                  <a:schemeClr val="tx1"/>
                </a:solidFill>
                <a:cs typeface="Arial" pitchFamily="34" charset="0"/>
              </a:rPr>
              <a:t> AOP sottoscrive il documento integrativo al piano di fattibilità del Nuovo Ospedale che recepisce Padova Ovest in conformità dell'area individuata dal PATI redatto dal gruppo di lavoro dei sottoscrittori dell'accordo</a:t>
            </a:r>
          </a:p>
          <a:p>
            <a:pPr eaLnBrk="1" hangingPunct="1">
              <a:defRPr/>
            </a:pPr>
            <a:r>
              <a:rPr lang="it-IT" sz="22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2012</a:t>
            </a:r>
            <a:r>
              <a:rPr lang="it-IT" sz="2200" smtClean="0">
                <a:solidFill>
                  <a:schemeClr val="tx1"/>
                </a:solidFill>
                <a:cs typeface="Arial" pitchFamily="34" charset="0"/>
              </a:rPr>
              <a:t> AOP partecipa alla Commissione Regionale costituita per la valutazione del pubblico interesse della proposta presentata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/>
          </p:cNvSpPr>
          <p:nvPr>
            <p:ph type="body" idx="4294967295"/>
          </p:nvPr>
        </p:nvSpPr>
        <p:spPr>
          <a:xfrm>
            <a:off x="0" y="2060575"/>
            <a:ext cx="9144000" cy="2260600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it-IT" sz="41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NUOVO SU NUOVO </a:t>
            </a:r>
          </a:p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it-IT" sz="3600" b="1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quale destinazione per l'attuale area?</a:t>
            </a:r>
          </a:p>
          <a:p>
            <a:pPr marL="0" indent="0" eaLnBrk="1" hangingPunct="1">
              <a:buFont typeface="Wingdings 2" pitchFamily="18" charset="2"/>
              <a:buNone/>
              <a:defRPr/>
            </a:pPr>
            <a:endParaRPr lang="it-IT" sz="3600" b="1" dirty="0" smtClean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 idx="4294967295"/>
          </p:nvPr>
        </p:nvSpPr>
        <p:spPr>
          <a:xfrm>
            <a:off x="549275" y="107950"/>
            <a:ext cx="8042275" cy="944563"/>
          </a:xfrm>
        </p:spPr>
        <p:txBody>
          <a:bodyPr/>
          <a:lstStyle/>
          <a:p>
            <a:pPr eaLnBrk="1" hangingPunct="1">
              <a:defRPr/>
            </a:pPr>
            <a:r>
              <a:rPr lang="it-IT" sz="4100" b="1" u="sng" smtClean="0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IPOTESI PER IL FUTURO</a:t>
            </a:r>
          </a:p>
        </p:txBody>
      </p:sp>
      <p:sp>
        <p:nvSpPr>
          <p:cNvPr id="23554" name="Rectangle 3"/>
          <p:cNvSpPr>
            <a:spLocks noGrp="1"/>
          </p:cNvSpPr>
          <p:nvPr>
            <p:ph type="body" idx="4294967295"/>
          </p:nvPr>
        </p:nvSpPr>
        <p:spPr>
          <a:xfrm>
            <a:off x="395288" y="1341438"/>
            <a:ext cx="8497887" cy="52562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it-IT" sz="1800" smtClean="0">
                <a:solidFill>
                  <a:schemeClr val="tx1"/>
                </a:solidFill>
                <a:latin typeface="Arial" charset="0"/>
                <a:cs typeface="Arial" charset="0"/>
              </a:rPr>
              <a:t>La programmazione regionale prevede per Padova ca </a:t>
            </a:r>
            <a:r>
              <a:rPr lang="it-IT" sz="1800" b="1" smtClean="0">
                <a:solidFill>
                  <a:schemeClr val="tx1"/>
                </a:solidFill>
                <a:latin typeface="Arial" charset="0"/>
                <a:cs typeface="Arial" charset="0"/>
              </a:rPr>
              <a:t>1.700</a:t>
            </a:r>
            <a:r>
              <a:rPr lang="it-IT" sz="1800" smtClean="0">
                <a:solidFill>
                  <a:schemeClr val="tx1"/>
                </a:solidFill>
                <a:latin typeface="Arial" charset="0"/>
                <a:cs typeface="Arial" charset="0"/>
              </a:rPr>
              <a:t> Posti Letto di cui </a:t>
            </a:r>
          </a:p>
          <a:p>
            <a:pPr lvl="1" eaLnBrk="1" hangingPunct="1">
              <a:lnSpc>
                <a:spcPct val="80000"/>
              </a:lnSpc>
            </a:pPr>
            <a:r>
              <a:rPr lang="it-IT" sz="1800" b="1" smtClean="0">
                <a:solidFill>
                  <a:schemeClr val="tx1"/>
                </a:solidFill>
                <a:latin typeface="Arial" charset="0"/>
                <a:cs typeface="Arial" charset="0"/>
              </a:rPr>
              <a:t>1.348</a:t>
            </a:r>
            <a:r>
              <a:rPr lang="it-IT" sz="1800" smtClean="0">
                <a:solidFill>
                  <a:schemeClr val="tx1"/>
                </a:solidFill>
                <a:latin typeface="Arial" charset="0"/>
                <a:cs typeface="Arial" charset="0"/>
              </a:rPr>
              <a:t> PL in Azienda Ospedaliera </a:t>
            </a:r>
          </a:p>
          <a:p>
            <a:pPr lvl="1" eaLnBrk="1" hangingPunct="1">
              <a:lnSpc>
                <a:spcPct val="80000"/>
              </a:lnSpc>
            </a:pPr>
            <a:r>
              <a:rPr lang="it-IT" sz="1800" b="1" smtClean="0">
                <a:solidFill>
                  <a:schemeClr val="tx1"/>
                </a:solidFill>
                <a:latin typeface="Arial" charset="0"/>
                <a:cs typeface="Arial" charset="0"/>
              </a:rPr>
              <a:t>292</a:t>
            </a:r>
            <a:r>
              <a:rPr lang="it-IT" sz="1800" smtClean="0">
                <a:solidFill>
                  <a:schemeClr val="tx1"/>
                </a:solidFill>
                <a:latin typeface="Arial" charset="0"/>
                <a:cs typeface="Arial" charset="0"/>
              </a:rPr>
              <a:t> PL presso l</a:t>
            </a:r>
            <a:r>
              <a:rPr lang="it-IT" altLang="it-IT" sz="1800" smtClean="0">
                <a:solidFill>
                  <a:schemeClr val="tx1"/>
                </a:solidFill>
                <a:latin typeface="Arial" charset="0"/>
                <a:cs typeface="Arial" charset="0"/>
              </a:rPr>
              <a:t>’</a:t>
            </a:r>
            <a:r>
              <a:rPr lang="it-IT" sz="1800" smtClean="0">
                <a:solidFill>
                  <a:schemeClr val="tx1"/>
                </a:solidFill>
                <a:latin typeface="Arial" charset="0"/>
                <a:cs typeface="Arial" charset="0"/>
              </a:rPr>
              <a:t>Ospedale Sant</a:t>
            </a:r>
            <a:r>
              <a:rPr lang="it-IT" altLang="it-IT" sz="1800" smtClean="0">
                <a:solidFill>
                  <a:schemeClr val="tx1"/>
                </a:solidFill>
                <a:latin typeface="Arial" charset="0"/>
                <a:cs typeface="Arial" charset="0"/>
              </a:rPr>
              <a:t>’</a:t>
            </a:r>
            <a:r>
              <a:rPr lang="it-IT" sz="1800" smtClean="0">
                <a:solidFill>
                  <a:schemeClr val="tx1"/>
                </a:solidFill>
                <a:latin typeface="Arial" charset="0"/>
                <a:cs typeface="Arial" charset="0"/>
              </a:rPr>
              <a:t>Antonio</a:t>
            </a:r>
          </a:p>
          <a:p>
            <a:pPr eaLnBrk="1" hangingPunct="1">
              <a:lnSpc>
                <a:spcPct val="80000"/>
              </a:lnSpc>
            </a:pPr>
            <a:r>
              <a:rPr lang="it-IT" sz="1800" smtClean="0">
                <a:solidFill>
                  <a:schemeClr val="tx1"/>
                </a:solidFill>
                <a:latin typeface="Arial" charset="0"/>
                <a:cs typeface="Arial" charset="0"/>
              </a:rPr>
              <a:t>Il Nuovo Ospedale prevede </a:t>
            </a:r>
            <a:r>
              <a:rPr lang="it-IT" sz="1800" b="1" smtClean="0">
                <a:solidFill>
                  <a:schemeClr val="tx1"/>
                </a:solidFill>
                <a:latin typeface="Arial" charset="0"/>
                <a:cs typeface="Arial" charset="0"/>
              </a:rPr>
              <a:t>950</a:t>
            </a:r>
            <a:r>
              <a:rPr lang="it-IT" sz="1800" smtClean="0">
                <a:solidFill>
                  <a:schemeClr val="tx1"/>
                </a:solidFill>
                <a:latin typeface="Arial" charset="0"/>
                <a:cs typeface="Arial" charset="0"/>
              </a:rPr>
              <a:t> PL </a:t>
            </a:r>
          </a:p>
          <a:p>
            <a:pPr lvl="1" eaLnBrk="1" hangingPunct="1">
              <a:lnSpc>
                <a:spcPct val="80000"/>
              </a:lnSpc>
            </a:pPr>
            <a:r>
              <a:rPr lang="it-IT" sz="1800" smtClean="0">
                <a:solidFill>
                  <a:schemeClr val="tx1"/>
                </a:solidFill>
                <a:latin typeface="Arial" charset="0"/>
                <a:cs typeface="Arial" charset="0"/>
              </a:rPr>
              <a:t>necessità di allocare </a:t>
            </a:r>
            <a:r>
              <a:rPr lang="it-IT" sz="1800" b="1" smtClean="0">
                <a:solidFill>
                  <a:schemeClr val="tx1"/>
                </a:solidFill>
                <a:latin typeface="Arial" charset="0"/>
                <a:cs typeface="Arial" charset="0"/>
              </a:rPr>
              <a:t>700</a:t>
            </a:r>
            <a:r>
              <a:rPr lang="it-IT" sz="1800" smtClean="0">
                <a:solidFill>
                  <a:schemeClr val="tx1"/>
                </a:solidFill>
                <a:latin typeface="Arial" charset="0"/>
                <a:cs typeface="Arial" charset="0"/>
              </a:rPr>
              <a:t> PL al di fuori del nuovo ospedale</a:t>
            </a:r>
          </a:p>
          <a:p>
            <a:pPr eaLnBrk="1" hangingPunct="1">
              <a:lnSpc>
                <a:spcPct val="80000"/>
              </a:lnSpc>
            </a:pPr>
            <a:r>
              <a:rPr lang="it-IT" sz="1800" smtClean="0">
                <a:solidFill>
                  <a:schemeClr val="tx1"/>
                </a:solidFill>
                <a:latin typeface="Arial" charset="0"/>
                <a:cs typeface="Arial" charset="0"/>
              </a:rPr>
              <a:t>La specifica commissione, prevista dall'accordo del 2.7.2013, sta studiando l'ipotesi di </a:t>
            </a:r>
          </a:p>
          <a:p>
            <a:pPr lvl="1" eaLnBrk="1" hangingPunct="1">
              <a:lnSpc>
                <a:spcPct val="80000"/>
              </a:lnSpc>
            </a:pPr>
            <a:r>
              <a:rPr lang="it-IT" sz="1800" b="1" smtClean="0">
                <a:solidFill>
                  <a:schemeClr val="tx1"/>
                </a:solidFill>
                <a:latin typeface="Arial" charset="0"/>
                <a:cs typeface="Arial" charset="0"/>
              </a:rPr>
              <a:t>utilizzare l'attuale sede dell'Azienda per ospitare tutti i 700 PL</a:t>
            </a:r>
          </a:p>
          <a:p>
            <a:pPr eaLnBrk="1" hangingPunct="1">
              <a:lnSpc>
                <a:spcPct val="80000"/>
              </a:lnSpc>
            </a:pPr>
            <a:r>
              <a:rPr lang="it-IT" sz="1900" smtClean="0">
                <a:solidFill>
                  <a:schemeClr val="tx1"/>
                </a:solidFill>
                <a:latin typeface="Arial" charset="0"/>
                <a:cs typeface="Arial" charset="0"/>
              </a:rPr>
              <a:t>con </a:t>
            </a:r>
          </a:p>
          <a:p>
            <a:pPr lvl="1" eaLnBrk="1" hangingPunct="1">
              <a:lnSpc>
                <a:spcPct val="80000"/>
              </a:lnSpc>
            </a:pPr>
            <a:r>
              <a:rPr lang="it-IT" sz="1800" smtClean="0">
                <a:solidFill>
                  <a:schemeClr val="tx1"/>
                </a:solidFill>
                <a:latin typeface="Arial" charset="0"/>
                <a:cs typeface="Arial" charset="0"/>
              </a:rPr>
              <a:t>la liberazione del Sant'Antonio, più facilmente proponibile al mercato.</a:t>
            </a:r>
          </a:p>
          <a:p>
            <a:pPr lvl="1" eaLnBrk="1" hangingPunct="1">
              <a:lnSpc>
                <a:spcPct val="80000"/>
              </a:lnSpc>
            </a:pPr>
            <a:r>
              <a:rPr lang="it-IT" sz="1700" smtClean="0">
                <a:solidFill>
                  <a:schemeClr val="tx1"/>
                </a:solidFill>
                <a:latin typeface="Arial" charset="0"/>
                <a:cs typeface="Arial" charset="0"/>
              </a:rPr>
              <a:t>la possibilità di svolgere i lavori in tutta sicurezza, sia per la liberazione di 950 posti, dei 1.400 presenti ora, sia per la diversa gravità dei pazienti</a:t>
            </a:r>
          </a:p>
          <a:p>
            <a:pPr lvl="1" eaLnBrk="1" hangingPunct="1">
              <a:lnSpc>
                <a:spcPct val="80000"/>
              </a:lnSpc>
            </a:pPr>
            <a:r>
              <a:rPr lang="it-IT" sz="1700" smtClean="0">
                <a:solidFill>
                  <a:schemeClr val="tx1"/>
                </a:solidFill>
                <a:latin typeface="Arial" charset="0"/>
                <a:cs typeface="Arial" charset="0"/>
              </a:rPr>
              <a:t>il mantenimento in sede un Ospedale ridimensionato (700 pl invece di 1.400), con un rapporto terreno disponibile/cubatura più adeguato al centro urbano ed alla bellezza e delicatezza dei luoghi.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olo 1"/>
          <p:cNvSpPr>
            <a:spLocks noGrp="1"/>
          </p:cNvSpPr>
          <p:nvPr>
            <p:ph type="title"/>
          </p:nvPr>
        </p:nvSpPr>
        <p:spPr>
          <a:xfrm>
            <a:off x="250825" y="1341438"/>
            <a:ext cx="8893175" cy="5256212"/>
          </a:xfrm>
        </p:spPr>
        <p:txBody>
          <a:bodyPr/>
          <a:lstStyle/>
          <a:p>
            <a:pPr algn="l" eaLnBrk="1" hangingPunct="1"/>
            <a:r>
              <a:rPr lang="it-IT" sz="2600" b="1" smtClean="0">
                <a:latin typeface="Arial" charset="0"/>
                <a:cs typeface="Arial" charset="0"/>
              </a:rPr>
              <a:t>RISTRUTTURAZIONE </a:t>
            </a:r>
            <a:r>
              <a:rPr lang="it-IT" sz="2600" smtClean="0">
                <a:latin typeface="Arial" charset="0"/>
                <a:cs typeface="Arial" charset="0"/>
              </a:rPr>
              <a:t> =  </a:t>
            </a:r>
            <a:r>
              <a:rPr lang="it-IT" sz="2600" i="1" smtClean="0">
                <a:latin typeface="Arial" charset="0"/>
                <a:cs typeface="Arial" charset="0"/>
              </a:rPr>
              <a:t>interventi di ristrutturazione e sostituzione parziale dell'esistente nel sito attuale</a:t>
            </a:r>
            <a:r>
              <a:rPr lang="it-IT" sz="2600" smtClean="0">
                <a:latin typeface="Arial" charset="0"/>
                <a:cs typeface="Arial" charset="0"/>
              </a:rPr>
              <a:t/>
            </a:r>
            <a:br>
              <a:rPr lang="it-IT" sz="2600" smtClean="0">
                <a:latin typeface="Arial" charset="0"/>
                <a:cs typeface="Arial" charset="0"/>
              </a:rPr>
            </a:br>
            <a:r>
              <a:rPr lang="it-IT" sz="2600" smtClean="0">
                <a:latin typeface="Arial" charset="0"/>
                <a:cs typeface="Arial" charset="0"/>
              </a:rPr>
              <a:t/>
            </a:r>
            <a:br>
              <a:rPr lang="it-IT" sz="2600" smtClean="0">
                <a:latin typeface="Arial" charset="0"/>
                <a:cs typeface="Arial" charset="0"/>
              </a:rPr>
            </a:br>
            <a:r>
              <a:rPr lang="it-IT" sz="2600" b="1" smtClean="0">
                <a:latin typeface="Arial" charset="0"/>
                <a:cs typeface="Arial" charset="0"/>
              </a:rPr>
              <a:t>NUOVO SU VECCHIO</a:t>
            </a:r>
            <a:r>
              <a:rPr lang="it-IT" sz="2600" smtClean="0">
                <a:latin typeface="Arial" charset="0"/>
                <a:cs typeface="Arial" charset="0"/>
              </a:rPr>
              <a:t> = </a:t>
            </a:r>
            <a:r>
              <a:rPr lang="it-IT" sz="2600" i="1" smtClean="0">
                <a:latin typeface="Arial" charset="0"/>
                <a:cs typeface="Arial" charset="0"/>
              </a:rPr>
              <a:t>costruzione del Nuovo Ospedale sull'attuale sedime con progressivo smantellamento del vecchio Ospedale</a:t>
            </a:r>
            <a:br>
              <a:rPr lang="it-IT" sz="2600" i="1" smtClean="0">
                <a:latin typeface="Arial" charset="0"/>
                <a:cs typeface="Arial" charset="0"/>
              </a:rPr>
            </a:br>
            <a:r>
              <a:rPr lang="it-IT" sz="2600" i="1" smtClean="0">
                <a:latin typeface="Arial" charset="0"/>
                <a:cs typeface="Arial" charset="0"/>
              </a:rPr>
              <a:t/>
            </a:r>
            <a:br>
              <a:rPr lang="it-IT" sz="2600" i="1" smtClean="0">
                <a:latin typeface="Arial" charset="0"/>
                <a:cs typeface="Arial" charset="0"/>
              </a:rPr>
            </a:br>
            <a:r>
              <a:rPr lang="it-IT" sz="2600" b="1" smtClean="0">
                <a:latin typeface="Arial" charset="0"/>
                <a:cs typeface="Arial" charset="0"/>
              </a:rPr>
              <a:t>NUOVO SU NUOVO =</a:t>
            </a:r>
            <a:r>
              <a:rPr lang="it-IT" sz="2600" smtClean="0">
                <a:latin typeface="Arial" charset="0"/>
                <a:cs typeface="Arial" charset="0"/>
              </a:rPr>
              <a:t>  </a:t>
            </a:r>
            <a:r>
              <a:rPr lang="it-IT" sz="2600" i="1" smtClean="0">
                <a:latin typeface="Arial" charset="0"/>
                <a:cs typeface="Arial" charset="0"/>
              </a:rPr>
              <a:t>realizzazione di un Nuovo Ospedale su un'area libera; interventi sul vecchio una volta completato il trasferimento</a:t>
            </a:r>
            <a:br>
              <a:rPr lang="it-IT" sz="2600" i="1" smtClean="0">
                <a:latin typeface="Arial" charset="0"/>
                <a:cs typeface="Arial" charset="0"/>
              </a:rPr>
            </a:br>
            <a:r>
              <a:rPr lang="it-IT" sz="2600" i="1" smtClean="0">
                <a:latin typeface="Arial" charset="0"/>
                <a:cs typeface="Arial" charset="0"/>
              </a:rPr>
              <a:t/>
            </a:r>
            <a:br>
              <a:rPr lang="it-IT" sz="2600" i="1" smtClean="0">
                <a:latin typeface="Arial" charset="0"/>
                <a:cs typeface="Arial" charset="0"/>
              </a:rPr>
            </a:br>
            <a:endParaRPr lang="it-IT" sz="2600" i="1" smtClean="0">
              <a:latin typeface="Arial" charset="0"/>
              <a:cs typeface="Arial" charset="0"/>
            </a:endParaRPr>
          </a:p>
        </p:txBody>
      </p:sp>
      <p:sp>
        <p:nvSpPr>
          <p:cNvPr id="3" name="Titolo 1"/>
          <p:cNvSpPr txBox="1">
            <a:spLocks/>
          </p:cNvSpPr>
          <p:nvPr/>
        </p:nvSpPr>
        <p:spPr bwMode="auto">
          <a:xfrm>
            <a:off x="323850" y="188913"/>
            <a:ext cx="84867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normAutofit/>
          </a:bodyPr>
          <a:lstStyle/>
          <a:p>
            <a:pPr algn="ctr">
              <a:lnSpc>
                <a:spcPct val="80000"/>
              </a:lnSpc>
              <a:buClr>
                <a:schemeClr val="accent1"/>
              </a:buClr>
              <a:buSzPct val="85000"/>
              <a:defRPr/>
            </a:pPr>
            <a:r>
              <a:rPr lang="it-IT" sz="3200" b="1" u="sng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NUOVO POLO DELLA SALUTE DI PADOVA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olo 1"/>
          <p:cNvSpPr txBox="1">
            <a:spLocks/>
          </p:cNvSpPr>
          <p:nvPr/>
        </p:nvSpPr>
        <p:spPr bwMode="auto">
          <a:xfrm>
            <a:off x="706438" y="2708275"/>
            <a:ext cx="8042275" cy="13366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buClr>
                <a:schemeClr val="accent1"/>
              </a:buClr>
              <a:buSzPct val="85000"/>
            </a:pPr>
            <a:r>
              <a:rPr lang="it-IT" sz="4600" b="1" i="1">
                <a:solidFill>
                  <a:srgbClr val="FF0000"/>
                </a:solidFill>
                <a:latin typeface="Arial" charset="0"/>
                <a:cs typeface="Arial" charset="0"/>
              </a:rPr>
              <a:t>La ristrutturazione è improponibile!!!!!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/>
          <p:cNvSpPr txBox="1">
            <a:spLocks/>
          </p:cNvSpPr>
          <p:nvPr/>
        </p:nvSpPr>
        <p:spPr bwMode="auto">
          <a:xfrm>
            <a:off x="1692275" y="2565400"/>
            <a:ext cx="8042275" cy="1336675"/>
          </a:xfrm>
          <a:prstGeom prst="rect">
            <a:avLst/>
          </a:prstGeom>
          <a:noFill/>
          <a:ln w="38100" cmpd="sng">
            <a:noFill/>
            <a:miter lim="800000"/>
            <a:headEnd/>
            <a:tailEnd/>
          </a:ln>
        </p:spPr>
        <p:txBody>
          <a:bodyPr anchor="b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accent1"/>
                </a:solidFill>
                <a:latin typeface="Century Gothic"/>
                <a:ea typeface="+mj-ea"/>
                <a:cs typeface="Century Gothic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accent1"/>
                </a:solidFill>
                <a:latin typeface="News Gothic MT" charset="0"/>
                <a:ea typeface="ＭＳ Ｐゴシック" charset="0"/>
                <a:cs typeface="ＭＳ Ｐゴシック" charset="-128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accent1"/>
                </a:solidFill>
                <a:latin typeface="News Gothic MT" charset="0"/>
                <a:ea typeface="ＭＳ Ｐゴシック" charset="0"/>
                <a:cs typeface="ＭＳ Ｐゴシック" charset="-128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accent1"/>
                </a:solidFill>
                <a:latin typeface="News Gothic MT" charset="0"/>
                <a:ea typeface="ＭＳ Ｐゴシック" charset="0"/>
                <a:cs typeface="ＭＳ Ｐゴシック" charset="-128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accent1"/>
                </a:solidFill>
                <a:latin typeface="News Gothic MT" charset="0"/>
                <a:ea typeface="ＭＳ Ｐゴシック" charset="0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600">
                <a:solidFill>
                  <a:schemeClr val="accent1"/>
                </a:solidFill>
                <a:latin typeface="News Gothic MT" charset="0"/>
                <a:ea typeface="ＭＳ Ｐゴシック" charset="0"/>
                <a:cs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600">
                <a:solidFill>
                  <a:schemeClr val="accent1"/>
                </a:solidFill>
                <a:latin typeface="News Gothic MT" charset="0"/>
                <a:ea typeface="ＭＳ Ｐゴシック" charset="0"/>
                <a:cs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600">
                <a:solidFill>
                  <a:schemeClr val="accent1"/>
                </a:solidFill>
                <a:latin typeface="News Gothic MT" charset="0"/>
                <a:ea typeface="ＭＳ Ｐゴシック" charset="0"/>
                <a:cs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600">
                <a:solidFill>
                  <a:schemeClr val="accent1"/>
                </a:solidFill>
                <a:latin typeface="News Gothic MT" charset="0"/>
                <a:ea typeface="ＭＳ Ｐゴシック" charset="0"/>
                <a:cs typeface="ＭＳ Ｐゴシック" charset="0"/>
              </a:defRPr>
            </a:lvl9pPr>
          </a:lstStyle>
          <a:p>
            <a:pPr algn="l">
              <a:buClr>
                <a:schemeClr val="accent1"/>
              </a:buClr>
              <a:buSzPct val="85000"/>
              <a:defRPr/>
            </a:pPr>
            <a:r>
              <a:rPr lang="it-IT" sz="4400" b="1" i="1" dirty="0" smtClean="0">
                <a:solidFill>
                  <a:schemeClr val="bg2">
                    <a:lumMod val="50000"/>
                  </a:schemeClr>
                </a:solidFill>
                <a:latin typeface="Arial"/>
                <a:cs typeface="Arial"/>
              </a:rPr>
              <a:t>NUOVO SU VECCHIO</a:t>
            </a:r>
          </a:p>
          <a:p>
            <a:pPr algn="l">
              <a:buClr>
                <a:schemeClr val="accent1"/>
              </a:buClr>
              <a:buSzPct val="85000"/>
              <a:defRPr/>
            </a:pPr>
            <a:endParaRPr lang="it-IT" sz="1800" b="1" i="1" dirty="0" smtClean="0">
              <a:solidFill>
                <a:schemeClr val="bg2">
                  <a:lumMod val="50000"/>
                </a:schemeClr>
              </a:solidFill>
              <a:latin typeface="Arial"/>
              <a:cs typeface="Arial"/>
            </a:endParaRPr>
          </a:p>
          <a:p>
            <a:pPr algn="l">
              <a:buClr>
                <a:schemeClr val="accent1"/>
              </a:buClr>
              <a:buSzPct val="85000"/>
              <a:defRPr/>
            </a:pPr>
            <a:r>
              <a:rPr lang="it-IT" sz="4400" b="1" i="1" dirty="0" smtClean="0">
                <a:solidFill>
                  <a:schemeClr val="bg2">
                    <a:lumMod val="50000"/>
                  </a:schemeClr>
                </a:solidFill>
                <a:latin typeface="Arial"/>
                <a:cs typeface="Arial"/>
              </a:rPr>
              <a:t>NUOVO SU NUOVO</a:t>
            </a:r>
            <a:endParaRPr lang="it-IT" sz="4400" b="1" i="1" dirty="0">
              <a:solidFill>
                <a:schemeClr val="bg2">
                  <a:lumMod val="50000"/>
                </a:schemeClr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egnaposto contenuto 2"/>
          <p:cNvSpPr txBox="1">
            <a:spLocks/>
          </p:cNvSpPr>
          <p:nvPr/>
        </p:nvSpPr>
        <p:spPr bwMode="auto">
          <a:xfrm>
            <a:off x="323850" y="1700213"/>
            <a:ext cx="3948113" cy="3024187"/>
          </a:xfrm>
          <a:prstGeom prst="rect">
            <a:avLst/>
          </a:prstGeom>
          <a:solidFill>
            <a:srgbClr val="1B587C"/>
          </a:solidFill>
          <a:ln w="11430">
            <a:solidFill>
              <a:srgbClr val="1B587C"/>
            </a:solidFill>
            <a:prstDash val="sysDash"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</a:pPr>
            <a:endParaRPr lang="it-IT" b="1">
              <a:latin typeface="Arial" charset="0"/>
              <a:cs typeface="Arial" charset="0"/>
            </a:endParaRPr>
          </a:p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it-IT" sz="2800" b="1">
                <a:latin typeface="Arial" charset="0"/>
                <a:cs typeface="Arial" charset="0"/>
              </a:rPr>
              <a:t>NUOVO SU VECCHIO 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539750" y="2762250"/>
            <a:ext cx="3570288" cy="1792288"/>
          </a:xfrm>
          <a:prstGeom prst="rect">
            <a:avLst/>
          </a:prstGeom>
          <a:solidFill>
            <a:schemeClr val="bg1"/>
          </a:solidFill>
          <a:ln w="11430" algn="ctr">
            <a:noFill/>
            <a:prstDash val="sysDash"/>
            <a:miter lim="800000"/>
            <a:headEnd/>
            <a:tailEnd/>
          </a:ln>
          <a:effectLst/>
        </p:spPr>
        <p:txBody>
          <a:bodyPr lIns="18000" rIns="18000">
            <a:sp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defRPr/>
            </a:pPr>
            <a:r>
              <a:rPr lang="it-IT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COSTO DI COSTRUZIONE E ATTREZZAGGIO</a:t>
            </a:r>
          </a:p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defRPr/>
            </a:pPr>
            <a:r>
              <a:rPr lang="it-IT"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540,6 mln €</a:t>
            </a:r>
          </a:p>
        </p:txBody>
      </p:sp>
      <p:sp>
        <p:nvSpPr>
          <p:cNvPr id="10243" name="Segnaposto contenuto 2"/>
          <p:cNvSpPr txBox="1">
            <a:spLocks/>
          </p:cNvSpPr>
          <p:nvPr/>
        </p:nvSpPr>
        <p:spPr bwMode="auto">
          <a:xfrm>
            <a:off x="4735513" y="1700213"/>
            <a:ext cx="4013200" cy="3024187"/>
          </a:xfrm>
          <a:prstGeom prst="rect">
            <a:avLst/>
          </a:prstGeom>
          <a:solidFill>
            <a:srgbClr val="1B587C"/>
          </a:solidFill>
          <a:ln w="11430">
            <a:solidFill>
              <a:srgbClr val="1B587C"/>
            </a:solidFill>
            <a:prstDash val="sysDash"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</a:pPr>
            <a:endParaRPr lang="it-IT" b="1">
              <a:latin typeface="Arial" charset="0"/>
              <a:cs typeface="Arial" charset="0"/>
            </a:endParaRPr>
          </a:p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it-IT" sz="2800" b="1">
                <a:latin typeface="Arial" charset="0"/>
                <a:cs typeface="Arial" charset="0"/>
              </a:rPr>
              <a:t>NUOVO SU NUOVO </a:t>
            </a:r>
          </a:p>
        </p:txBody>
      </p:sp>
      <p:sp>
        <p:nvSpPr>
          <p:cNvPr id="10244" name="Text Box 10"/>
          <p:cNvSpPr txBox="1">
            <a:spLocks noChangeArrowheads="1"/>
          </p:cNvSpPr>
          <p:nvPr/>
        </p:nvSpPr>
        <p:spPr bwMode="auto">
          <a:xfrm>
            <a:off x="4989513" y="2781300"/>
            <a:ext cx="3543300" cy="1790700"/>
          </a:xfrm>
          <a:prstGeom prst="rect">
            <a:avLst/>
          </a:prstGeom>
          <a:solidFill>
            <a:schemeClr val="bg1"/>
          </a:solidFill>
          <a:ln w="11430">
            <a:noFill/>
            <a:prstDash val="sysDash"/>
            <a:miter lim="800000"/>
            <a:headEnd/>
            <a:tailEnd/>
          </a:ln>
        </p:spPr>
        <p:txBody>
          <a:bodyPr lIns="18000" rIns="18000">
            <a:sp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it-IT">
                <a:solidFill>
                  <a:schemeClr val="tx1"/>
                </a:solidFill>
                <a:latin typeface="Arial" charset="0"/>
                <a:cs typeface="Arial" charset="0"/>
              </a:rPr>
              <a:t>COSTO DI COSTRUZIONE E ATTREZZAGGIO</a:t>
            </a:r>
          </a:p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it-IT" sz="3200" b="1">
                <a:solidFill>
                  <a:schemeClr val="tx1"/>
                </a:solidFill>
                <a:latin typeface="Arial" charset="0"/>
                <a:cs typeface="Arial" charset="0"/>
              </a:rPr>
              <a:t>541 mln €</a:t>
            </a:r>
          </a:p>
        </p:txBody>
      </p:sp>
      <p:sp>
        <p:nvSpPr>
          <p:cNvPr id="2" name="Titolo 1"/>
          <p:cNvSpPr>
            <a:spLocks/>
          </p:cNvSpPr>
          <p:nvPr/>
        </p:nvSpPr>
        <p:spPr bwMode="auto">
          <a:xfrm>
            <a:off x="539750" y="260350"/>
            <a:ext cx="8042275" cy="76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normAutofit/>
          </a:bodyPr>
          <a:lstStyle/>
          <a:p>
            <a:pPr algn="ctr">
              <a:lnSpc>
                <a:spcPct val="90000"/>
              </a:lnSpc>
              <a:buClr>
                <a:schemeClr val="accent1"/>
              </a:buClr>
              <a:buSzPct val="85000"/>
              <a:defRPr/>
            </a:pPr>
            <a:r>
              <a:rPr lang="it-IT" sz="3500" b="1" u="sng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COSTI LEGATI ALLA COSTRUZIONE</a:t>
            </a:r>
          </a:p>
        </p:txBody>
      </p:sp>
      <p:sp>
        <p:nvSpPr>
          <p:cNvPr id="10246" name="Titolo 1"/>
          <p:cNvSpPr txBox="1">
            <a:spLocks/>
          </p:cNvSpPr>
          <p:nvPr/>
        </p:nvSpPr>
        <p:spPr bwMode="auto">
          <a:xfrm>
            <a:off x="58738" y="5187950"/>
            <a:ext cx="9193212" cy="13366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buClr>
                <a:schemeClr val="accent1"/>
              </a:buClr>
              <a:buSzPct val="85000"/>
            </a:pPr>
            <a:r>
              <a:rPr lang="it-IT" sz="4600" b="1" i="1">
                <a:solidFill>
                  <a:srgbClr val="FF0000"/>
                </a:solidFill>
                <a:latin typeface="Arial" charset="0"/>
                <a:cs typeface="Arial" charset="0"/>
              </a:rPr>
              <a:t>I costi legati alla costruzione sono sovrapponibili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egnaposto contenuto 2"/>
          <p:cNvSpPr txBox="1">
            <a:spLocks/>
          </p:cNvSpPr>
          <p:nvPr/>
        </p:nvSpPr>
        <p:spPr bwMode="auto">
          <a:xfrm>
            <a:off x="179388" y="1343025"/>
            <a:ext cx="4321175" cy="3741738"/>
          </a:xfrm>
          <a:prstGeom prst="rect">
            <a:avLst/>
          </a:prstGeom>
          <a:solidFill>
            <a:srgbClr val="1B587C"/>
          </a:solidFill>
          <a:ln w="11430">
            <a:solidFill>
              <a:srgbClr val="1B587C"/>
            </a:solidFill>
            <a:prstDash val="sysDash"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</a:pPr>
            <a:endParaRPr lang="it-IT" sz="1200" b="1"/>
          </a:p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it-IT" sz="2800" b="1">
                <a:latin typeface="Arial" charset="0"/>
                <a:cs typeface="Arial" charset="0"/>
              </a:rPr>
              <a:t>NUOVO SU VECCHIO </a:t>
            </a:r>
          </a:p>
        </p:txBody>
      </p:sp>
      <p:sp>
        <p:nvSpPr>
          <p:cNvPr id="12290" name="Segnaposto contenuto 2"/>
          <p:cNvSpPr txBox="1">
            <a:spLocks/>
          </p:cNvSpPr>
          <p:nvPr/>
        </p:nvSpPr>
        <p:spPr bwMode="auto">
          <a:xfrm>
            <a:off x="4787900" y="1341438"/>
            <a:ext cx="4229100" cy="3743325"/>
          </a:xfrm>
          <a:prstGeom prst="rect">
            <a:avLst/>
          </a:prstGeom>
          <a:solidFill>
            <a:srgbClr val="1B587C"/>
          </a:solidFill>
          <a:ln w="11430">
            <a:solidFill>
              <a:srgbClr val="1B587C"/>
            </a:solidFill>
            <a:prstDash val="sysDash"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</a:pPr>
            <a:endParaRPr lang="it-IT" sz="1200" b="1"/>
          </a:p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it-IT" sz="2800" b="1">
                <a:latin typeface="Arial" charset="0"/>
                <a:cs typeface="Arial" charset="0"/>
              </a:rPr>
              <a:t>NUOVO SU NUOVO </a:t>
            </a:r>
          </a:p>
        </p:txBody>
      </p:sp>
      <p:sp>
        <p:nvSpPr>
          <p:cNvPr id="2" name="Titolo 1"/>
          <p:cNvSpPr>
            <a:spLocks/>
          </p:cNvSpPr>
          <p:nvPr/>
        </p:nvSpPr>
        <p:spPr bwMode="auto">
          <a:xfrm>
            <a:off x="539750" y="333375"/>
            <a:ext cx="8042275" cy="76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r>
              <a:rPr lang="it-IT" sz="3600" b="1" u="sng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COSTI LEGATI AL SITO</a:t>
            </a:r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323850" y="2276475"/>
            <a:ext cx="4032250" cy="2376488"/>
          </a:xfrm>
          <a:prstGeom prst="rect">
            <a:avLst/>
          </a:prstGeom>
          <a:solidFill>
            <a:schemeClr val="bg1"/>
          </a:solidFill>
          <a:ln w="11430" algn="ctr">
            <a:noFill/>
            <a:prstDash val="sysDash"/>
            <a:miter lim="800000"/>
            <a:headEnd/>
            <a:tailEnd/>
          </a:ln>
          <a:effectLst/>
        </p:spPr>
        <p:txBody>
          <a:bodyPr lIns="18000" rIns="18000">
            <a:spAutoFit/>
          </a:bodyPr>
          <a:lstStyle/>
          <a:p>
            <a:pPr>
              <a:spcBef>
                <a:spcPct val="20000"/>
              </a:spcBef>
              <a:buClr>
                <a:schemeClr val="accent1"/>
              </a:buClr>
              <a:buSzPct val="85000"/>
              <a:defRPr/>
            </a:pPr>
            <a:r>
              <a:rPr lang="it-IT" sz="1900" dirty="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DEMOLIZIONE, URBANIZZAZIONE, PARCHEGGIO:</a:t>
            </a:r>
          </a:p>
          <a:p>
            <a:pPr lvl="1">
              <a:spcBef>
                <a:spcPct val="20000"/>
              </a:spcBef>
              <a:buClr>
                <a:schemeClr val="accent1"/>
              </a:buClr>
              <a:buSzPct val="85000"/>
              <a:defRPr/>
            </a:pPr>
            <a:r>
              <a:rPr lang="it-IT" sz="2000" dirty="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			109,4 </a:t>
            </a:r>
            <a:r>
              <a:rPr lang="it-IT" sz="2000" dirty="0" err="1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mln</a:t>
            </a:r>
            <a:endParaRPr lang="it-IT" sz="2000" dirty="0">
              <a:solidFill>
                <a:schemeClr val="tx1"/>
              </a:solidFill>
              <a:latin typeface="Arial" pitchFamily="34" charset="0"/>
              <a:ea typeface="ＭＳ Ｐゴシック" charset="-128"/>
              <a:cs typeface="Arial" pitchFamily="34" charset="0"/>
            </a:endParaRPr>
          </a:p>
          <a:p>
            <a:pPr>
              <a:spcBef>
                <a:spcPct val="20000"/>
              </a:spcBef>
              <a:buClr>
                <a:schemeClr val="accent1"/>
              </a:buClr>
              <a:buSzPct val="85000"/>
              <a:defRPr/>
            </a:pPr>
            <a:r>
              <a:rPr lang="it-IT" sz="2000" dirty="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COSTI NON CESSANTI: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buSzPct val="85000"/>
              <a:defRPr/>
            </a:pPr>
            <a:r>
              <a:rPr lang="it-IT" sz="2000" dirty="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			180 </a:t>
            </a:r>
            <a:r>
              <a:rPr lang="it-IT" sz="2000" dirty="0" err="1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mln</a:t>
            </a:r>
            <a:endParaRPr lang="it-IT" sz="2000" dirty="0">
              <a:solidFill>
                <a:schemeClr val="tx1"/>
              </a:solidFill>
              <a:latin typeface="Arial" pitchFamily="34" charset="0"/>
              <a:ea typeface="ＭＳ Ｐゴシック" charset="-128"/>
              <a:cs typeface="Arial" pitchFamily="34" charset="0"/>
            </a:endParaRPr>
          </a:p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defRPr/>
            </a:pPr>
            <a:r>
              <a:rPr lang="it-IT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289,4 </a:t>
            </a:r>
            <a:r>
              <a:rPr lang="it-IT" sz="32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mln</a:t>
            </a:r>
            <a:endParaRPr lang="it-IT" sz="32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5056560" y="2302272"/>
            <a:ext cx="3816424" cy="2406813"/>
          </a:xfrm>
          <a:prstGeom prst="rect">
            <a:avLst/>
          </a:prstGeom>
          <a:solidFill>
            <a:schemeClr val="bg1"/>
          </a:solidFill>
          <a:ln w="11430" algn="ctr">
            <a:noFill/>
            <a:prstDash val="sysDash"/>
            <a:miter lim="800000"/>
            <a:headEnd/>
            <a:tailEnd/>
          </a:ln>
          <a:effectLst/>
        </p:spPr>
        <p:txBody>
          <a:bodyPr lIns="18000" rIns="18000">
            <a:spAutoFit/>
          </a:bodyPr>
          <a:lstStyle/>
          <a:p>
            <a:pPr>
              <a:spcBef>
                <a:spcPct val="20000"/>
              </a:spcBef>
              <a:buClr>
                <a:schemeClr val="accent1"/>
              </a:buClr>
              <a:buSzPct val="85000"/>
              <a:defRPr/>
            </a:pPr>
            <a:r>
              <a:rPr lang="it-IT" sz="2000" dirty="0">
                <a:solidFill>
                  <a:schemeClr val="tx1"/>
                </a:solidFill>
                <a:latin typeface="Arial"/>
                <a:ea typeface="+mn-ea"/>
                <a:cs typeface="Arial"/>
              </a:rPr>
              <a:t>TERRENO	              </a:t>
            </a:r>
          </a:p>
          <a:p>
            <a:pPr lvl="5">
              <a:defRPr/>
            </a:pPr>
            <a:r>
              <a:rPr lang="it-IT" sz="2000" dirty="0">
                <a:solidFill>
                  <a:schemeClr val="tx1"/>
                </a:solidFill>
                <a:latin typeface="Arial"/>
                <a:ea typeface="+mn-ea"/>
                <a:cs typeface="Arial"/>
              </a:rPr>
              <a:t>	11,6 mln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buSzPct val="85000"/>
              <a:defRPr/>
            </a:pPr>
            <a:endParaRPr lang="it-IT" sz="2000" dirty="0">
              <a:solidFill>
                <a:schemeClr val="tx1"/>
              </a:solidFill>
              <a:latin typeface="Arial"/>
              <a:ea typeface="+mn-ea"/>
              <a:cs typeface="Arial"/>
            </a:endParaRPr>
          </a:p>
          <a:p>
            <a:pPr>
              <a:spcBef>
                <a:spcPct val="20000"/>
              </a:spcBef>
              <a:buClr>
                <a:schemeClr val="accent1"/>
              </a:buClr>
              <a:buSzPct val="85000"/>
              <a:defRPr/>
            </a:pPr>
            <a:r>
              <a:rPr lang="it-IT" sz="2000" dirty="0">
                <a:solidFill>
                  <a:schemeClr val="tx1"/>
                </a:solidFill>
                <a:latin typeface="Arial"/>
                <a:ea typeface="+mn-ea"/>
                <a:cs typeface="Arial"/>
              </a:rPr>
              <a:t>URBANIZZAZIONE E VIABILIT</a:t>
            </a:r>
            <a:r>
              <a:rPr lang="en-US" sz="2000" dirty="0" err="1">
                <a:solidFill>
                  <a:schemeClr val="tx1"/>
                </a:solidFill>
                <a:latin typeface="Arial"/>
                <a:ea typeface="+mn-ea"/>
                <a:cs typeface="Arial"/>
              </a:rPr>
              <a:t>À</a:t>
            </a:r>
            <a:endParaRPr lang="en-US" sz="2000" dirty="0">
              <a:solidFill>
                <a:schemeClr val="tx1"/>
              </a:solidFill>
              <a:latin typeface="Arial"/>
              <a:ea typeface="+mn-ea"/>
              <a:cs typeface="Arial"/>
            </a:endParaRPr>
          </a:p>
          <a:p>
            <a:pPr>
              <a:spcBef>
                <a:spcPct val="20000"/>
              </a:spcBef>
              <a:buClr>
                <a:schemeClr val="accent1"/>
              </a:buClr>
              <a:buSzPct val="85000"/>
              <a:defRPr/>
            </a:pPr>
            <a:r>
              <a:rPr lang="it-IT" sz="2000" dirty="0">
                <a:solidFill>
                  <a:schemeClr val="tx1"/>
                </a:solidFill>
                <a:latin typeface="Arial"/>
                <a:ea typeface="+mn-ea"/>
                <a:cs typeface="Arial"/>
              </a:rPr>
              <a:t>			38,4 mln</a:t>
            </a:r>
          </a:p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defRPr/>
            </a:pPr>
            <a:r>
              <a:rPr lang="it-IT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ea typeface="+mn-ea"/>
                <a:cs typeface="Arial"/>
              </a:rPr>
              <a:t>50 mln</a:t>
            </a:r>
          </a:p>
        </p:txBody>
      </p:sp>
      <p:sp>
        <p:nvSpPr>
          <p:cNvPr id="12294" name="Titolo 1"/>
          <p:cNvSpPr txBox="1">
            <a:spLocks/>
          </p:cNvSpPr>
          <p:nvPr/>
        </p:nvSpPr>
        <p:spPr bwMode="auto">
          <a:xfrm>
            <a:off x="684213" y="5300663"/>
            <a:ext cx="7934325" cy="13366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buClr>
                <a:schemeClr val="accent1"/>
              </a:buClr>
              <a:buSzPct val="85000"/>
            </a:pPr>
            <a:r>
              <a:rPr lang="it-IT" sz="4600" b="1" i="1">
                <a:solidFill>
                  <a:srgbClr val="FF0000"/>
                </a:solidFill>
                <a:latin typeface="Arial" charset="0"/>
                <a:cs typeface="Arial" charset="0"/>
              </a:rPr>
              <a:t>…quindi la differenza in termini di costi la fa sito!!!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egnaposto contenuto 2"/>
          <p:cNvSpPr txBox="1">
            <a:spLocks/>
          </p:cNvSpPr>
          <p:nvPr/>
        </p:nvSpPr>
        <p:spPr bwMode="auto">
          <a:xfrm>
            <a:off x="179388" y="1196975"/>
            <a:ext cx="4321175" cy="5326063"/>
          </a:xfrm>
          <a:prstGeom prst="rect">
            <a:avLst/>
          </a:prstGeom>
          <a:solidFill>
            <a:srgbClr val="1B587C"/>
          </a:solidFill>
          <a:ln w="11430">
            <a:solidFill>
              <a:srgbClr val="1B587C"/>
            </a:solidFill>
            <a:prstDash val="sysDash"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</a:pPr>
            <a:endParaRPr lang="it-IT" sz="1200" b="1"/>
          </a:p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it-IT" sz="2800" b="1">
                <a:latin typeface="Arial" charset="0"/>
                <a:cs typeface="Arial" charset="0"/>
              </a:rPr>
              <a:t>NUOVO SU VECCHIO </a:t>
            </a:r>
          </a:p>
        </p:txBody>
      </p:sp>
      <p:sp>
        <p:nvSpPr>
          <p:cNvPr id="14338" name="Segnaposto contenuto 2"/>
          <p:cNvSpPr txBox="1">
            <a:spLocks/>
          </p:cNvSpPr>
          <p:nvPr/>
        </p:nvSpPr>
        <p:spPr bwMode="auto">
          <a:xfrm>
            <a:off x="4787900" y="1125538"/>
            <a:ext cx="4229100" cy="3743325"/>
          </a:xfrm>
          <a:prstGeom prst="rect">
            <a:avLst/>
          </a:prstGeom>
          <a:solidFill>
            <a:srgbClr val="1B587C"/>
          </a:solidFill>
          <a:ln w="11430">
            <a:solidFill>
              <a:srgbClr val="1B587C"/>
            </a:solidFill>
            <a:prstDash val="sysDash"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</a:pPr>
            <a:endParaRPr lang="it-IT" sz="1200" b="1"/>
          </a:p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it-IT" sz="2800" b="1">
                <a:latin typeface="Arial" charset="0"/>
                <a:cs typeface="Arial" charset="0"/>
              </a:rPr>
              <a:t>NUOVO SU NUOVO </a:t>
            </a:r>
          </a:p>
        </p:txBody>
      </p:sp>
      <p:sp>
        <p:nvSpPr>
          <p:cNvPr id="2" name="Titolo 1"/>
          <p:cNvSpPr>
            <a:spLocks/>
          </p:cNvSpPr>
          <p:nvPr/>
        </p:nvSpPr>
        <p:spPr bwMode="auto">
          <a:xfrm>
            <a:off x="323850" y="44450"/>
            <a:ext cx="8604250" cy="76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r>
              <a:rPr lang="it-IT" sz="3600" b="1" u="sng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DISAGI PER PAZIENTI E PERSONALE </a:t>
            </a:r>
          </a:p>
        </p:txBody>
      </p:sp>
      <p:sp>
        <p:nvSpPr>
          <p:cNvPr id="14340" name="Text Box 13"/>
          <p:cNvSpPr txBox="1">
            <a:spLocks noChangeArrowheads="1"/>
          </p:cNvSpPr>
          <p:nvPr/>
        </p:nvSpPr>
        <p:spPr bwMode="auto">
          <a:xfrm>
            <a:off x="323850" y="2060575"/>
            <a:ext cx="4032250" cy="4340225"/>
          </a:xfrm>
          <a:prstGeom prst="rect">
            <a:avLst/>
          </a:prstGeom>
          <a:solidFill>
            <a:schemeClr val="bg1"/>
          </a:solidFill>
          <a:ln w="11430" algn="ctr">
            <a:noFill/>
            <a:prstDash val="sysDash"/>
            <a:miter lim="800000"/>
            <a:headEnd/>
            <a:tailEnd/>
          </a:ln>
        </p:spPr>
        <p:txBody>
          <a:bodyPr lIns="18000" rIns="18000">
            <a:sp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it-IT" sz="3200" b="1">
                <a:solidFill>
                  <a:schemeClr val="tx1"/>
                </a:solidFill>
                <a:latin typeface="Arial" charset="0"/>
                <a:cs typeface="Arial" charset="0"/>
              </a:rPr>
              <a:t>16-20 ANNI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</a:pPr>
            <a:r>
              <a:rPr lang="it-IT" sz="2000">
                <a:solidFill>
                  <a:schemeClr val="tx1"/>
                </a:solidFill>
                <a:latin typeface="Arial" charset="0"/>
                <a:cs typeface="Arial" charset="0"/>
              </a:rPr>
              <a:t>Maggior numero di traslochi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</a:pPr>
            <a:r>
              <a:rPr lang="it-IT" sz="2000">
                <a:solidFill>
                  <a:schemeClr val="tx1"/>
                </a:solidFill>
                <a:latin typeface="Arial" charset="0"/>
                <a:cs typeface="Arial" charset="0"/>
              </a:rPr>
              <a:t>Protrarsi dell</a:t>
            </a:r>
            <a:r>
              <a:rPr lang="it-IT" altLang="it-IT" sz="2000">
                <a:solidFill>
                  <a:schemeClr val="tx1"/>
                </a:solidFill>
                <a:latin typeface="Arial" charset="0"/>
                <a:cs typeface="Arial" charset="0"/>
              </a:rPr>
              <a:t>’</a:t>
            </a:r>
            <a:r>
              <a:rPr lang="it-IT" sz="2000">
                <a:solidFill>
                  <a:schemeClr val="tx1"/>
                </a:solidFill>
                <a:latin typeface="Arial" charset="0"/>
                <a:cs typeface="Arial" charset="0"/>
              </a:rPr>
              <a:t>utilizzo di edifici inadeguati dal punto di vista della sicurezza, conseguente rischio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</a:pPr>
            <a:r>
              <a:rPr lang="it-IT" sz="2000">
                <a:solidFill>
                  <a:schemeClr val="tx1"/>
                </a:solidFill>
                <a:latin typeface="Arial" charset="0"/>
                <a:cs typeface="Arial" charset="0"/>
              </a:rPr>
              <a:t>Disagi per i cantieri (rumore e infezioni)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</a:pPr>
            <a:r>
              <a:rPr lang="it-IT" sz="2000">
                <a:solidFill>
                  <a:schemeClr val="tx1"/>
                </a:solidFill>
                <a:latin typeface="Arial" charset="0"/>
                <a:cs typeface="Arial" charset="0"/>
              </a:rPr>
              <a:t>Riduzione parcheggi interni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</a:pPr>
            <a:r>
              <a:rPr lang="it-IT" sz="2000">
                <a:solidFill>
                  <a:schemeClr val="tx1"/>
                </a:solidFill>
                <a:latin typeface="Arial" charset="0"/>
                <a:cs typeface="Arial" charset="0"/>
              </a:rPr>
              <a:t>Congestione viabilità interna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</a:pPr>
            <a:r>
              <a:rPr lang="it-IT" sz="2000">
                <a:solidFill>
                  <a:schemeClr val="tx1"/>
                </a:solidFill>
                <a:latin typeface="Arial" charset="0"/>
                <a:cs typeface="Arial" charset="0"/>
              </a:rPr>
              <a:t>Maggiore attesa per disporre di un edificio moderno e funzionale</a:t>
            </a:r>
            <a:endParaRPr lang="it-IT" sz="180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5056188" y="2085975"/>
            <a:ext cx="3816350" cy="2185988"/>
          </a:xfrm>
          <a:prstGeom prst="rect">
            <a:avLst/>
          </a:prstGeom>
          <a:solidFill>
            <a:schemeClr val="bg1"/>
          </a:solidFill>
          <a:ln w="11430" algn="ctr">
            <a:noFill/>
            <a:prstDash val="sysDash"/>
            <a:miter lim="800000"/>
            <a:headEnd/>
            <a:tailEnd/>
          </a:ln>
          <a:effectLst/>
        </p:spPr>
        <p:txBody>
          <a:bodyPr lIns="18000" rIns="18000">
            <a:sp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it-IT" sz="3200" b="1" dirty="0">
                <a:solidFill>
                  <a:schemeClr val="tx1"/>
                </a:solidFill>
                <a:latin typeface="Arial"/>
                <a:ea typeface="+mn-ea"/>
                <a:cs typeface="Arial"/>
              </a:rPr>
              <a:t>9 ANNI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it-IT" sz="2000" dirty="0">
                <a:solidFill>
                  <a:schemeClr val="tx1"/>
                </a:solidFill>
                <a:latin typeface="Arial"/>
                <a:ea typeface="+mn-ea"/>
                <a:cs typeface="Arial"/>
              </a:rPr>
              <a:t>Disposizione in un tempo inferiore di un edificio adeguato dal punto di vista della sicurezza e del rischio clinico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895475"/>
            <a:ext cx="8640763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3998913"/>
            <a:ext cx="8640762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5373688"/>
            <a:ext cx="4321175" cy="13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olo 1"/>
          <p:cNvSpPr txBox="1">
            <a:spLocks/>
          </p:cNvSpPr>
          <p:nvPr/>
        </p:nvSpPr>
        <p:spPr>
          <a:xfrm>
            <a:off x="301625" y="1201738"/>
            <a:ext cx="8534400" cy="571500"/>
          </a:xfrm>
          <a:prstGeom prst="rect">
            <a:avLst/>
          </a:prstGeom>
        </p:spPr>
        <p:txBody>
          <a:bodyPr anchor="b">
            <a:normAutofit fontScale="975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it-IT" b="1" i="1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NUOVO SU VECCHIO</a:t>
            </a:r>
          </a:p>
        </p:txBody>
      </p:sp>
      <p:sp>
        <p:nvSpPr>
          <p:cNvPr id="16389" name="Rettangolo 9"/>
          <p:cNvSpPr>
            <a:spLocks noChangeArrowheads="1"/>
          </p:cNvSpPr>
          <p:nvPr/>
        </p:nvSpPr>
        <p:spPr bwMode="auto">
          <a:xfrm>
            <a:off x="388938" y="3429000"/>
            <a:ext cx="31162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it-IT" b="1" i="1">
                <a:solidFill>
                  <a:srgbClr val="000000"/>
                </a:solidFill>
                <a:latin typeface="Arial" charset="0"/>
                <a:cs typeface="Arial" charset="0"/>
              </a:rPr>
              <a:t>NUOVO SU NUOVO</a:t>
            </a:r>
          </a:p>
        </p:txBody>
      </p:sp>
      <p:sp>
        <p:nvSpPr>
          <p:cNvPr id="16390" name="Segnaposto numero diapositiva 10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2F8D419-6CB2-4769-8ECD-7CCC80C7C027}" type="slidenum">
              <a:rPr lang="it-IT" smtClean="0">
                <a:ea typeface="ＭＳ Ｐゴシック"/>
              </a:rPr>
              <a:pPr/>
              <a:t>8</a:t>
            </a:fld>
            <a:endParaRPr lang="it-IT" smtClean="0">
              <a:ea typeface="ＭＳ Ｐゴシック"/>
            </a:endParaRPr>
          </a:p>
        </p:txBody>
      </p:sp>
      <p:sp>
        <p:nvSpPr>
          <p:cNvPr id="15" name="Titolo 1"/>
          <p:cNvSpPr>
            <a:spLocks/>
          </p:cNvSpPr>
          <p:nvPr/>
        </p:nvSpPr>
        <p:spPr bwMode="auto">
          <a:xfrm>
            <a:off x="323850" y="44450"/>
            <a:ext cx="8604250" cy="76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r>
              <a:rPr lang="it-IT" sz="3600" b="1" u="sng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TEMPISTICHE</a:t>
            </a:r>
          </a:p>
        </p:txBody>
      </p:sp>
      <p:sp>
        <p:nvSpPr>
          <p:cNvPr id="16392" name="Rettangolo 9"/>
          <p:cNvSpPr>
            <a:spLocks noChangeArrowheads="1"/>
          </p:cNvSpPr>
          <p:nvPr/>
        </p:nvSpPr>
        <p:spPr bwMode="auto">
          <a:xfrm>
            <a:off x="8142288" y="1412875"/>
            <a:ext cx="8937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it-IT" b="1" i="1">
                <a:solidFill>
                  <a:srgbClr val="000000"/>
                </a:solidFill>
                <a:latin typeface="Arial" charset="0"/>
                <a:cs typeface="Arial" charset="0"/>
              </a:rPr>
              <a:t>anni</a:t>
            </a:r>
          </a:p>
        </p:txBody>
      </p:sp>
      <p:sp>
        <p:nvSpPr>
          <p:cNvPr id="16393" name="Rettangolo 9"/>
          <p:cNvSpPr>
            <a:spLocks noChangeArrowheads="1"/>
          </p:cNvSpPr>
          <p:nvPr/>
        </p:nvSpPr>
        <p:spPr bwMode="auto">
          <a:xfrm>
            <a:off x="8027988" y="3500438"/>
            <a:ext cx="8937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it-IT" b="1" i="1">
                <a:solidFill>
                  <a:srgbClr val="000000"/>
                </a:solidFill>
                <a:latin typeface="Arial" charset="0"/>
                <a:cs typeface="Arial" charset="0"/>
              </a:rPr>
              <a:t>anni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250825" y="674688"/>
          <a:ext cx="8569325" cy="513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159"/>
                <a:gridCol w="1428159"/>
                <a:gridCol w="1428159"/>
                <a:gridCol w="1428159"/>
                <a:gridCol w="1428159"/>
                <a:gridCol w="1428159"/>
              </a:tblGrid>
              <a:tr h="1954274">
                <a:tc>
                  <a:txBody>
                    <a:bodyPr/>
                    <a:lstStyle/>
                    <a:p>
                      <a:pPr algn="ctr"/>
                      <a:r>
                        <a:rPr lang="it-IT" sz="1800" b="1" kern="12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in</a:t>
                      </a:r>
                      <a:r>
                        <a:rPr lang="it-IT" sz="1800" b="1" baseline="0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 </a:t>
                      </a:r>
                      <a:r>
                        <a:rPr lang="it-IT" sz="1800" b="1" baseline="0" dirty="0" err="1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m</a:t>
                      </a:r>
                      <a:r>
                        <a:rPr lang="it-IT" sz="1800" b="1" kern="1200" dirty="0" err="1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l</a:t>
                      </a:r>
                      <a:r>
                        <a:rPr lang="it-IT" sz="1800" b="1" baseline="0" dirty="0" err="1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n</a:t>
                      </a:r>
                      <a:r>
                        <a:rPr lang="it-IT" sz="1800" b="1" baseline="0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 €</a:t>
                      </a:r>
                      <a:endParaRPr lang="it-IT" sz="1800" b="1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latin typeface="Century Gothic" pitchFamily="34" charset="0"/>
                        </a:rPr>
                        <a:t>COSTI </a:t>
                      </a:r>
                      <a:r>
                        <a:rPr lang="it-IT" dirty="0" err="1" smtClean="0">
                          <a:latin typeface="Century Gothic" pitchFamily="34" charset="0"/>
                        </a:rPr>
                        <a:t>DI</a:t>
                      </a:r>
                      <a:r>
                        <a:rPr lang="it-IT" dirty="0" smtClean="0">
                          <a:latin typeface="Century Gothic" pitchFamily="34" charset="0"/>
                        </a:rPr>
                        <a:t> COSTRUZIONE</a:t>
                      </a:r>
                      <a:endParaRPr lang="it-IT" dirty="0">
                        <a:latin typeface="Century Gothic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latin typeface="Century Gothic" pitchFamily="34" charset="0"/>
                        </a:rPr>
                        <a:t>COSTI RELATIVI  AL SITO</a:t>
                      </a:r>
                      <a:endParaRPr lang="it-IT" dirty="0">
                        <a:latin typeface="Century Gothic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latin typeface="Century Gothic" pitchFamily="34" charset="0"/>
                        </a:rPr>
                        <a:t>TOTALE</a:t>
                      </a:r>
                      <a:endParaRPr lang="it-IT" dirty="0">
                        <a:latin typeface="Century Gothic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>
                          <a:latin typeface="Century Gothic" pitchFamily="34" charset="0"/>
                        </a:rPr>
                        <a:t>DURATA CANTIERE</a:t>
                      </a:r>
                    </a:p>
                    <a:p>
                      <a:pPr algn="ctr"/>
                      <a:endParaRPr lang="it-IT" dirty="0">
                        <a:latin typeface="Century Gothic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latin typeface="Century Gothic" pitchFamily="34" charset="0"/>
                        </a:rPr>
                        <a:t>DELTA</a:t>
                      </a:r>
                      <a:endParaRPr lang="it-IT" dirty="0">
                        <a:latin typeface="Century Gothic" pitchFamily="34" charset="0"/>
                      </a:endParaRPr>
                    </a:p>
                  </a:txBody>
                  <a:tcPr anchor="ctr"/>
                </a:tc>
              </a:tr>
              <a:tr h="1587848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800" b="1" kern="1200" dirty="0" smtClean="0">
                          <a:solidFill>
                            <a:schemeClr val="lt1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NUOVO SU NUOVO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 smtClean="0">
                          <a:latin typeface="Century Gothic" pitchFamily="34" charset="0"/>
                        </a:rPr>
                        <a:t>541</a:t>
                      </a:r>
                      <a:endParaRPr lang="it-IT" sz="2400" b="1" dirty="0">
                        <a:latin typeface="Century Gothic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 smtClean="0">
                          <a:latin typeface="Century Gothic" pitchFamily="34" charset="0"/>
                        </a:rPr>
                        <a:t>50</a:t>
                      </a:r>
                      <a:endParaRPr lang="it-IT" sz="2400" b="1" dirty="0">
                        <a:latin typeface="Century Gothic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 smtClean="0">
                          <a:latin typeface="Century Gothic" pitchFamily="34" charset="0"/>
                        </a:rPr>
                        <a:t>591</a:t>
                      </a:r>
                      <a:endParaRPr lang="it-IT" sz="2400" b="1" dirty="0">
                        <a:latin typeface="Century Gothic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 smtClean="0">
                          <a:latin typeface="Century Gothic" pitchFamily="34" charset="0"/>
                        </a:rPr>
                        <a:t>9 ANNI</a:t>
                      </a:r>
                      <a:endParaRPr lang="it-IT" sz="2400" b="1" dirty="0">
                        <a:latin typeface="Century Gothic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it-IT" sz="2400" b="1" dirty="0" smtClean="0">
                          <a:latin typeface="Century Gothic" pitchFamily="34" charset="0"/>
                        </a:rPr>
                        <a:t>239</a:t>
                      </a:r>
                      <a:endParaRPr lang="it-IT" sz="2400" b="1" dirty="0">
                        <a:latin typeface="Century Gothic" pitchFamily="34" charset="0"/>
                      </a:endParaRPr>
                    </a:p>
                  </a:txBody>
                  <a:tcPr anchor="ctr"/>
                </a:tc>
              </a:tr>
              <a:tr h="1587848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800" b="1" kern="1200" dirty="0" smtClean="0">
                          <a:solidFill>
                            <a:schemeClr val="lt1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NUOVO SU</a:t>
                      </a:r>
                    </a:p>
                    <a:p>
                      <a:pPr marL="0" algn="ctr" defTabSz="914400" rtl="0" eaLnBrk="1" latinLnBrk="0" hangingPunct="1"/>
                      <a:r>
                        <a:rPr lang="it-IT" sz="1800" b="1" kern="1200" dirty="0" smtClean="0">
                          <a:solidFill>
                            <a:schemeClr val="lt1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VECCHIO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 smtClean="0">
                          <a:latin typeface="Century Gothic" pitchFamily="34" charset="0"/>
                        </a:rPr>
                        <a:t>540,6</a:t>
                      </a:r>
                      <a:endParaRPr lang="it-IT" sz="2400" b="1" dirty="0">
                        <a:latin typeface="Century Gothic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 smtClean="0">
                          <a:latin typeface="Century Gothic" pitchFamily="34" charset="0"/>
                        </a:rPr>
                        <a:t>289,4</a:t>
                      </a:r>
                      <a:endParaRPr lang="it-IT" sz="2400" b="1" dirty="0">
                        <a:latin typeface="Century Gothic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 smtClean="0">
                          <a:latin typeface="Century Gothic" pitchFamily="34" charset="0"/>
                        </a:rPr>
                        <a:t>830</a:t>
                      </a:r>
                      <a:endParaRPr lang="it-IT" sz="2400" b="1" dirty="0">
                        <a:latin typeface="Century Gothic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 smtClean="0">
                          <a:latin typeface="Century Gothic" pitchFamily="34" charset="0"/>
                        </a:rPr>
                        <a:t>20 ANNI</a:t>
                      </a:r>
                      <a:endParaRPr lang="it-IT" sz="2400" b="1" dirty="0">
                        <a:latin typeface="Century Gothic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it-IT" sz="2400" b="1" dirty="0">
                        <a:latin typeface="Century Gothic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maSlideAOP">
  <a:themeElements>
    <a:clrScheme name="Brezza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TemaSlideAOP">
      <a:majorFont>
        <a:latin typeface=""/>
        <a:ea typeface="ＭＳ Ｐゴシック"/>
        <a:cs typeface="ＭＳ Ｐゴシック"/>
      </a:majorFont>
      <a:minorFont>
        <a:latin typeface=""/>
        <a:ea typeface="ＭＳ Ｐゴシック"/>
        <a:cs typeface="ＭＳ Ｐゴシック"/>
      </a:minorFont>
    </a:fontScheme>
    <a:fmtScheme name="Brezza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TemaSlideAOP</Template>
  <TotalTime>753</TotalTime>
  <Words>759</Words>
  <Application>Microsoft Office PowerPoint</Application>
  <PresentationFormat>On-screen Show (4:3)</PresentationFormat>
  <Paragraphs>131</Paragraphs>
  <Slides>15</Slides>
  <Notes>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Modello struttura</vt:lpstr>
      </vt:variant>
      <vt:variant>
        <vt:i4>3</vt:i4>
      </vt:variant>
      <vt:variant>
        <vt:lpstr>Titoli diapositive</vt:lpstr>
      </vt:variant>
      <vt:variant>
        <vt:i4>15</vt:i4>
      </vt:variant>
    </vt:vector>
  </HeadingPairs>
  <TitlesOfParts>
    <vt:vector size="24" baseType="lpstr">
      <vt:lpstr>Georgia</vt:lpstr>
      <vt:lpstr>ＭＳ Ｐゴシック</vt:lpstr>
      <vt:lpstr>Arial</vt:lpstr>
      <vt:lpstr>Wingdings 2</vt:lpstr>
      <vt:lpstr>Calibri</vt:lpstr>
      <vt:lpstr>Century Gothic</vt:lpstr>
      <vt:lpstr>TemaSlideAOP</vt:lpstr>
      <vt:lpstr>TemaSlideAOP</vt:lpstr>
      <vt:lpstr>TemaSlideAOP</vt:lpstr>
      <vt:lpstr>Prospettive per il nuovo ospedale di Padova</vt:lpstr>
      <vt:lpstr>RISTRUTTURAZIONE  =  interventi di ristrutturazione e sostituzione parziale dell'esistente nel sito attuale  NUOVO SU VECCHIO = costruzione del Nuovo Ospedale sull'attuale sedime con progressivo smantellamento del vecchio Ospedale  NUOVO SU NUOVO =  realizzazione di un Nuovo Ospedale su un'area libera; interventi sul vecchio una volta completato il trasferimento  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NUOVO SU VECCHIO</vt:lpstr>
      <vt:lpstr>NUOVO SU NUOVO</vt:lpstr>
      <vt:lpstr>PERCORSO DEGLI ULTIMI 12 ANNI</vt:lpstr>
      <vt:lpstr>PERCORSO DEGLI ULTIMI 12 ANNI</vt:lpstr>
      <vt:lpstr>Diapositiva 14</vt:lpstr>
      <vt:lpstr>IPOTESI PER IL FUTURO</vt:lpstr>
    </vt:vector>
  </TitlesOfParts>
  <Company>Azienda Ospedaliera di Padova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a063673</dc:creator>
  <cp:lastModifiedBy>marco-volpato</cp:lastModifiedBy>
  <cp:revision>150</cp:revision>
  <dcterms:created xsi:type="dcterms:W3CDTF">2014-07-25T08:03:45Z</dcterms:created>
  <dcterms:modified xsi:type="dcterms:W3CDTF">2014-07-28T10:52:15Z</dcterms:modified>
</cp:coreProperties>
</file>