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60" r:id="rId2"/>
    <p:sldId id="281" r:id="rId3"/>
    <p:sldId id="261" r:id="rId4"/>
    <p:sldId id="274" r:id="rId5"/>
    <p:sldId id="286" r:id="rId6"/>
    <p:sldId id="279" r:id="rId7"/>
    <p:sldId id="280" r:id="rId8"/>
    <p:sldId id="272" r:id="rId9"/>
    <p:sldId id="282" r:id="rId10"/>
    <p:sldId id="285" r:id="rId11"/>
    <p:sldId id="270" r:id="rId12"/>
    <p:sldId id="265" r:id="rId13"/>
    <p:sldId id="268" r:id="rId14"/>
    <p:sldId id="269" r:id="rId15"/>
    <p:sldId id="271" r:id="rId16"/>
    <p:sldId id="267" r:id="rId17"/>
    <p:sldId id="275" r:id="rId18"/>
    <p:sldId id="266" r:id="rId19"/>
    <p:sldId id="284" r:id="rId20"/>
    <p:sldId id="301" r:id="rId21"/>
    <p:sldId id="294" r:id="rId22"/>
    <p:sldId id="295" r:id="rId23"/>
    <p:sldId id="300" r:id="rId24"/>
    <p:sldId id="302" r:id="rId25"/>
    <p:sldId id="313" r:id="rId26"/>
    <p:sldId id="314" r:id="rId27"/>
    <p:sldId id="315" r:id="rId28"/>
    <p:sldId id="308" r:id="rId29"/>
    <p:sldId id="309" r:id="rId30"/>
    <p:sldId id="305" r:id="rId31"/>
  </p:sldIdLst>
  <p:sldSz cx="9144000" cy="6858000" type="screen4x3"/>
  <p:notesSz cx="6669088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99FF99"/>
    <a:srgbClr val="996633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06" autoAdjust="0"/>
    <p:restoredTop sz="94638" autoAdjust="0"/>
  </p:normalViewPr>
  <p:slideViewPr>
    <p:cSldViewPr>
      <p:cViewPr>
        <p:scale>
          <a:sx n="80" d="100"/>
          <a:sy n="80" d="100"/>
        </p:scale>
        <p:origin x="-1644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79" tIns="46139" rIns="92279" bIns="46139" numCol="1" anchor="t" anchorCtr="0" compatLnSpc="1">
            <a:prstTxWarp prst="textNoShape">
              <a:avLst/>
            </a:prstTxWarp>
          </a:bodyPr>
          <a:lstStyle>
            <a:lvl1pPr defTabSz="908050">
              <a:defRPr sz="1200">
                <a:latin typeface="Calibri" pitchFamily="34" charset="0"/>
              </a:defRPr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 bwMode="auto">
          <a:xfrm>
            <a:off x="3776663" y="0"/>
            <a:ext cx="28908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79" tIns="46139" rIns="92279" bIns="46139" numCol="1" anchor="t" anchorCtr="0" compatLnSpc="1">
            <a:prstTxWarp prst="textNoShape">
              <a:avLst/>
            </a:prstTxWarp>
          </a:bodyPr>
          <a:lstStyle>
            <a:lvl1pPr algn="r" defTabSz="908050">
              <a:defRPr sz="1200">
                <a:latin typeface="Calibri" pitchFamily="34" charset="0"/>
              </a:defRPr>
            </a:lvl1pPr>
          </a:lstStyle>
          <a:p>
            <a:fld id="{FDC8C148-0D51-4896-A92F-B7EB44CEF066}" type="datetimeFigureOut">
              <a:rPr lang="it-IT"/>
              <a:pPr/>
              <a:t>17/09/2012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04" tIns="46502" rIns="93004" bIns="46502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 bwMode="auto">
          <a:xfrm>
            <a:off x="666750" y="4716463"/>
            <a:ext cx="5335588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79" tIns="46139" rIns="92279" bIns="461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 bwMode="auto">
          <a:xfrm>
            <a:off x="0" y="9428163"/>
            <a:ext cx="289083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79" tIns="46139" rIns="92279" bIns="46139" numCol="1" anchor="b" anchorCtr="0" compatLnSpc="1">
            <a:prstTxWarp prst="textNoShape">
              <a:avLst/>
            </a:prstTxWarp>
          </a:bodyPr>
          <a:lstStyle>
            <a:lvl1pPr defTabSz="908050">
              <a:defRPr sz="1200">
                <a:latin typeface="Calibri" pitchFamily="34" charset="0"/>
              </a:defRPr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 bwMode="auto">
          <a:xfrm>
            <a:off x="3776663" y="9428163"/>
            <a:ext cx="289083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79" tIns="46139" rIns="92279" bIns="46139" numCol="1" anchor="b" anchorCtr="0" compatLnSpc="1">
            <a:prstTxWarp prst="textNoShape">
              <a:avLst/>
            </a:prstTxWarp>
          </a:bodyPr>
          <a:lstStyle>
            <a:lvl1pPr algn="r" defTabSz="908050">
              <a:defRPr sz="1200">
                <a:latin typeface="Calibri" pitchFamily="34" charset="0"/>
              </a:defRPr>
            </a:lvl1pPr>
          </a:lstStyle>
          <a:p>
            <a:fld id="{D1B7929A-5AD6-416D-B934-764C65BCCCC5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63226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BA00FD-3C70-45C1-9C14-69CE8C3F9D29}" type="slidenum">
              <a:rPr lang="it-IT">
                <a:latin typeface="Arial" charset="0"/>
              </a:rPr>
              <a:pPr/>
              <a:t>1</a:t>
            </a:fld>
            <a:endParaRPr lang="it-IT">
              <a:latin typeface="Arial" charset="0"/>
            </a:endParaRPr>
          </a:p>
        </p:txBody>
      </p:sp>
      <p:sp>
        <p:nvSpPr>
          <p:cNvPr id="15362" name="Rectangle 7"/>
          <p:cNvSpPr txBox="1">
            <a:spLocks noGrp="1" noChangeArrowheads="1"/>
          </p:cNvSpPr>
          <p:nvPr/>
        </p:nvSpPr>
        <p:spPr bwMode="auto">
          <a:xfrm>
            <a:off x="3776663" y="9428163"/>
            <a:ext cx="289083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79" tIns="46139" rIns="92279" bIns="46139" anchor="b"/>
          <a:lstStyle/>
          <a:p>
            <a:pPr algn="r" defTabSz="908050"/>
            <a:fld id="{3B8EFD4F-48D0-46B9-AC56-485ADEB91186}" type="slidenum">
              <a:rPr lang="it-IT" sz="1200">
                <a:latin typeface="Calibri" pitchFamily="34" charset="0"/>
              </a:rPr>
              <a:pPr algn="r" defTabSz="908050"/>
              <a:t>1</a:t>
            </a:fld>
            <a:endParaRPr lang="it-IT" sz="1200">
              <a:latin typeface="Calibri" pitchFamily="34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CC35BB-2B5F-45D3-90E3-FADBC90F0ECB}" type="slidenum">
              <a:rPr lang="it-IT">
                <a:latin typeface="Arial" charset="0"/>
              </a:rPr>
              <a:pPr/>
              <a:t>2</a:t>
            </a:fld>
            <a:endParaRPr lang="it-IT">
              <a:latin typeface="Arial" charset="0"/>
            </a:endParaRPr>
          </a:p>
        </p:txBody>
      </p:sp>
      <p:sp>
        <p:nvSpPr>
          <p:cNvPr id="20482" name="Rectangle 7"/>
          <p:cNvSpPr txBox="1">
            <a:spLocks noGrp="1" noChangeArrowheads="1"/>
          </p:cNvSpPr>
          <p:nvPr/>
        </p:nvSpPr>
        <p:spPr bwMode="auto">
          <a:xfrm>
            <a:off x="3776663" y="9428163"/>
            <a:ext cx="289083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727" tIns="45363" rIns="90727" bIns="45363" anchor="b"/>
          <a:lstStyle/>
          <a:p>
            <a:pPr algn="r" defTabSz="908050"/>
            <a:fld id="{1C538551-6CC2-4FDD-91AA-A0D4D606B378}" type="slidenum">
              <a:rPr lang="it-IT" sz="1200">
                <a:latin typeface="Calibri" pitchFamily="34" charset="0"/>
              </a:rPr>
              <a:pPr algn="r" defTabSz="908050"/>
              <a:t>2</a:t>
            </a:fld>
            <a:endParaRPr lang="it-IT" sz="1200">
              <a:latin typeface="Calibri" pitchFamily="34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D30654-3153-4266-8D29-349DB8F20144}" type="slidenum">
              <a:rPr lang="it-IT">
                <a:latin typeface="Arial" charset="0"/>
              </a:rPr>
              <a:pPr/>
              <a:t>3</a:t>
            </a:fld>
            <a:endParaRPr lang="it-IT">
              <a:latin typeface="Arial" charset="0"/>
            </a:endParaRPr>
          </a:p>
        </p:txBody>
      </p:sp>
      <p:sp>
        <p:nvSpPr>
          <p:cNvPr id="17410" name="Rectangle 7"/>
          <p:cNvSpPr txBox="1">
            <a:spLocks noGrp="1" noChangeArrowheads="1"/>
          </p:cNvSpPr>
          <p:nvPr/>
        </p:nvSpPr>
        <p:spPr bwMode="auto">
          <a:xfrm>
            <a:off x="3776663" y="9428163"/>
            <a:ext cx="289083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79" tIns="46139" rIns="92279" bIns="46139" anchor="b"/>
          <a:lstStyle/>
          <a:p>
            <a:pPr algn="r" defTabSz="908050"/>
            <a:fld id="{B0638F1B-1D3B-4E34-8902-4D8955D2CADC}" type="slidenum">
              <a:rPr lang="it-IT" sz="1200">
                <a:latin typeface="Calibri" pitchFamily="34" charset="0"/>
              </a:rPr>
              <a:pPr algn="r" defTabSz="908050"/>
              <a:t>3</a:t>
            </a:fld>
            <a:endParaRPr lang="it-IT" sz="1200">
              <a:latin typeface="Calibri" pitchFamily="34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08462E-1A56-4595-888B-B8063E3DB554}" type="slidenum">
              <a:rPr lang="it-IT">
                <a:latin typeface="Arial" charset="0"/>
              </a:rPr>
              <a:pPr/>
              <a:t>6</a:t>
            </a:fld>
            <a:endParaRPr lang="it-IT">
              <a:latin typeface="Arial" charset="0"/>
            </a:endParaRPr>
          </a:p>
        </p:txBody>
      </p:sp>
      <p:sp>
        <p:nvSpPr>
          <p:cNvPr id="22530" name="Rectangle 7"/>
          <p:cNvSpPr txBox="1">
            <a:spLocks noGrp="1" noChangeArrowheads="1"/>
          </p:cNvSpPr>
          <p:nvPr/>
        </p:nvSpPr>
        <p:spPr bwMode="auto">
          <a:xfrm>
            <a:off x="3776663" y="9428163"/>
            <a:ext cx="289083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79" tIns="46139" rIns="92279" bIns="46139" anchor="b"/>
          <a:lstStyle/>
          <a:p>
            <a:pPr algn="r" defTabSz="908050"/>
            <a:fld id="{A10FFA6B-8D09-4FCC-9AF6-81A651521C24}" type="slidenum">
              <a:rPr lang="it-IT" sz="1200">
                <a:latin typeface="Calibri" pitchFamily="34" charset="0"/>
              </a:rPr>
              <a:pPr algn="r" defTabSz="908050"/>
              <a:t>6</a:t>
            </a:fld>
            <a:endParaRPr lang="it-IT" sz="1200">
              <a:latin typeface="Calibri" pitchFamily="34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757FECE-6F5E-47CA-9F2A-CDF5D75A676F}" type="slidenum">
              <a:rPr lang="it-IT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it-IT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BA6B826-986F-4CB7-B0C2-167BBB2D6812}" type="slidenum">
              <a:rPr lang="it-IT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it-IT" smtClean="0">
              <a:latin typeface="Arial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BA6B826-986F-4CB7-B0C2-167BBB2D6812}" type="slidenum">
              <a:rPr lang="it-IT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it-IT" smtClean="0">
              <a:latin typeface="Arial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4F96E-E14F-4182-8FD3-8C5B92E4431C}" type="datetime1">
              <a:rPr lang="it-IT"/>
              <a:pPr>
                <a:defRPr/>
              </a:pPr>
              <a:t>17/09/2012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47742-0E32-4E96-B87A-DF926718BAF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EFC80-2F4F-4EEE-84F4-A6CA3D2F56F4}" type="datetime1">
              <a:rPr lang="it-IT"/>
              <a:pPr>
                <a:defRPr/>
              </a:pPr>
              <a:t>17/09/2012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7C9D9-3606-4DC1-BE56-42246C3A8D5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615E7-F0DA-4B68-A658-C26C2A039F67}" type="datetime1">
              <a:rPr lang="it-IT"/>
              <a:pPr>
                <a:defRPr/>
              </a:pPr>
              <a:t>17/09/2012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24767-CD1E-45FB-AA38-98D4F71E35D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9B186-5323-40D7-AE24-A2C28E6E895F}" type="datetime1">
              <a:rPr lang="it-IT"/>
              <a:pPr>
                <a:defRPr/>
              </a:pPr>
              <a:t>17/09/2012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9AADA-81C9-439A-B73E-6D5C21DE024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E3CA7-A107-4695-8AEA-5C71FD4420DE}" type="datetime1">
              <a:rPr lang="it-IT"/>
              <a:pPr>
                <a:defRPr/>
              </a:pPr>
              <a:t>17/09/2012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0EDC6-B97E-401F-AD3B-401E80E2644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F3950-56E4-447B-901D-D42FC8E0E84B}" type="datetime1">
              <a:rPr lang="it-IT"/>
              <a:pPr>
                <a:defRPr/>
              </a:pPr>
              <a:t>17/09/2012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8C6F3-6BDC-4326-9FE1-0492A2A6A14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EDC8D-381E-41A4-BFC2-D2D0EEFC2EFB}" type="datetime1">
              <a:rPr lang="it-IT"/>
              <a:pPr>
                <a:defRPr/>
              </a:pPr>
              <a:t>17/09/2012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86020-02BE-4C6B-9DFD-320DEBCD127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9DDFC-CA55-44E7-B6B0-6C25891A682D}" type="datetime1">
              <a:rPr lang="it-IT"/>
              <a:pPr>
                <a:defRPr/>
              </a:pPr>
              <a:t>17/09/2012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04B93-BD53-42A9-919B-88D6DC462AF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37886-F7A3-4DEB-B8F2-EB6CA44CED3C}" type="datetime1">
              <a:rPr lang="it-IT"/>
              <a:pPr>
                <a:defRPr/>
              </a:pPr>
              <a:t>17/09/2012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99B9A-9108-4F88-89BA-41C086A77FA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34513-5A58-47B7-B2A4-1011BC6E4771}" type="datetime1">
              <a:rPr lang="it-IT"/>
              <a:pPr>
                <a:defRPr/>
              </a:pPr>
              <a:t>17/09/2012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3AC3B-E50E-45F1-8BA3-8A510CD0BEE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AF509-EB91-415C-AC4A-72928030FF34}" type="datetime1">
              <a:rPr lang="it-IT"/>
              <a:pPr>
                <a:defRPr/>
              </a:pPr>
              <a:t>17/09/2012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7F713-4DEC-434E-A2F3-5AA1D75EB64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EED99F8-A66B-47C5-B8BB-47CC06A58B05}" type="datetime1">
              <a:rPr lang="it-IT"/>
              <a:pPr>
                <a:defRPr/>
              </a:pPr>
              <a:t>17/09/2012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1A56B49-562F-4C48-A682-1FC2FA9FECE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8" name="Forma 121"/>
          <p:cNvCxnSpPr>
            <a:cxnSpLocks noChangeShapeType="1"/>
          </p:cNvCxnSpPr>
          <p:nvPr/>
        </p:nvCxnSpPr>
        <p:spPr bwMode="auto">
          <a:xfrm rot="5400000">
            <a:off x="5036347" y="4750603"/>
            <a:ext cx="285752" cy="71438"/>
          </a:xfrm>
          <a:prstGeom prst="bentConnector3">
            <a:avLst>
              <a:gd name="adj1" fmla="val 96741"/>
            </a:avLst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</p:cxnSp>
      <p:cxnSp>
        <p:nvCxnSpPr>
          <p:cNvPr id="14439" name="Forma 121"/>
          <p:cNvCxnSpPr>
            <a:cxnSpLocks noChangeShapeType="1"/>
          </p:cNvCxnSpPr>
          <p:nvPr/>
        </p:nvCxnSpPr>
        <p:spPr bwMode="auto">
          <a:xfrm rot="16200000" flipH="1">
            <a:off x="4738691" y="5021263"/>
            <a:ext cx="828676" cy="19050"/>
          </a:xfrm>
          <a:prstGeom prst="bentConnector2">
            <a:avLst/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</p:cxnSp>
      <p:cxnSp>
        <p:nvCxnSpPr>
          <p:cNvPr id="134" name="Forma 126"/>
          <p:cNvCxnSpPr>
            <a:cxnSpLocks noChangeShapeType="1"/>
          </p:cNvCxnSpPr>
          <p:nvPr/>
        </p:nvCxnSpPr>
        <p:spPr bwMode="auto">
          <a:xfrm rot="16200000" flipH="1">
            <a:off x="3061034" y="2609446"/>
            <a:ext cx="2418561" cy="6351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</p:cxnSp>
      <p:cxnSp>
        <p:nvCxnSpPr>
          <p:cNvPr id="131" name="Connettore 4 130"/>
          <p:cNvCxnSpPr>
            <a:endCxn id="69" idx="0"/>
          </p:cNvCxnSpPr>
          <p:nvPr/>
        </p:nvCxnSpPr>
        <p:spPr>
          <a:xfrm rot="5400000" flipH="1" flipV="1">
            <a:off x="4474762" y="1387068"/>
            <a:ext cx="353221" cy="158745"/>
          </a:xfrm>
          <a:prstGeom prst="bentConnector2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67" name="Forma 121"/>
          <p:cNvCxnSpPr>
            <a:cxnSpLocks noChangeShapeType="1"/>
          </p:cNvCxnSpPr>
          <p:nvPr/>
        </p:nvCxnSpPr>
        <p:spPr bwMode="auto">
          <a:xfrm rot="16200000" flipH="1">
            <a:off x="2654285" y="4275146"/>
            <a:ext cx="863600" cy="1457325"/>
          </a:xfrm>
          <a:prstGeom prst="bentConnector2">
            <a:avLst/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</p:cxnSp>
      <p:cxnSp>
        <p:nvCxnSpPr>
          <p:cNvPr id="184" name="Connettore 1 183"/>
          <p:cNvCxnSpPr>
            <a:stCxn id="28" idx="3"/>
            <a:endCxn id="122" idx="1"/>
          </p:cNvCxnSpPr>
          <p:nvPr/>
        </p:nvCxnSpPr>
        <p:spPr>
          <a:xfrm flipV="1">
            <a:off x="1295374" y="4954598"/>
            <a:ext cx="919172" cy="10319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Line 143"/>
          <p:cNvSpPr>
            <a:spLocks noChangeShapeType="1"/>
          </p:cNvSpPr>
          <p:nvPr/>
        </p:nvSpPr>
        <p:spPr bwMode="auto">
          <a:xfrm rot="10800000" flipV="1">
            <a:off x="4841875" y="3429000"/>
            <a:ext cx="285750" cy="0"/>
          </a:xfrm>
          <a:prstGeom prst="line">
            <a:avLst/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  <p:txBody>
          <a:bodyPr lIns="91408" tIns="45704" rIns="91408" bIns="45704">
            <a:spAutoFit/>
          </a:bodyPr>
          <a:lstStyle/>
          <a:p>
            <a:endParaRPr lang="it-IT"/>
          </a:p>
        </p:txBody>
      </p:sp>
      <p:sp>
        <p:nvSpPr>
          <p:cNvPr id="14339" name="Line 205"/>
          <p:cNvSpPr>
            <a:spLocks noChangeAspect="1" noChangeShapeType="1"/>
          </p:cNvSpPr>
          <p:nvPr/>
        </p:nvSpPr>
        <p:spPr bwMode="auto">
          <a:xfrm>
            <a:off x="703263" y="2327275"/>
            <a:ext cx="39687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lIns="80147" tIns="40074" rIns="80147" bIns="40074" anchor="ctr"/>
          <a:lstStyle/>
          <a:p>
            <a:endParaRPr lang="it-IT"/>
          </a:p>
        </p:txBody>
      </p:sp>
      <p:sp>
        <p:nvSpPr>
          <p:cNvPr id="14340" name="Text Box 156"/>
          <p:cNvSpPr txBox="1">
            <a:spLocks noChangeAspect="1" noChangeArrowheads="1"/>
          </p:cNvSpPr>
          <p:nvPr/>
        </p:nvSpPr>
        <p:spPr bwMode="auto">
          <a:xfrm>
            <a:off x="6189663" y="2420938"/>
            <a:ext cx="373446" cy="1399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80142" tIns="40071" rIns="80142" bIns="40071">
            <a:spAutoFit/>
          </a:bodyPr>
          <a:lstStyle/>
          <a:p>
            <a:pPr defTabSz="601663">
              <a:lnSpc>
                <a:spcPct val="60000"/>
              </a:lnSpc>
              <a:spcBef>
                <a:spcPct val="20000"/>
              </a:spcBef>
            </a:pPr>
            <a:r>
              <a:rPr lang="it-IT" sz="600" dirty="0">
                <a:latin typeface="Arial" pitchFamily="34" charset="0"/>
                <a:cs typeface="Arial" pitchFamily="34" charset="0"/>
              </a:rPr>
              <a:t>Sacile</a:t>
            </a:r>
          </a:p>
        </p:txBody>
      </p:sp>
      <p:sp>
        <p:nvSpPr>
          <p:cNvPr id="19" name="Rectangle 202"/>
          <p:cNvSpPr>
            <a:spLocks noChangeAspect="1" noChangeArrowheads="1"/>
          </p:cNvSpPr>
          <p:nvPr/>
        </p:nvSpPr>
        <p:spPr bwMode="auto">
          <a:xfrm>
            <a:off x="3062288" y="3336925"/>
            <a:ext cx="617537" cy="127000"/>
          </a:xfrm>
          <a:prstGeom prst="rect">
            <a:avLst/>
          </a:prstGeom>
          <a:solidFill>
            <a:schemeClr val="bg1"/>
          </a:solidFill>
          <a:ln w="12700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0142" tIns="40071" rIns="80142" bIns="40071" anchor="ctr"/>
          <a:lstStyle/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600" dirty="0">
                <a:latin typeface="Arial" pitchFamily="34" charset="0"/>
              </a:rPr>
              <a:t>Cittadella</a:t>
            </a:r>
          </a:p>
        </p:txBody>
      </p:sp>
      <p:sp>
        <p:nvSpPr>
          <p:cNvPr id="529508" name="Line 205"/>
          <p:cNvSpPr>
            <a:spLocks noChangeAspect="1" noChangeShapeType="1"/>
          </p:cNvSpPr>
          <p:nvPr/>
        </p:nvSpPr>
        <p:spPr bwMode="auto">
          <a:xfrm>
            <a:off x="727075" y="2490788"/>
            <a:ext cx="373063" cy="0"/>
          </a:xfrm>
          <a:prstGeom prst="line">
            <a:avLst/>
          </a:prstGeom>
          <a:noFill/>
          <a:ln w="25400">
            <a:solidFill>
              <a:srgbClr val="0066FF"/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4343" name="Text Box 102"/>
          <p:cNvSpPr txBox="1">
            <a:spLocks noChangeArrowheads="1"/>
          </p:cNvSpPr>
          <p:nvPr/>
        </p:nvSpPr>
        <p:spPr bwMode="auto">
          <a:xfrm>
            <a:off x="1117600" y="2382839"/>
            <a:ext cx="1096946" cy="350235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  <a:effectLst>
            <a:prstShdw prst="shdw17" dist="17961" dir="13500000">
              <a:srgbClr val="999999"/>
            </a:prstShdw>
          </a:effectLst>
        </p:spPr>
        <p:txBody>
          <a:bodyPr wrap="square" lIns="80147" tIns="40074" rIns="80147" bIns="40074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700" dirty="0" smtClean="0">
                <a:latin typeface="Calibri" pitchFamily="34" charset="0"/>
              </a:rPr>
              <a:t>   Regionale  </a:t>
            </a:r>
            <a:r>
              <a:rPr lang="it-IT" sz="700" dirty="0">
                <a:latin typeface="Calibri" pitchFamily="34" charset="0"/>
              </a:rPr>
              <a:t>Lento</a:t>
            </a:r>
          </a:p>
          <a:p>
            <a:pPr>
              <a:spcBef>
                <a:spcPct val="50000"/>
              </a:spcBef>
            </a:pPr>
            <a:endParaRPr lang="it-IT" sz="700" dirty="0">
              <a:latin typeface="Calibri" pitchFamily="34" charset="0"/>
            </a:endParaRPr>
          </a:p>
        </p:txBody>
      </p:sp>
      <p:sp>
        <p:nvSpPr>
          <p:cNvPr id="14344" name="Rectangle 107"/>
          <p:cNvSpPr>
            <a:spLocks noChangeArrowheads="1"/>
          </p:cNvSpPr>
          <p:nvPr/>
        </p:nvSpPr>
        <p:spPr bwMode="auto">
          <a:xfrm>
            <a:off x="209604" y="214289"/>
            <a:ext cx="7170707" cy="31941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1408" tIns="45704" rIns="91408" bIns="45704">
            <a:spAutoFit/>
          </a:bodyPr>
          <a:lstStyle/>
          <a:p>
            <a:pPr defTabSz="912813">
              <a:lnSpc>
                <a:spcPct val="80000"/>
              </a:lnSpc>
            </a:pPr>
            <a:r>
              <a:rPr lang="it-IT" dirty="0">
                <a:solidFill>
                  <a:srgbClr val="333333"/>
                </a:solidFill>
                <a:latin typeface="Calibri" pitchFamily="34" charset="0"/>
              </a:rPr>
              <a:t>Schema complessivo della struttura orario regionale a </a:t>
            </a:r>
            <a:r>
              <a:rPr lang="it-IT" dirty="0" smtClean="0">
                <a:solidFill>
                  <a:srgbClr val="333333"/>
                </a:solidFill>
                <a:latin typeface="Calibri" pitchFamily="34" charset="0"/>
              </a:rPr>
              <a:t>regime in un’ora</a:t>
            </a:r>
            <a:r>
              <a:rPr lang="it-IT" sz="1200" dirty="0" smtClean="0">
                <a:solidFill>
                  <a:srgbClr val="333333"/>
                </a:solidFill>
                <a:latin typeface="Calibri" pitchFamily="34" charset="0"/>
              </a:rPr>
              <a:t>  </a:t>
            </a:r>
            <a:r>
              <a:rPr lang="it-IT" dirty="0" smtClean="0">
                <a:solidFill>
                  <a:srgbClr val="333333"/>
                </a:solidFill>
                <a:latin typeface="Calibri" pitchFamily="34" charset="0"/>
              </a:rPr>
              <a:t>tipo</a:t>
            </a:r>
            <a:endParaRPr lang="it-IT" sz="1200" dirty="0">
              <a:solidFill>
                <a:srgbClr val="333333"/>
              </a:solidFill>
              <a:latin typeface="Calibri" pitchFamily="34" charset="0"/>
            </a:endParaRPr>
          </a:p>
        </p:txBody>
      </p:sp>
      <p:sp>
        <p:nvSpPr>
          <p:cNvPr id="22" name="Rectangle 218"/>
          <p:cNvSpPr>
            <a:spLocks noChangeArrowheads="1"/>
          </p:cNvSpPr>
          <p:nvPr/>
        </p:nvSpPr>
        <p:spPr bwMode="auto">
          <a:xfrm rot="5400000">
            <a:off x="5487872" y="584181"/>
            <a:ext cx="169862" cy="573088"/>
          </a:xfrm>
          <a:prstGeom prst="rect">
            <a:avLst/>
          </a:prstGeom>
          <a:solidFill>
            <a:schemeClr val="bg1"/>
          </a:solidFill>
          <a:ln w="12700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10800000" vert="eaVert" wrap="none" lIns="80147" tIns="40074" rIns="80147" bIns="40074" anchor="ctr"/>
          <a:lstStyle/>
          <a:p>
            <a:pPr algn="ctr" defTabSz="602496" fontAlgn="auto">
              <a:lnSpc>
                <a:spcPct val="6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600" dirty="0">
                <a:latin typeface="Arial" pitchFamily="34" charset="0"/>
              </a:rPr>
              <a:t>Calalzo</a:t>
            </a:r>
          </a:p>
        </p:txBody>
      </p:sp>
      <p:sp>
        <p:nvSpPr>
          <p:cNvPr id="28" name="Text Box 221"/>
          <p:cNvSpPr txBox="1">
            <a:spLocks noChangeAspect="1" noChangeArrowheads="1"/>
          </p:cNvSpPr>
          <p:nvPr/>
        </p:nvSpPr>
        <p:spPr bwMode="auto">
          <a:xfrm>
            <a:off x="785786" y="4857760"/>
            <a:ext cx="509588" cy="214314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0142" tIns="40071" rIns="80142" bIns="40071" anchor="ctr"/>
          <a:lstStyle/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600" dirty="0">
                <a:latin typeface="Arial" pitchFamily="34" charset="0"/>
              </a:rPr>
              <a:t>Mantova</a:t>
            </a:r>
          </a:p>
        </p:txBody>
      </p:sp>
      <p:sp>
        <p:nvSpPr>
          <p:cNvPr id="70657" name="Text Box 221"/>
          <p:cNvSpPr txBox="1">
            <a:spLocks noChangeAspect="1" noChangeArrowheads="1"/>
          </p:cNvSpPr>
          <p:nvPr/>
        </p:nvSpPr>
        <p:spPr bwMode="auto">
          <a:xfrm>
            <a:off x="2770188" y="5178425"/>
            <a:ext cx="511175" cy="138113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0142" tIns="40071" rIns="80142" bIns="40071" anchor="ctr"/>
          <a:lstStyle/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600" dirty="0">
                <a:latin typeface="Arial" pitchFamily="34" charset="0"/>
                <a:cs typeface="Arial" pitchFamily="34" charset="0"/>
              </a:rPr>
              <a:t>Poggio R.</a:t>
            </a:r>
          </a:p>
        </p:txBody>
      </p:sp>
      <p:sp>
        <p:nvSpPr>
          <p:cNvPr id="14349" name="Text Box 74"/>
          <p:cNvSpPr txBox="1">
            <a:spLocks noChangeArrowheads="1"/>
          </p:cNvSpPr>
          <p:nvPr/>
        </p:nvSpPr>
        <p:spPr bwMode="auto">
          <a:xfrm>
            <a:off x="1062038" y="2205038"/>
            <a:ext cx="982662" cy="188652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  <a:effectLst>
            <a:prstShdw prst="shdw17" dist="17961" dir="13500000">
              <a:srgbClr val="999999"/>
            </a:prstShdw>
          </a:effectLst>
        </p:spPr>
        <p:txBody>
          <a:bodyPr lIns="80147" tIns="40074" rIns="80147" bIns="40074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700" dirty="0">
                <a:latin typeface="Calibri" pitchFamily="34" charset="0"/>
              </a:rPr>
              <a:t>  </a:t>
            </a:r>
            <a:r>
              <a:rPr lang="it-IT" sz="700" dirty="0" smtClean="0">
                <a:latin typeface="Calibri" pitchFamily="34" charset="0"/>
              </a:rPr>
              <a:t>    Regionale  </a:t>
            </a:r>
            <a:r>
              <a:rPr lang="it-IT" sz="700" dirty="0">
                <a:latin typeface="Calibri" pitchFamily="34" charset="0"/>
              </a:rPr>
              <a:t>Veloce</a:t>
            </a:r>
            <a:endParaRPr lang="en-US" sz="700" dirty="0">
              <a:latin typeface="Calibri" pitchFamily="34" charset="0"/>
            </a:endParaRPr>
          </a:p>
        </p:txBody>
      </p:sp>
      <p:sp>
        <p:nvSpPr>
          <p:cNvPr id="70831" name="Text Box 175"/>
          <p:cNvSpPr txBox="1">
            <a:spLocks noChangeArrowheads="1"/>
          </p:cNvSpPr>
          <p:nvPr/>
        </p:nvSpPr>
        <p:spPr bwMode="auto">
          <a:xfrm>
            <a:off x="5775325" y="3533775"/>
            <a:ext cx="879475" cy="36830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 fontAlgn="auto">
              <a:spcBef>
                <a:spcPct val="50000"/>
              </a:spcBef>
              <a:spcAft>
                <a:spcPts val="0"/>
              </a:spcAft>
              <a:defRPr/>
            </a:pPr>
            <a:endParaRPr lang="it-IT" dirty="0">
              <a:latin typeface="+mn-lt"/>
            </a:endParaRPr>
          </a:p>
        </p:txBody>
      </p:sp>
      <p:sp>
        <p:nvSpPr>
          <p:cNvPr id="70832" name="Text Box 176"/>
          <p:cNvSpPr txBox="1">
            <a:spLocks noChangeArrowheads="1"/>
          </p:cNvSpPr>
          <p:nvPr/>
        </p:nvSpPr>
        <p:spPr bwMode="auto">
          <a:xfrm>
            <a:off x="5741988" y="3533775"/>
            <a:ext cx="855662" cy="36830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 fontAlgn="auto">
              <a:spcBef>
                <a:spcPct val="50000"/>
              </a:spcBef>
              <a:spcAft>
                <a:spcPts val="0"/>
              </a:spcAft>
              <a:defRPr/>
            </a:pPr>
            <a:endParaRPr lang="it-IT" dirty="0">
              <a:latin typeface="+mn-lt"/>
            </a:endParaRPr>
          </a:p>
        </p:txBody>
      </p:sp>
      <p:sp>
        <p:nvSpPr>
          <p:cNvPr id="102" name="Line 205"/>
          <p:cNvSpPr>
            <a:spLocks noChangeAspect="1" noChangeShapeType="1"/>
          </p:cNvSpPr>
          <p:nvPr/>
        </p:nvSpPr>
        <p:spPr bwMode="auto">
          <a:xfrm>
            <a:off x="714348" y="2643182"/>
            <a:ext cx="385763" cy="0"/>
          </a:xfrm>
          <a:prstGeom prst="line">
            <a:avLst/>
          </a:prstGeom>
          <a:noFill/>
          <a:ln w="15875">
            <a:solidFill>
              <a:srgbClr val="006600"/>
            </a:solidFill>
            <a:prstDash val="dash"/>
            <a:round/>
            <a:headEnd type="none" w="sm" len="sm"/>
            <a:tailEnd type="none" w="sm" len="sm"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4356" name="Text Box 74"/>
          <p:cNvSpPr txBox="1">
            <a:spLocks noChangeArrowheads="1"/>
          </p:cNvSpPr>
          <p:nvPr/>
        </p:nvSpPr>
        <p:spPr bwMode="auto">
          <a:xfrm>
            <a:off x="1142976" y="2571744"/>
            <a:ext cx="1071570" cy="296374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  <a:effectLst>
            <a:prstShdw prst="shdw17" dist="17961" dir="13500000">
              <a:srgbClr val="999999"/>
            </a:prstShdw>
          </a:effectLst>
        </p:spPr>
        <p:txBody>
          <a:bodyPr wrap="square" lIns="80147" tIns="40074" rIns="80147" bIns="40074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700" dirty="0" smtClean="0">
                <a:latin typeface="Calibri" pitchFamily="34" charset="0"/>
              </a:rPr>
              <a:t>  eventuale Regionale spot  Lento</a:t>
            </a:r>
            <a:endParaRPr lang="en-US" sz="700" dirty="0">
              <a:latin typeface="Calibri" pitchFamily="34" charset="0"/>
            </a:endParaRPr>
          </a:p>
        </p:txBody>
      </p:sp>
      <p:sp>
        <p:nvSpPr>
          <p:cNvPr id="112" name="Rectangle 202"/>
          <p:cNvSpPr>
            <a:spLocks noChangeAspect="1" noChangeArrowheads="1"/>
          </p:cNvSpPr>
          <p:nvPr/>
        </p:nvSpPr>
        <p:spPr bwMode="auto">
          <a:xfrm>
            <a:off x="8242300" y="4241800"/>
            <a:ext cx="644525" cy="328613"/>
          </a:xfrm>
          <a:prstGeom prst="rect">
            <a:avLst/>
          </a:prstGeom>
          <a:solidFill>
            <a:schemeClr val="bg1"/>
          </a:solidFill>
          <a:ln w="12700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0142" tIns="40071" rIns="80142" bIns="40071" anchor="ctr"/>
          <a:lstStyle/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800" dirty="0">
                <a:latin typeface="Arial" pitchFamily="34" charset="0"/>
                <a:cs typeface="Arial" pitchFamily="34" charset="0"/>
              </a:rPr>
              <a:t>TRIESTE</a:t>
            </a:r>
          </a:p>
        </p:txBody>
      </p:sp>
      <p:sp>
        <p:nvSpPr>
          <p:cNvPr id="14359" name="Line 143"/>
          <p:cNvSpPr>
            <a:spLocks noChangeShapeType="1"/>
          </p:cNvSpPr>
          <p:nvPr/>
        </p:nvSpPr>
        <p:spPr bwMode="auto">
          <a:xfrm rot="5400000">
            <a:off x="3670443" y="3887788"/>
            <a:ext cx="871537" cy="0"/>
          </a:xfrm>
          <a:prstGeom prst="line">
            <a:avLst/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  <p:txBody>
          <a:bodyPr lIns="91408" tIns="45704" rIns="91408" bIns="45704">
            <a:spAutoFit/>
          </a:bodyPr>
          <a:lstStyle/>
          <a:p>
            <a:endParaRPr lang="it-IT"/>
          </a:p>
        </p:txBody>
      </p:sp>
      <p:cxnSp>
        <p:nvCxnSpPr>
          <p:cNvPr id="14360" name="Forma 121"/>
          <p:cNvCxnSpPr>
            <a:cxnSpLocks noChangeShapeType="1"/>
            <a:stCxn id="107" idx="2"/>
            <a:endCxn id="70657" idx="0"/>
          </p:cNvCxnSpPr>
          <p:nvPr/>
        </p:nvCxnSpPr>
        <p:spPr bwMode="auto">
          <a:xfrm rot="16200000" flipH="1">
            <a:off x="2242344" y="4394994"/>
            <a:ext cx="561975" cy="1004887"/>
          </a:xfrm>
          <a:prstGeom prst="bentConnector3">
            <a:avLst>
              <a:gd name="adj1" fmla="val 94500"/>
            </a:avLst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</p:cxnSp>
      <p:cxnSp>
        <p:nvCxnSpPr>
          <p:cNvPr id="14362" name="Forma 129"/>
          <p:cNvCxnSpPr>
            <a:cxnSpLocks noChangeShapeType="1"/>
            <a:stCxn id="107" idx="3"/>
            <a:endCxn id="110" idx="1"/>
          </p:cNvCxnSpPr>
          <p:nvPr/>
        </p:nvCxnSpPr>
        <p:spPr bwMode="auto">
          <a:xfrm>
            <a:off x="2397125" y="4416425"/>
            <a:ext cx="284163" cy="1588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</p:cxnSp>
      <p:cxnSp>
        <p:nvCxnSpPr>
          <p:cNvPr id="14363" name="Forma 129"/>
          <p:cNvCxnSpPr>
            <a:cxnSpLocks noChangeShapeType="1"/>
            <a:stCxn id="110" idx="3"/>
            <a:endCxn id="16" idx="1"/>
          </p:cNvCxnSpPr>
          <p:nvPr/>
        </p:nvCxnSpPr>
        <p:spPr bwMode="auto">
          <a:xfrm flipV="1">
            <a:off x="3340100" y="4416425"/>
            <a:ext cx="303213" cy="0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</p:cxnSp>
      <p:cxnSp>
        <p:nvCxnSpPr>
          <p:cNvPr id="14364" name="Connettore 4 146"/>
          <p:cNvCxnSpPr>
            <a:cxnSpLocks noChangeShapeType="1"/>
            <a:endCxn id="113" idx="1"/>
          </p:cNvCxnSpPr>
          <p:nvPr/>
        </p:nvCxnSpPr>
        <p:spPr bwMode="auto">
          <a:xfrm>
            <a:off x="2068513" y="5794375"/>
            <a:ext cx="1547812" cy="577850"/>
          </a:xfrm>
          <a:prstGeom prst="bentConnector3">
            <a:avLst>
              <a:gd name="adj1" fmla="val 50000"/>
            </a:avLst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4365" name="Forma 148"/>
          <p:cNvCxnSpPr>
            <a:cxnSpLocks noChangeShapeType="1"/>
            <a:stCxn id="173" idx="3"/>
            <a:endCxn id="70657" idx="1"/>
          </p:cNvCxnSpPr>
          <p:nvPr/>
        </p:nvCxnSpPr>
        <p:spPr bwMode="auto">
          <a:xfrm rot="16200000" flipH="1">
            <a:off x="1978026" y="4456112"/>
            <a:ext cx="684212" cy="900113"/>
          </a:xfrm>
          <a:prstGeom prst="bentConnector2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sm" len="sm"/>
          </a:ln>
        </p:spPr>
      </p:cxnSp>
      <p:sp>
        <p:nvSpPr>
          <p:cNvPr id="14368" name="Line 138"/>
          <p:cNvSpPr>
            <a:spLocks noChangeShapeType="1"/>
          </p:cNvSpPr>
          <p:nvPr/>
        </p:nvSpPr>
        <p:spPr bwMode="auto">
          <a:xfrm flipV="1">
            <a:off x="4357688" y="4318000"/>
            <a:ext cx="381000" cy="1588"/>
          </a:xfrm>
          <a:prstGeom prst="line">
            <a:avLst/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  <p:txBody>
          <a:bodyPr lIns="91408" tIns="45704" rIns="91408" bIns="45704">
            <a:spAutoFit/>
          </a:bodyPr>
          <a:lstStyle/>
          <a:p>
            <a:endParaRPr lang="it-IT"/>
          </a:p>
        </p:txBody>
      </p:sp>
      <p:sp>
        <p:nvSpPr>
          <p:cNvPr id="14369" name="Line 138"/>
          <p:cNvSpPr>
            <a:spLocks noChangeShapeType="1"/>
          </p:cNvSpPr>
          <p:nvPr/>
        </p:nvSpPr>
        <p:spPr bwMode="auto">
          <a:xfrm flipV="1">
            <a:off x="3330575" y="4327525"/>
            <a:ext cx="319088" cy="0"/>
          </a:xfrm>
          <a:prstGeom prst="line">
            <a:avLst/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  <p:txBody>
          <a:bodyPr lIns="91408" tIns="45704" rIns="91408" bIns="45704">
            <a:spAutoFit/>
          </a:bodyPr>
          <a:lstStyle/>
          <a:p>
            <a:endParaRPr lang="it-IT"/>
          </a:p>
        </p:txBody>
      </p:sp>
      <p:sp>
        <p:nvSpPr>
          <p:cNvPr id="14370" name="Line 137"/>
          <p:cNvSpPr>
            <a:spLocks noChangeShapeType="1"/>
          </p:cNvSpPr>
          <p:nvPr/>
        </p:nvSpPr>
        <p:spPr bwMode="auto">
          <a:xfrm flipV="1">
            <a:off x="2386013" y="4510088"/>
            <a:ext cx="2395537" cy="793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lIns="91408" tIns="45704" rIns="91408" bIns="45704">
            <a:spAutoFit/>
          </a:bodyPr>
          <a:lstStyle/>
          <a:p>
            <a:endParaRPr lang="it-IT"/>
          </a:p>
        </p:txBody>
      </p:sp>
      <p:sp>
        <p:nvSpPr>
          <p:cNvPr id="170" name="Connettore 169"/>
          <p:cNvSpPr/>
          <p:nvPr/>
        </p:nvSpPr>
        <p:spPr bwMode="auto">
          <a:xfrm>
            <a:off x="1758950" y="2143125"/>
            <a:ext cx="415925" cy="519113"/>
          </a:xfrm>
          <a:prstGeom prst="flowChartConnector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08" tIns="45704" rIns="91408" bIns="45704">
            <a:spAutoFit/>
          </a:bodyPr>
          <a:lstStyle/>
          <a:p>
            <a:pPr defTabSz="914179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71" name="Connettore 170"/>
          <p:cNvSpPr/>
          <p:nvPr/>
        </p:nvSpPr>
        <p:spPr bwMode="auto">
          <a:xfrm>
            <a:off x="2166938" y="2936875"/>
            <a:ext cx="471487" cy="519113"/>
          </a:xfrm>
          <a:prstGeom prst="flowChartConnector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08" tIns="45704" rIns="91408" bIns="45704">
            <a:spAutoFit/>
          </a:bodyPr>
          <a:lstStyle/>
          <a:p>
            <a:pPr defTabSz="914179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73" name="Ovale 172"/>
          <p:cNvSpPr/>
          <p:nvPr/>
        </p:nvSpPr>
        <p:spPr bwMode="auto">
          <a:xfrm>
            <a:off x="1792288" y="4121150"/>
            <a:ext cx="536575" cy="519113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08" tIns="45704" rIns="91408" bIns="45704">
            <a:spAutoFit/>
          </a:bodyPr>
          <a:lstStyle/>
          <a:p>
            <a:pPr defTabSz="914179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76" name="Ovale 175"/>
          <p:cNvSpPr/>
          <p:nvPr/>
        </p:nvSpPr>
        <p:spPr bwMode="auto">
          <a:xfrm>
            <a:off x="2744788" y="4156075"/>
            <a:ext cx="538162" cy="519113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08" tIns="45704" rIns="91408" bIns="45704">
            <a:spAutoFit/>
          </a:bodyPr>
          <a:lstStyle/>
          <a:p>
            <a:pPr defTabSz="914179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cxnSp>
        <p:nvCxnSpPr>
          <p:cNvPr id="14375" name="Forma 183"/>
          <p:cNvCxnSpPr>
            <a:cxnSpLocks noChangeShapeType="1"/>
            <a:stCxn id="19" idx="1"/>
            <a:endCxn id="110" idx="0"/>
          </p:cNvCxnSpPr>
          <p:nvPr/>
        </p:nvCxnSpPr>
        <p:spPr bwMode="auto">
          <a:xfrm rot="10800000" flipV="1">
            <a:off x="3011488" y="3400425"/>
            <a:ext cx="50800" cy="823913"/>
          </a:xfrm>
          <a:prstGeom prst="bentConnector2">
            <a:avLst/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</p:cxnSp>
      <p:cxnSp>
        <p:nvCxnSpPr>
          <p:cNvPr id="14376" name="Forma 197"/>
          <p:cNvCxnSpPr>
            <a:cxnSpLocks noChangeShapeType="1"/>
            <a:stCxn id="202" idx="5"/>
            <a:endCxn id="113" idx="3"/>
          </p:cNvCxnSpPr>
          <p:nvPr/>
        </p:nvCxnSpPr>
        <p:spPr bwMode="auto">
          <a:xfrm rot="16200000" flipH="1">
            <a:off x="3394075" y="5384800"/>
            <a:ext cx="1790700" cy="184150"/>
          </a:xfrm>
          <a:prstGeom prst="bentConnector4">
            <a:avLst>
              <a:gd name="adj1" fmla="val 43616"/>
              <a:gd name="adj2" fmla="val -2944"/>
            </a:avLst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sm" len="sm"/>
          </a:ln>
        </p:spPr>
      </p:cxnSp>
      <p:sp>
        <p:nvSpPr>
          <p:cNvPr id="202" name="Ovale 201"/>
          <p:cNvSpPr/>
          <p:nvPr/>
        </p:nvSpPr>
        <p:spPr bwMode="auto">
          <a:xfrm>
            <a:off x="3738563" y="4138613"/>
            <a:ext cx="538162" cy="519112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08" tIns="45704" rIns="91408" bIns="45704">
            <a:spAutoFit/>
          </a:bodyPr>
          <a:lstStyle/>
          <a:p>
            <a:pPr defTabSz="914179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10" name="Rectangle 202"/>
          <p:cNvSpPr>
            <a:spLocks noChangeAspect="1" noChangeArrowheads="1"/>
          </p:cNvSpPr>
          <p:nvPr/>
        </p:nvSpPr>
        <p:spPr bwMode="auto">
          <a:xfrm>
            <a:off x="2681288" y="4224338"/>
            <a:ext cx="658812" cy="381000"/>
          </a:xfrm>
          <a:prstGeom prst="rect">
            <a:avLst/>
          </a:prstGeom>
          <a:solidFill>
            <a:schemeClr val="bg1"/>
          </a:solidFill>
          <a:ln w="12700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0142" tIns="40071" rIns="80142" bIns="40071" anchor="ctr"/>
          <a:lstStyle/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800" b="1" dirty="0">
                <a:latin typeface="Arial" pitchFamily="34" charset="0"/>
                <a:cs typeface="Arial" pitchFamily="34" charset="0"/>
              </a:rPr>
              <a:t>VICENZA</a:t>
            </a:r>
          </a:p>
        </p:txBody>
      </p:sp>
      <p:sp>
        <p:nvSpPr>
          <p:cNvPr id="108" name="Rectangle 202"/>
          <p:cNvSpPr>
            <a:spLocks noChangeAspect="1" noChangeArrowheads="1"/>
          </p:cNvSpPr>
          <p:nvPr/>
        </p:nvSpPr>
        <p:spPr bwMode="auto">
          <a:xfrm>
            <a:off x="3708400" y="5265738"/>
            <a:ext cx="558800" cy="323850"/>
          </a:xfrm>
          <a:prstGeom prst="rect">
            <a:avLst/>
          </a:prstGeom>
          <a:solidFill>
            <a:schemeClr val="bg1"/>
          </a:solidFill>
          <a:ln w="12700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0142" tIns="40071" rIns="80142" bIns="40071" anchor="ctr"/>
          <a:lstStyle/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800" b="1" dirty="0">
                <a:latin typeface="Arial" pitchFamily="34" charset="0"/>
                <a:cs typeface="Arial" pitchFamily="34" charset="0"/>
              </a:rPr>
              <a:t>ROVIGO</a:t>
            </a:r>
          </a:p>
        </p:txBody>
      </p:sp>
      <p:sp>
        <p:nvSpPr>
          <p:cNvPr id="70658" name="Text Box 221"/>
          <p:cNvSpPr txBox="1">
            <a:spLocks noChangeAspect="1" noChangeArrowheads="1"/>
          </p:cNvSpPr>
          <p:nvPr/>
        </p:nvSpPr>
        <p:spPr bwMode="auto">
          <a:xfrm>
            <a:off x="3714744" y="5857892"/>
            <a:ext cx="554037" cy="204787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0142" tIns="40071" rIns="80142" bIns="40071" anchor="ctr"/>
          <a:lstStyle/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600" dirty="0">
                <a:latin typeface="Arial" pitchFamily="34" charset="0"/>
                <a:cs typeface="Arial" pitchFamily="34" charset="0"/>
              </a:rPr>
              <a:t>FERRARA</a:t>
            </a:r>
          </a:p>
        </p:txBody>
      </p:sp>
      <p:sp>
        <p:nvSpPr>
          <p:cNvPr id="113" name="Rectangle 202"/>
          <p:cNvSpPr>
            <a:spLocks noChangeAspect="1" noChangeArrowheads="1"/>
          </p:cNvSpPr>
          <p:nvPr/>
        </p:nvSpPr>
        <p:spPr bwMode="auto">
          <a:xfrm>
            <a:off x="3616325" y="6219825"/>
            <a:ext cx="765175" cy="304800"/>
          </a:xfrm>
          <a:prstGeom prst="rect">
            <a:avLst/>
          </a:prstGeom>
          <a:solidFill>
            <a:schemeClr val="bg1"/>
          </a:solidFill>
          <a:ln w="12700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0142" tIns="40071" rIns="80142" bIns="40071" anchor="ctr"/>
          <a:lstStyle/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800" dirty="0">
                <a:latin typeface="Arial" pitchFamily="34" charset="0"/>
                <a:cs typeface="Arial" pitchFamily="34" charset="0"/>
              </a:rPr>
              <a:t>BOLOGNA</a:t>
            </a:r>
          </a:p>
        </p:txBody>
      </p:sp>
      <p:cxnSp>
        <p:nvCxnSpPr>
          <p:cNvPr id="14382" name="Forma 121"/>
          <p:cNvCxnSpPr>
            <a:cxnSpLocks noChangeShapeType="1"/>
            <a:stCxn id="108" idx="3"/>
            <a:endCxn id="123" idx="1"/>
          </p:cNvCxnSpPr>
          <p:nvPr/>
        </p:nvCxnSpPr>
        <p:spPr bwMode="auto">
          <a:xfrm flipV="1">
            <a:off x="4267200" y="5422900"/>
            <a:ext cx="1473200" cy="4763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</p:cxnSp>
      <p:cxnSp>
        <p:nvCxnSpPr>
          <p:cNvPr id="14383" name="Forma 121"/>
          <p:cNvCxnSpPr>
            <a:cxnSpLocks noChangeShapeType="1"/>
            <a:stCxn id="108" idx="2"/>
            <a:endCxn id="70658" idx="0"/>
          </p:cNvCxnSpPr>
          <p:nvPr/>
        </p:nvCxnSpPr>
        <p:spPr bwMode="auto">
          <a:xfrm rot="16200000" flipH="1">
            <a:off x="3855629" y="5721758"/>
            <a:ext cx="268304" cy="3963"/>
          </a:xfrm>
          <a:prstGeom prst="bentConnector3">
            <a:avLst>
              <a:gd name="adj1" fmla="val 50000"/>
            </a:avLst>
          </a:prstGeom>
          <a:noFill/>
          <a:ln w="15875">
            <a:solidFill>
              <a:srgbClr val="00B0F0"/>
            </a:solidFill>
            <a:prstDash val="sysDot"/>
            <a:round/>
            <a:headEnd/>
            <a:tailEnd/>
          </a:ln>
        </p:spPr>
      </p:cxnSp>
      <p:cxnSp>
        <p:nvCxnSpPr>
          <p:cNvPr id="14384" name="Forma 229"/>
          <p:cNvCxnSpPr>
            <a:cxnSpLocks noChangeShapeType="1"/>
            <a:stCxn id="70657" idx="3"/>
            <a:endCxn id="113" idx="1"/>
          </p:cNvCxnSpPr>
          <p:nvPr/>
        </p:nvCxnSpPr>
        <p:spPr bwMode="auto">
          <a:xfrm>
            <a:off x="3281363" y="5248275"/>
            <a:ext cx="334962" cy="1123950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sm" len="sm"/>
          </a:ln>
        </p:spPr>
      </p:cxnSp>
      <p:sp>
        <p:nvSpPr>
          <p:cNvPr id="14385" name="Line 138"/>
          <p:cNvSpPr>
            <a:spLocks noChangeShapeType="1"/>
          </p:cNvSpPr>
          <p:nvPr/>
        </p:nvSpPr>
        <p:spPr bwMode="auto">
          <a:xfrm flipV="1">
            <a:off x="4333875" y="4259263"/>
            <a:ext cx="414338" cy="0"/>
          </a:xfrm>
          <a:prstGeom prst="line">
            <a:avLst/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  <p:txBody>
          <a:bodyPr lIns="91408" tIns="45704" rIns="91408" bIns="45704">
            <a:spAutoFit/>
          </a:bodyPr>
          <a:lstStyle/>
          <a:p>
            <a:endParaRPr lang="it-IT"/>
          </a:p>
        </p:txBody>
      </p:sp>
      <p:sp>
        <p:nvSpPr>
          <p:cNvPr id="14386" name="Line 138"/>
          <p:cNvSpPr>
            <a:spLocks noChangeShapeType="1"/>
          </p:cNvSpPr>
          <p:nvPr/>
        </p:nvSpPr>
        <p:spPr bwMode="auto">
          <a:xfrm flipV="1">
            <a:off x="4341813" y="4379913"/>
            <a:ext cx="406400" cy="0"/>
          </a:xfrm>
          <a:prstGeom prst="line">
            <a:avLst/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  <p:txBody>
          <a:bodyPr lIns="91408" tIns="45704" rIns="91408" bIns="45704">
            <a:spAutoFit/>
          </a:bodyPr>
          <a:lstStyle/>
          <a:p>
            <a:endParaRPr lang="it-IT"/>
          </a:p>
        </p:txBody>
      </p:sp>
      <p:sp>
        <p:nvSpPr>
          <p:cNvPr id="14387" name="Line 138"/>
          <p:cNvSpPr>
            <a:spLocks noChangeShapeType="1"/>
          </p:cNvSpPr>
          <p:nvPr/>
        </p:nvSpPr>
        <p:spPr bwMode="auto">
          <a:xfrm flipV="1">
            <a:off x="4211638" y="4576763"/>
            <a:ext cx="527050" cy="476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lIns="91408" tIns="45704" rIns="91408" bIns="45704">
            <a:spAutoFit/>
          </a:bodyPr>
          <a:lstStyle/>
          <a:p>
            <a:endParaRPr lang="it-IT"/>
          </a:p>
        </p:txBody>
      </p:sp>
      <p:cxnSp>
        <p:nvCxnSpPr>
          <p:cNvPr id="14388" name="Forma 183"/>
          <p:cNvCxnSpPr>
            <a:cxnSpLocks noChangeShapeType="1"/>
            <a:stCxn id="19" idx="3"/>
            <a:endCxn id="15" idx="1"/>
          </p:cNvCxnSpPr>
          <p:nvPr/>
        </p:nvCxnSpPr>
        <p:spPr bwMode="auto">
          <a:xfrm flipV="1">
            <a:off x="3679825" y="3398838"/>
            <a:ext cx="180975" cy="1587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</p:cxnSp>
      <p:sp>
        <p:nvSpPr>
          <p:cNvPr id="83" name="Ovale 82"/>
          <p:cNvSpPr/>
          <p:nvPr/>
        </p:nvSpPr>
        <p:spPr bwMode="auto">
          <a:xfrm>
            <a:off x="4129088" y="3109913"/>
            <a:ext cx="561975" cy="519112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08" tIns="45704" rIns="91408" bIns="45704">
            <a:spAutoFit/>
          </a:bodyPr>
          <a:lstStyle/>
          <a:p>
            <a:pPr defTabSz="914179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cxnSp>
        <p:nvCxnSpPr>
          <p:cNvPr id="14390" name="Forma 183"/>
          <p:cNvCxnSpPr>
            <a:cxnSpLocks noChangeShapeType="1"/>
            <a:endCxn id="13" idx="3"/>
          </p:cNvCxnSpPr>
          <p:nvPr/>
        </p:nvCxnSpPr>
        <p:spPr bwMode="auto">
          <a:xfrm rot="16200000" flipV="1">
            <a:off x="3616723" y="2834084"/>
            <a:ext cx="469106" cy="273051"/>
          </a:xfrm>
          <a:prstGeom prst="bentConnector2">
            <a:avLst/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</p:cxnSp>
      <p:sp>
        <p:nvSpPr>
          <p:cNvPr id="97" name="Ovale 96"/>
          <p:cNvSpPr/>
          <p:nvPr/>
        </p:nvSpPr>
        <p:spPr bwMode="auto">
          <a:xfrm>
            <a:off x="3730625" y="4146550"/>
            <a:ext cx="536575" cy="519113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08" tIns="45704" rIns="91408" bIns="45704">
            <a:spAutoFit/>
          </a:bodyPr>
          <a:lstStyle/>
          <a:p>
            <a:pPr defTabSz="914179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cxnSp>
        <p:nvCxnSpPr>
          <p:cNvPr id="14392" name="Forma 197"/>
          <p:cNvCxnSpPr>
            <a:cxnSpLocks noChangeShapeType="1"/>
          </p:cNvCxnSpPr>
          <p:nvPr/>
        </p:nvCxnSpPr>
        <p:spPr bwMode="auto">
          <a:xfrm rot="5400000">
            <a:off x="3711575" y="3980986"/>
            <a:ext cx="400050" cy="152400"/>
          </a:xfrm>
          <a:prstGeom prst="bentConnector3">
            <a:avLst>
              <a:gd name="adj1" fmla="val -4023"/>
            </a:avLst>
          </a:prstGeom>
          <a:noFill/>
          <a:ln w="25400">
            <a:solidFill>
              <a:srgbClr val="00B0F0"/>
            </a:solidFill>
            <a:prstDash val="sysDot"/>
            <a:round/>
            <a:headEnd type="none" w="sm" len="sm"/>
            <a:tailEnd type="none" w="sm" len="sm"/>
          </a:ln>
        </p:spPr>
      </p:cxnSp>
      <p:cxnSp>
        <p:nvCxnSpPr>
          <p:cNvPr id="14393" name="Forma 183"/>
          <p:cNvCxnSpPr>
            <a:cxnSpLocks noChangeShapeType="1"/>
            <a:stCxn id="19" idx="2"/>
            <a:endCxn id="17" idx="1"/>
          </p:cNvCxnSpPr>
          <p:nvPr/>
        </p:nvCxnSpPr>
        <p:spPr bwMode="auto">
          <a:xfrm rot="16200000" flipH="1">
            <a:off x="3359221" y="3475760"/>
            <a:ext cx="402432" cy="378761"/>
          </a:xfrm>
          <a:prstGeom prst="bentConnector2">
            <a:avLst/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</p:cxnSp>
      <p:cxnSp>
        <p:nvCxnSpPr>
          <p:cNvPr id="14394" name="Forma 183"/>
          <p:cNvCxnSpPr>
            <a:cxnSpLocks noChangeShapeType="1"/>
            <a:stCxn id="19" idx="0"/>
            <a:endCxn id="13" idx="2"/>
          </p:cNvCxnSpPr>
          <p:nvPr/>
        </p:nvCxnSpPr>
        <p:spPr bwMode="auto">
          <a:xfrm rot="5400000" flipH="1" flipV="1">
            <a:off x="3139281" y="3104357"/>
            <a:ext cx="465137" cy="0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</p:cxnSp>
      <p:sp>
        <p:nvSpPr>
          <p:cNvPr id="195" name="Ovale 194"/>
          <p:cNvSpPr/>
          <p:nvPr/>
        </p:nvSpPr>
        <p:spPr bwMode="auto">
          <a:xfrm>
            <a:off x="5164138" y="3074988"/>
            <a:ext cx="561975" cy="519112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08" tIns="45704" rIns="91408" bIns="45704">
            <a:spAutoFit/>
          </a:bodyPr>
          <a:lstStyle/>
          <a:p>
            <a:pPr defTabSz="914179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4398" name="Line 143"/>
          <p:cNvSpPr>
            <a:spLocks noChangeShapeType="1"/>
          </p:cNvSpPr>
          <p:nvPr/>
        </p:nvSpPr>
        <p:spPr bwMode="auto">
          <a:xfrm rot="5400000">
            <a:off x="4036615" y="4119168"/>
            <a:ext cx="499269" cy="6350"/>
          </a:xfrm>
          <a:prstGeom prst="line">
            <a:avLst/>
          </a:prstGeom>
          <a:noFill/>
          <a:ln w="2540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wrap="square" lIns="91408" tIns="45704" rIns="91408" bIns="45704">
            <a:spAutoFit/>
          </a:bodyPr>
          <a:lstStyle/>
          <a:p>
            <a:endParaRPr lang="it-IT"/>
          </a:p>
        </p:txBody>
      </p:sp>
      <p:sp>
        <p:nvSpPr>
          <p:cNvPr id="14399" name="Line 143"/>
          <p:cNvSpPr>
            <a:spLocks noChangeShapeType="1"/>
          </p:cNvSpPr>
          <p:nvPr/>
        </p:nvSpPr>
        <p:spPr bwMode="auto">
          <a:xfrm rot="5400000" flipV="1">
            <a:off x="5089525" y="3913188"/>
            <a:ext cx="622300" cy="0"/>
          </a:xfrm>
          <a:prstGeom prst="line">
            <a:avLst/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  <p:txBody>
          <a:bodyPr lIns="91408" tIns="45704" rIns="91408" bIns="45704">
            <a:spAutoFit/>
          </a:bodyPr>
          <a:lstStyle/>
          <a:p>
            <a:endParaRPr lang="it-IT"/>
          </a:p>
        </p:txBody>
      </p:sp>
      <p:sp>
        <p:nvSpPr>
          <p:cNvPr id="224" name="Ovale 223"/>
          <p:cNvSpPr/>
          <p:nvPr/>
        </p:nvSpPr>
        <p:spPr bwMode="auto">
          <a:xfrm>
            <a:off x="4813300" y="4129088"/>
            <a:ext cx="887413" cy="519112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08" tIns="45704" rIns="91408" bIns="45704">
            <a:spAutoFit/>
          </a:bodyPr>
          <a:lstStyle/>
          <a:p>
            <a:pPr defTabSz="914179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cxnSp>
        <p:nvCxnSpPr>
          <p:cNvPr id="14401" name="Forma 197"/>
          <p:cNvCxnSpPr>
            <a:cxnSpLocks noChangeShapeType="1"/>
            <a:endCxn id="11" idx="0"/>
          </p:cNvCxnSpPr>
          <p:nvPr/>
        </p:nvCxnSpPr>
        <p:spPr bwMode="auto">
          <a:xfrm rot="-5400000" flipH="1" flipV="1">
            <a:off x="5553075" y="2260600"/>
            <a:ext cx="1631950" cy="2260600"/>
          </a:xfrm>
          <a:prstGeom prst="bentConnector3">
            <a:avLst>
              <a:gd name="adj1" fmla="val -528"/>
            </a:avLst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sm" len="sm"/>
          </a:ln>
        </p:spPr>
      </p:cxnSp>
      <p:cxnSp>
        <p:nvCxnSpPr>
          <p:cNvPr id="14402" name="Forma 183"/>
          <p:cNvCxnSpPr>
            <a:cxnSpLocks noChangeShapeType="1"/>
            <a:endCxn id="295" idx="1"/>
          </p:cNvCxnSpPr>
          <p:nvPr/>
        </p:nvCxnSpPr>
        <p:spPr bwMode="auto">
          <a:xfrm rot="5400000" flipH="1" flipV="1">
            <a:off x="5568950" y="2728913"/>
            <a:ext cx="1787525" cy="1670050"/>
          </a:xfrm>
          <a:prstGeom prst="bentConnector2">
            <a:avLst/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</p:cxnSp>
      <p:sp>
        <p:nvSpPr>
          <p:cNvPr id="14403" name="Line 143"/>
          <p:cNvSpPr>
            <a:spLocks noChangeShapeType="1"/>
          </p:cNvSpPr>
          <p:nvPr/>
        </p:nvSpPr>
        <p:spPr bwMode="auto">
          <a:xfrm rot="5400000">
            <a:off x="4329113" y="4021138"/>
            <a:ext cx="871537" cy="158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lIns="91408" tIns="45704" rIns="91408" bIns="45704">
            <a:spAutoFit/>
          </a:bodyPr>
          <a:lstStyle/>
          <a:p>
            <a:endParaRPr lang="it-IT"/>
          </a:p>
        </p:txBody>
      </p:sp>
      <p:sp>
        <p:nvSpPr>
          <p:cNvPr id="17" name="Rectangle 202"/>
          <p:cNvSpPr>
            <a:spLocks noChangeAspect="1" noChangeArrowheads="1"/>
          </p:cNvSpPr>
          <p:nvPr/>
        </p:nvSpPr>
        <p:spPr bwMode="auto">
          <a:xfrm>
            <a:off x="3749818" y="3806032"/>
            <a:ext cx="712788" cy="120650"/>
          </a:xfrm>
          <a:prstGeom prst="rect">
            <a:avLst/>
          </a:prstGeom>
          <a:solidFill>
            <a:schemeClr val="bg1"/>
          </a:solidFill>
          <a:ln w="12700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0142" tIns="40071" rIns="80142" bIns="40071" anchor="ctr"/>
          <a:lstStyle/>
          <a:p>
            <a:pPr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600" dirty="0">
                <a:latin typeface="Arial" pitchFamily="34" charset="0"/>
              </a:rPr>
              <a:t>Camposampiero</a:t>
            </a:r>
          </a:p>
        </p:txBody>
      </p:sp>
      <p:sp>
        <p:nvSpPr>
          <p:cNvPr id="14405" name="Line 143"/>
          <p:cNvSpPr>
            <a:spLocks noChangeShapeType="1"/>
          </p:cNvSpPr>
          <p:nvPr/>
        </p:nvSpPr>
        <p:spPr bwMode="auto">
          <a:xfrm rot="5400000">
            <a:off x="4752975" y="3498851"/>
            <a:ext cx="152082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lIns="91408" tIns="45704" rIns="91408" bIns="45704">
            <a:spAutoFit/>
          </a:bodyPr>
          <a:lstStyle/>
          <a:p>
            <a:endParaRPr lang="it-IT"/>
          </a:p>
        </p:txBody>
      </p:sp>
      <p:sp>
        <p:nvSpPr>
          <p:cNvPr id="14406" name="Line 143"/>
          <p:cNvSpPr>
            <a:spLocks noChangeShapeType="1"/>
          </p:cNvSpPr>
          <p:nvPr/>
        </p:nvSpPr>
        <p:spPr bwMode="auto">
          <a:xfrm rot="10800000" flipV="1">
            <a:off x="5645150" y="4319588"/>
            <a:ext cx="585788" cy="0"/>
          </a:xfrm>
          <a:prstGeom prst="line">
            <a:avLst/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  <p:txBody>
          <a:bodyPr lIns="91408" tIns="45704" rIns="91408" bIns="45704">
            <a:spAutoFit/>
          </a:bodyPr>
          <a:lstStyle/>
          <a:p>
            <a:endParaRPr lang="it-IT"/>
          </a:p>
        </p:txBody>
      </p:sp>
      <p:sp>
        <p:nvSpPr>
          <p:cNvPr id="14407" name="Line 143"/>
          <p:cNvSpPr>
            <a:spLocks noChangeShapeType="1"/>
          </p:cNvSpPr>
          <p:nvPr/>
        </p:nvSpPr>
        <p:spPr bwMode="auto">
          <a:xfrm rot="10800000" flipV="1">
            <a:off x="5645150" y="4500563"/>
            <a:ext cx="585788" cy="0"/>
          </a:xfrm>
          <a:prstGeom prst="line">
            <a:avLst/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  <p:txBody>
          <a:bodyPr lIns="91408" tIns="45704" rIns="91408" bIns="45704">
            <a:spAutoFit/>
          </a:bodyPr>
          <a:lstStyle/>
          <a:p>
            <a:endParaRPr lang="it-IT"/>
          </a:p>
        </p:txBody>
      </p:sp>
      <p:sp>
        <p:nvSpPr>
          <p:cNvPr id="14408" name="Line 143"/>
          <p:cNvSpPr>
            <a:spLocks noChangeShapeType="1"/>
          </p:cNvSpPr>
          <p:nvPr/>
        </p:nvSpPr>
        <p:spPr bwMode="auto">
          <a:xfrm rot="10800000" flipV="1">
            <a:off x="4829175" y="3516313"/>
            <a:ext cx="285750" cy="0"/>
          </a:xfrm>
          <a:prstGeom prst="line">
            <a:avLst/>
          </a:prstGeom>
          <a:noFill/>
          <a:ln w="28575">
            <a:solidFill>
              <a:srgbClr val="3399FF"/>
            </a:solidFill>
            <a:prstDash val="sysDot"/>
            <a:round/>
            <a:headEnd/>
            <a:tailEnd/>
          </a:ln>
        </p:spPr>
        <p:txBody>
          <a:bodyPr lIns="91408" tIns="45704" rIns="91408" bIns="45704">
            <a:spAutoFit/>
          </a:bodyPr>
          <a:lstStyle/>
          <a:p>
            <a:endParaRPr lang="it-IT"/>
          </a:p>
        </p:txBody>
      </p:sp>
      <p:sp>
        <p:nvSpPr>
          <p:cNvPr id="14409" name="Line 143"/>
          <p:cNvSpPr>
            <a:spLocks noChangeShapeType="1"/>
          </p:cNvSpPr>
          <p:nvPr/>
        </p:nvSpPr>
        <p:spPr bwMode="auto">
          <a:xfrm rot="5400000" flipV="1">
            <a:off x="4535488" y="3905250"/>
            <a:ext cx="622300" cy="0"/>
          </a:xfrm>
          <a:prstGeom prst="line">
            <a:avLst/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  <p:txBody>
          <a:bodyPr lIns="91408" tIns="45704" rIns="91408" bIns="45704">
            <a:spAutoFit/>
          </a:bodyPr>
          <a:lstStyle/>
          <a:p>
            <a:endParaRPr lang="it-IT"/>
          </a:p>
        </p:txBody>
      </p:sp>
      <p:sp>
        <p:nvSpPr>
          <p:cNvPr id="14410" name="Line 143"/>
          <p:cNvSpPr>
            <a:spLocks noChangeShapeType="1"/>
          </p:cNvSpPr>
          <p:nvPr/>
        </p:nvSpPr>
        <p:spPr bwMode="auto">
          <a:xfrm rot="5400000">
            <a:off x="4771232" y="4052094"/>
            <a:ext cx="328612" cy="0"/>
          </a:xfrm>
          <a:prstGeom prst="line">
            <a:avLst/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  <p:txBody>
          <a:bodyPr lIns="91408" tIns="45704" rIns="91408" bIns="45704">
            <a:spAutoFit/>
          </a:bodyPr>
          <a:lstStyle/>
          <a:p>
            <a:endParaRPr lang="it-IT"/>
          </a:p>
        </p:txBody>
      </p:sp>
      <p:cxnSp>
        <p:nvCxnSpPr>
          <p:cNvPr id="14411" name="Connettore 1 284"/>
          <p:cNvCxnSpPr>
            <a:cxnSpLocks noChangeShapeType="1"/>
            <a:stCxn id="11" idx="3"/>
            <a:endCxn id="112" idx="1"/>
          </p:cNvCxnSpPr>
          <p:nvPr/>
        </p:nvCxnSpPr>
        <p:spPr bwMode="auto">
          <a:xfrm>
            <a:off x="5734050" y="4403725"/>
            <a:ext cx="2508250" cy="1588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244" name="Rectangle 202"/>
          <p:cNvSpPr>
            <a:spLocks noChangeAspect="1" noChangeArrowheads="1"/>
          </p:cNvSpPr>
          <p:nvPr/>
        </p:nvSpPr>
        <p:spPr bwMode="auto">
          <a:xfrm>
            <a:off x="5099050" y="2505075"/>
            <a:ext cx="715963" cy="257175"/>
          </a:xfrm>
          <a:prstGeom prst="rect">
            <a:avLst/>
          </a:prstGeom>
          <a:solidFill>
            <a:schemeClr val="bg1"/>
          </a:solidFill>
          <a:ln w="12700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0142" tIns="40071" rIns="80142" bIns="40071" anchor="ctr"/>
          <a:lstStyle/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600" dirty="0">
                <a:latin typeface="Arial" pitchFamily="34" charset="0"/>
                <a:cs typeface="Arial" pitchFamily="34" charset="0"/>
              </a:rPr>
              <a:t>Conegliano</a:t>
            </a:r>
          </a:p>
        </p:txBody>
      </p:sp>
      <p:sp>
        <p:nvSpPr>
          <p:cNvPr id="105" name="Rectangle 202"/>
          <p:cNvSpPr>
            <a:spLocks noChangeAspect="1" noChangeArrowheads="1"/>
          </p:cNvSpPr>
          <p:nvPr/>
        </p:nvSpPr>
        <p:spPr bwMode="auto">
          <a:xfrm>
            <a:off x="5100638" y="3187700"/>
            <a:ext cx="693737" cy="406400"/>
          </a:xfrm>
          <a:prstGeom prst="rect">
            <a:avLst/>
          </a:prstGeom>
          <a:solidFill>
            <a:schemeClr val="bg1"/>
          </a:solidFill>
          <a:ln w="12700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0142" tIns="40071" rIns="80142" bIns="40071" anchor="ctr"/>
          <a:lstStyle/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800" b="1" dirty="0">
                <a:latin typeface="Arial" pitchFamily="34" charset="0"/>
                <a:cs typeface="Arial" pitchFamily="34" charset="0"/>
              </a:rPr>
              <a:t>TREVISO</a:t>
            </a:r>
          </a:p>
        </p:txBody>
      </p:sp>
      <p:sp>
        <p:nvSpPr>
          <p:cNvPr id="265" name="Rectangle 202"/>
          <p:cNvSpPr>
            <a:spLocks noChangeAspect="1" noChangeArrowheads="1"/>
          </p:cNvSpPr>
          <p:nvPr/>
        </p:nvSpPr>
        <p:spPr bwMode="auto">
          <a:xfrm>
            <a:off x="6149975" y="4241800"/>
            <a:ext cx="644525" cy="336550"/>
          </a:xfrm>
          <a:prstGeom prst="rect">
            <a:avLst/>
          </a:prstGeom>
          <a:solidFill>
            <a:schemeClr val="bg1"/>
          </a:solidFill>
          <a:ln w="12700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0142" tIns="40071" rIns="80142" bIns="40071" anchor="ctr"/>
          <a:lstStyle/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600" dirty="0">
                <a:latin typeface="Arial" pitchFamily="34" charset="0"/>
                <a:cs typeface="Arial" pitchFamily="34" charset="0"/>
              </a:rPr>
              <a:t>Portogruaro</a:t>
            </a:r>
          </a:p>
        </p:txBody>
      </p:sp>
      <p:sp>
        <p:nvSpPr>
          <p:cNvPr id="111" name="Rectangle 202"/>
          <p:cNvSpPr>
            <a:spLocks noChangeAspect="1" noChangeArrowheads="1"/>
          </p:cNvSpPr>
          <p:nvPr/>
        </p:nvSpPr>
        <p:spPr bwMode="auto">
          <a:xfrm>
            <a:off x="4641850" y="3810000"/>
            <a:ext cx="415925" cy="125413"/>
          </a:xfrm>
          <a:prstGeom prst="rect">
            <a:avLst/>
          </a:prstGeom>
          <a:solidFill>
            <a:schemeClr val="bg1"/>
          </a:solidFill>
          <a:ln w="12700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0142" tIns="40071" rIns="80142" bIns="40071" anchor="ctr"/>
          <a:lstStyle/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600" dirty="0">
                <a:latin typeface="Arial" pitchFamily="34" charset="0"/>
              </a:rPr>
              <a:t>Noale</a:t>
            </a:r>
          </a:p>
        </p:txBody>
      </p:sp>
      <p:sp>
        <p:nvSpPr>
          <p:cNvPr id="13" name="Rectangle 202"/>
          <p:cNvSpPr>
            <a:spLocks noChangeAspect="1" noChangeArrowheads="1"/>
          </p:cNvSpPr>
          <p:nvPr/>
        </p:nvSpPr>
        <p:spPr bwMode="auto">
          <a:xfrm>
            <a:off x="3030538" y="2600325"/>
            <a:ext cx="684212" cy="271463"/>
          </a:xfrm>
          <a:prstGeom prst="rect">
            <a:avLst/>
          </a:prstGeom>
          <a:solidFill>
            <a:schemeClr val="bg1"/>
          </a:solidFill>
          <a:ln w="12700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0142" tIns="40071" rIns="80142" bIns="40071" anchor="ctr"/>
          <a:lstStyle/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600" dirty="0">
                <a:latin typeface="Arial" pitchFamily="34" charset="0"/>
              </a:rPr>
              <a:t>Bassano del</a:t>
            </a:r>
          </a:p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600" dirty="0">
                <a:latin typeface="Arial" pitchFamily="34" charset="0"/>
              </a:rPr>
              <a:t>Grappa</a:t>
            </a:r>
          </a:p>
        </p:txBody>
      </p:sp>
      <p:sp>
        <p:nvSpPr>
          <p:cNvPr id="15" name="Rectangle 202"/>
          <p:cNvSpPr>
            <a:spLocks noChangeAspect="1" noChangeArrowheads="1"/>
          </p:cNvSpPr>
          <p:nvPr/>
        </p:nvSpPr>
        <p:spPr bwMode="auto">
          <a:xfrm>
            <a:off x="3860800" y="3205163"/>
            <a:ext cx="1009650" cy="388937"/>
          </a:xfrm>
          <a:prstGeom prst="rect">
            <a:avLst/>
          </a:prstGeom>
          <a:solidFill>
            <a:schemeClr val="bg1"/>
          </a:solidFill>
          <a:ln w="12700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0142" tIns="40071" rIns="80142" bIns="40071" anchor="ctr"/>
          <a:lstStyle/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600" dirty="0">
                <a:latin typeface="Arial" pitchFamily="34" charset="0"/>
                <a:cs typeface="Arial" pitchFamily="34" charset="0"/>
              </a:rPr>
              <a:t>Castelfranco </a:t>
            </a:r>
          </a:p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600" dirty="0">
                <a:latin typeface="Arial" pitchFamily="34" charset="0"/>
                <a:cs typeface="Arial" pitchFamily="34" charset="0"/>
              </a:rPr>
              <a:t>Veneto</a:t>
            </a:r>
          </a:p>
        </p:txBody>
      </p:sp>
      <p:cxnSp>
        <p:nvCxnSpPr>
          <p:cNvPr id="14419" name="Forma 183"/>
          <p:cNvCxnSpPr>
            <a:cxnSpLocks noChangeShapeType="1"/>
            <a:stCxn id="22" idx="2"/>
          </p:cNvCxnSpPr>
          <p:nvPr/>
        </p:nvCxnSpPr>
        <p:spPr bwMode="auto">
          <a:xfrm rot="10800000" flipV="1">
            <a:off x="4106213" y="870724"/>
            <a:ext cx="1180047" cy="362343"/>
          </a:xfrm>
          <a:prstGeom prst="bentConnector3">
            <a:avLst>
              <a:gd name="adj1" fmla="val 103110"/>
            </a:avLst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</p:cxnSp>
      <p:cxnSp>
        <p:nvCxnSpPr>
          <p:cNvPr id="14420" name="Forma 183"/>
          <p:cNvCxnSpPr>
            <a:cxnSpLocks noChangeShapeType="1"/>
            <a:stCxn id="244" idx="0"/>
            <a:endCxn id="69" idx="0"/>
          </p:cNvCxnSpPr>
          <p:nvPr/>
        </p:nvCxnSpPr>
        <p:spPr bwMode="auto">
          <a:xfrm rot="16200000" flipV="1">
            <a:off x="4486266" y="1534308"/>
            <a:ext cx="1215246" cy="726287"/>
          </a:xfrm>
          <a:prstGeom prst="bentConnector2">
            <a:avLst/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</p:cxnSp>
      <p:sp>
        <p:nvSpPr>
          <p:cNvPr id="295" name="Rectangle 202"/>
          <p:cNvSpPr>
            <a:spLocks noChangeAspect="1" noChangeArrowheads="1"/>
          </p:cNvSpPr>
          <p:nvPr/>
        </p:nvSpPr>
        <p:spPr bwMode="auto">
          <a:xfrm>
            <a:off x="7297738" y="2505075"/>
            <a:ext cx="644525" cy="328613"/>
          </a:xfrm>
          <a:prstGeom prst="rect">
            <a:avLst/>
          </a:prstGeom>
          <a:solidFill>
            <a:schemeClr val="bg1"/>
          </a:solidFill>
          <a:ln w="12700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0142" tIns="40071" rIns="80142" bIns="40071" anchor="ctr"/>
          <a:lstStyle/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600" dirty="0">
                <a:latin typeface="Arial" pitchFamily="34" charset="0"/>
                <a:cs typeface="Arial" pitchFamily="34" charset="0"/>
              </a:rPr>
              <a:t>UDINE</a:t>
            </a:r>
          </a:p>
        </p:txBody>
      </p:sp>
      <p:sp>
        <p:nvSpPr>
          <p:cNvPr id="107" name="Rectangle 202"/>
          <p:cNvSpPr>
            <a:spLocks noChangeAspect="1" noChangeArrowheads="1"/>
          </p:cNvSpPr>
          <p:nvPr/>
        </p:nvSpPr>
        <p:spPr bwMode="auto">
          <a:xfrm>
            <a:off x="1644650" y="4214813"/>
            <a:ext cx="752475" cy="401637"/>
          </a:xfrm>
          <a:prstGeom prst="rect">
            <a:avLst/>
          </a:prstGeom>
          <a:solidFill>
            <a:schemeClr val="bg1"/>
          </a:solidFill>
          <a:ln w="12700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0142" tIns="40071" rIns="80142" bIns="40071" anchor="ctr"/>
          <a:lstStyle/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800" b="1" dirty="0">
                <a:latin typeface="Arial" pitchFamily="34" charset="0"/>
                <a:cs typeface="Arial" pitchFamily="34" charset="0"/>
              </a:rPr>
              <a:t>VERONA</a:t>
            </a:r>
            <a:r>
              <a:rPr lang="it-IT" sz="600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800" b="1" dirty="0">
                <a:latin typeface="Arial" pitchFamily="34" charset="0"/>
                <a:cs typeface="Arial" pitchFamily="34" charset="0"/>
              </a:rPr>
              <a:t>PN</a:t>
            </a:r>
          </a:p>
        </p:txBody>
      </p:sp>
      <p:sp>
        <p:nvSpPr>
          <p:cNvPr id="14423" name="Line 143"/>
          <p:cNvSpPr>
            <a:spLocks noChangeShapeType="1"/>
          </p:cNvSpPr>
          <p:nvPr/>
        </p:nvSpPr>
        <p:spPr bwMode="auto">
          <a:xfrm rot="5400000">
            <a:off x="2584450" y="3965576"/>
            <a:ext cx="517525" cy="0"/>
          </a:xfrm>
          <a:prstGeom prst="line">
            <a:avLst/>
          </a:prstGeom>
          <a:noFill/>
          <a:ln w="15875">
            <a:solidFill>
              <a:srgbClr val="006600"/>
            </a:solidFill>
            <a:prstDash val="dash"/>
            <a:round/>
            <a:headEnd/>
            <a:tailEnd/>
          </a:ln>
        </p:spPr>
        <p:txBody>
          <a:bodyPr lIns="91408" tIns="45704" rIns="91408" bIns="45704">
            <a:spAutoFit/>
          </a:bodyPr>
          <a:lstStyle/>
          <a:p>
            <a:endParaRPr lang="it-IT"/>
          </a:p>
        </p:txBody>
      </p:sp>
      <p:sp>
        <p:nvSpPr>
          <p:cNvPr id="14424" name="Line 143"/>
          <p:cNvSpPr>
            <a:spLocks noChangeShapeType="1"/>
          </p:cNvSpPr>
          <p:nvPr/>
        </p:nvSpPr>
        <p:spPr bwMode="auto">
          <a:xfrm rot="5400000">
            <a:off x="2462212" y="3965576"/>
            <a:ext cx="517525" cy="0"/>
          </a:xfrm>
          <a:prstGeom prst="line">
            <a:avLst/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  <p:txBody>
          <a:bodyPr lIns="91408" tIns="45704" rIns="91408" bIns="45704">
            <a:spAutoFit/>
          </a:bodyPr>
          <a:lstStyle/>
          <a:p>
            <a:endParaRPr lang="it-IT"/>
          </a:p>
        </p:txBody>
      </p:sp>
      <p:sp>
        <p:nvSpPr>
          <p:cNvPr id="18" name="Rectangle 202"/>
          <p:cNvSpPr>
            <a:spLocks noChangeAspect="1" noChangeArrowheads="1"/>
          </p:cNvSpPr>
          <p:nvPr/>
        </p:nvSpPr>
        <p:spPr bwMode="auto">
          <a:xfrm>
            <a:off x="2319338" y="3594100"/>
            <a:ext cx="608012" cy="125413"/>
          </a:xfrm>
          <a:prstGeom prst="rect">
            <a:avLst/>
          </a:prstGeom>
          <a:solidFill>
            <a:schemeClr val="bg1"/>
          </a:solidFill>
          <a:ln w="12700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0142" tIns="40071" rIns="80142" bIns="40071" anchor="ctr"/>
          <a:lstStyle/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600" dirty="0">
                <a:latin typeface="Arial" pitchFamily="34" charset="0"/>
              </a:rPr>
              <a:t>Schio</a:t>
            </a:r>
          </a:p>
        </p:txBody>
      </p:sp>
      <p:cxnSp>
        <p:nvCxnSpPr>
          <p:cNvPr id="14426" name="Forma 121"/>
          <p:cNvCxnSpPr>
            <a:cxnSpLocks noChangeShapeType="1"/>
            <a:stCxn id="11" idx="2"/>
            <a:endCxn id="108" idx="0"/>
          </p:cNvCxnSpPr>
          <p:nvPr/>
        </p:nvCxnSpPr>
        <p:spPr bwMode="auto">
          <a:xfrm rot="5400000">
            <a:off x="4281487" y="4308476"/>
            <a:ext cx="663575" cy="1250950"/>
          </a:xfrm>
          <a:prstGeom prst="bentConnector3">
            <a:avLst>
              <a:gd name="adj1" fmla="val -24718"/>
            </a:avLst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</p:cxnSp>
      <p:sp>
        <p:nvSpPr>
          <p:cNvPr id="122" name="Rectangle 202"/>
          <p:cNvSpPr>
            <a:spLocks noChangeAspect="1" noChangeArrowheads="1"/>
          </p:cNvSpPr>
          <p:nvPr/>
        </p:nvSpPr>
        <p:spPr bwMode="auto">
          <a:xfrm>
            <a:off x="2214546" y="4857760"/>
            <a:ext cx="588963" cy="193675"/>
          </a:xfrm>
          <a:prstGeom prst="rect">
            <a:avLst/>
          </a:prstGeom>
          <a:solidFill>
            <a:schemeClr val="bg1"/>
          </a:solidFill>
          <a:ln w="12700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0142" tIns="40071" rIns="80142" bIns="40071" anchor="ctr"/>
          <a:lstStyle/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600" dirty="0">
                <a:latin typeface="Arial" pitchFamily="34" charset="0"/>
              </a:rPr>
              <a:t>Legnago</a:t>
            </a:r>
          </a:p>
        </p:txBody>
      </p:sp>
      <p:cxnSp>
        <p:nvCxnSpPr>
          <p:cNvPr id="14428" name="Forma 183"/>
          <p:cNvCxnSpPr>
            <a:cxnSpLocks noChangeShapeType="1"/>
            <a:stCxn id="16" idx="1"/>
            <a:endCxn id="121" idx="3"/>
          </p:cNvCxnSpPr>
          <p:nvPr/>
        </p:nvCxnSpPr>
        <p:spPr bwMode="auto">
          <a:xfrm rot="10800000" flipH="1" flipV="1">
            <a:off x="3643313" y="4414838"/>
            <a:ext cx="641350" cy="550862"/>
          </a:xfrm>
          <a:prstGeom prst="bentConnector5">
            <a:avLst>
              <a:gd name="adj1" fmla="val 26231"/>
              <a:gd name="adj2" fmla="val 59481"/>
              <a:gd name="adj3" fmla="val 25606"/>
            </a:avLst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</p:cxnSp>
      <p:sp>
        <p:nvSpPr>
          <p:cNvPr id="14430" name="CasellaDiTesto 102"/>
          <p:cNvSpPr txBox="1">
            <a:spLocks noChangeArrowheads="1"/>
          </p:cNvSpPr>
          <p:nvPr/>
        </p:nvSpPr>
        <p:spPr bwMode="auto">
          <a:xfrm>
            <a:off x="7708795" y="202549"/>
            <a:ext cx="13277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dirty="0" smtClean="0">
                <a:latin typeface="Calibri" pitchFamily="34" charset="0"/>
              </a:rPr>
              <a:t>ALLEGATO 1</a:t>
            </a:r>
            <a:endParaRPr lang="it-IT" dirty="0">
              <a:latin typeface="Calibri" pitchFamily="34" charset="0"/>
            </a:endParaRPr>
          </a:p>
        </p:txBody>
      </p:sp>
      <p:sp>
        <p:nvSpPr>
          <p:cNvPr id="16" name="Rectangle 202"/>
          <p:cNvSpPr>
            <a:spLocks noChangeAspect="1" noChangeArrowheads="1"/>
          </p:cNvSpPr>
          <p:nvPr/>
        </p:nvSpPr>
        <p:spPr bwMode="auto">
          <a:xfrm>
            <a:off x="3643313" y="4214813"/>
            <a:ext cx="692150" cy="401637"/>
          </a:xfrm>
          <a:prstGeom prst="rect">
            <a:avLst/>
          </a:prstGeom>
          <a:solidFill>
            <a:schemeClr val="bg1"/>
          </a:solidFill>
          <a:ln w="12700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0142" tIns="40071" rIns="80142" bIns="40071" anchor="ctr"/>
          <a:lstStyle/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800" b="1" dirty="0">
                <a:latin typeface="Arial" pitchFamily="34" charset="0"/>
                <a:cs typeface="Arial" pitchFamily="34" charset="0"/>
              </a:rPr>
              <a:t>PADOVA</a:t>
            </a:r>
          </a:p>
        </p:txBody>
      </p:sp>
      <p:sp>
        <p:nvSpPr>
          <p:cNvPr id="121" name="Rectangle 202"/>
          <p:cNvSpPr>
            <a:spLocks noChangeAspect="1" noChangeArrowheads="1"/>
          </p:cNvSpPr>
          <p:nvPr/>
        </p:nvSpPr>
        <p:spPr bwMode="auto">
          <a:xfrm>
            <a:off x="3694113" y="4868863"/>
            <a:ext cx="590550" cy="193675"/>
          </a:xfrm>
          <a:prstGeom prst="rect">
            <a:avLst/>
          </a:prstGeom>
          <a:solidFill>
            <a:schemeClr val="bg1"/>
          </a:solidFill>
          <a:ln w="12700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0142" tIns="40071" rIns="80142" bIns="40071" anchor="ctr"/>
          <a:lstStyle/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600" dirty="0">
                <a:latin typeface="Arial" pitchFamily="34" charset="0"/>
              </a:rPr>
              <a:t>Monselice</a:t>
            </a:r>
          </a:p>
        </p:txBody>
      </p:sp>
      <p:sp>
        <p:nvSpPr>
          <p:cNvPr id="104" name="Segnaposto numero diapositiva 10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4E904D-1A53-47BC-8F64-F2857E198EFF}" type="slidenum">
              <a:rPr lang="it-IT"/>
              <a:pPr>
                <a:defRPr/>
              </a:pPr>
              <a:t>1</a:t>
            </a:fld>
            <a:endParaRPr lang="it-IT"/>
          </a:p>
        </p:txBody>
      </p:sp>
      <p:sp>
        <p:nvSpPr>
          <p:cNvPr id="123" name="Rectangle 202"/>
          <p:cNvSpPr>
            <a:spLocks noChangeAspect="1" noChangeArrowheads="1"/>
          </p:cNvSpPr>
          <p:nvPr/>
        </p:nvSpPr>
        <p:spPr bwMode="auto">
          <a:xfrm>
            <a:off x="5740400" y="5300663"/>
            <a:ext cx="560388" cy="244475"/>
          </a:xfrm>
          <a:prstGeom prst="rect">
            <a:avLst/>
          </a:prstGeom>
          <a:solidFill>
            <a:schemeClr val="bg1"/>
          </a:solidFill>
          <a:ln w="12700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0142" tIns="40071" rIns="80142" bIns="40071" anchor="ctr"/>
          <a:lstStyle/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600" dirty="0">
                <a:latin typeface="Arial" pitchFamily="34" charset="0"/>
                <a:cs typeface="Arial" pitchFamily="34" charset="0"/>
              </a:rPr>
              <a:t>Chioggia</a:t>
            </a:r>
          </a:p>
        </p:txBody>
      </p:sp>
      <p:sp>
        <p:nvSpPr>
          <p:cNvPr id="116" name="Rombo 115"/>
          <p:cNvSpPr/>
          <p:nvPr/>
        </p:nvSpPr>
        <p:spPr>
          <a:xfrm>
            <a:off x="5000628" y="4724400"/>
            <a:ext cx="288925" cy="73025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4437" name="Rettangolo 116"/>
          <p:cNvSpPr>
            <a:spLocks noChangeArrowheads="1"/>
          </p:cNvSpPr>
          <p:nvPr/>
        </p:nvSpPr>
        <p:spPr bwMode="auto">
          <a:xfrm>
            <a:off x="4500562" y="4652963"/>
            <a:ext cx="5588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800" dirty="0">
                <a:latin typeface="Calibri" pitchFamily="34" charset="0"/>
              </a:rPr>
              <a:t>Limite FS</a:t>
            </a:r>
            <a:endParaRPr lang="it-IT" dirty="0">
              <a:latin typeface="Calibri" pitchFamily="34" charset="0"/>
            </a:endParaRPr>
          </a:p>
        </p:txBody>
      </p:sp>
      <p:sp>
        <p:nvSpPr>
          <p:cNvPr id="109" name="Rectangle 202"/>
          <p:cNvSpPr>
            <a:spLocks noChangeAspect="1" noChangeArrowheads="1"/>
          </p:cNvSpPr>
          <p:nvPr/>
        </p:nvSpPr>
        <p:spPr bwMode="auto">
          <a:xfrm>
            <a:off x="5003800" y="5373688"/>
            <a:ext cx="288925" cy="142875"/>
          </a:xfrm>
          <a:prstGeom prst="rect">
            <a:avLst/>
          </a:prstGeom>
          <a:solidFill>
            <a:schemeClr val="bg1"/>
          </a:solidFill>
          <a:ln w="12700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0142" tIns="40071" rIns="80142" bIns="40071" anchor="ctr"/>
          <a:lstStyle/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600" dirty="0" smtClean="0">
                <a:latin typeface="Arial" pitchFamily="34" charset="0"/>
              </a:rPr>
              <a:t>Adria</a:t>
            </a:r>
            <a:endParaRPr lang="it-IT" sz="600" dirty="0">
              <a:latin typeface="Arial" pitchFamily="34" charset="0"/>
            </a:endParaRPr>
          </a:p>
        </p:txBody>
      </p:sp>
      <p:sp>
        <p:nvSpPr>
          <p:cNvPr id="11" name="Rectangle 202"/>
          <p:cNvSpPr>
            <a:spLocks noChangeAspect="1" noChangeArrowheads="1"/>
          </p:cNvSpPr>
          <p:nvPr/>
        </p:nvSpPr>
        <p:spPr bwMode="auto">
          <a:xfrm>
            <a:off x="4743450" y="4206875"/>
            <a:ext cx="990600" cy="395288"/>
          </a:xfrm>
          <a:prstGeom prst="rect">
            <a:avLst/>
          </a:prstGeom>
          <a:solidFill>
            <a:schemeClr val="bg1"/>
          </a:solidFill>
          <a:ln w="12700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0142" tIns="40071" rIns="80142" bIns="40071" anchor="ctr"/>
          <a:lstStyle/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800" b="1" dirty="0">
                <a:latin typeface="Arial" pitchFamily="34" charset="0"/>
                <a:cs typeface="Arial" pitchFamily="34" charset="0"/>
              </a:rPr>
              <a:t>VENEZIA </a:t>
            </a:r>
            <a:r>
              <a:rPr lang="it-IT" sz="800" b="1" dirty="0" smtClean="0">
                <a:latin typeface="Arial" pitchFamily="34" charset="0"/>
                <a:cs typeface="Arial" pitchFamily="34" charset="0"/>
              </a:rPr>
              <a:t>MESTRE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4" name="Forma 183"/>
          <p:cNvCxnSpPr>
            <a:cxnSpLocks noChangeShapeType="1"/>
          </p:cNvCxnSpPr>
          <p:nvPr/>
        </p:nvCxnSpPr>
        <p:spPr bwMode="auto">
          <a:xfrm rot="16200000" flipV="1">
            <a:off x="5746758" y="3468687"/>
            <a:ext cx="771525" cy="692150"/>
          </a:xfrm>
          <a:prstGeom prst="bentConnector2">
            <a:avLst/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</p:cxnSp>
      <p:cxnSp>
        <p:nvCxnSpPr>
          <p:cNvPr id="139" name="Forma 126"/>
          <p:cNvCxnSpPr>
            <a:cxnSpLocks noChangeShapeType="1"/>
          </p:cNvCxnSpPr>
          <p:nvPr/>
        </p:nvCxnSpPr>
        <p:spPr bwMode="auto">
          <a:xfrm rot="16200000" flipH="1">
            <a:off x="4500562" y="2714620"/>
            <a:ext cx="785818" cy="357190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rgbClr val="3399FF"/>
            </a:solidFill>
            <a:prstDash val="sysDot"/>
            <a:round/>
            <a:headEnd/>
            <a:tailEnd/>
          </a:ln>
        </p:spPr>
      </p:cxnSp>
      <p:sp>
        <p:nvSpPr>
          <p:cNvPr id="129" name="Rectangle 202"/>
          <p:cNvSpPr>
            <a:spLocks noChangeAspect="1" noChangeArrowheads="1"/>
          </p:cNvSpPr>
          <p:nvPr/>
        </p:nvSpPr>
        <p:spPr bwMode="auto">
          <a:xfrm>
            <a:off x="3929058" y="1643050"/>
            <a:ext cx="752475" cy="401637"/>
          </a:xfrm>
          <a:prstGeom prst="rect">
            <a:avLst/>
          </a:prstGeom>
          <a:solidFill>
            <a:schemeClr val="bg1"/>
          </a:solidFill>
          <a:ln w="12700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0142" tIns="40071" rIns="80142" bIns="40071" anchor="ctr"/>
          <a:lstStyle/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800" b="1" dirty="0" smtClean="0">
                <a:latin typeface="Arial" pitchFamily="34" charset="0"/>
                <a:cs typeface="Arial" pitchFamily="34" charset="0"/>
              </a:rPr>
              <a:t>BELLUNO</a:t>
            </a:r>
            <a:endParaRPr lang="it-IT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202"/>
          <p:cNvSpPr>
            <a:spLocks noChangeAspect="1" noChangeArrowheads="1"/>
          </p:cNvSpPr>
          <p:nvPr/>
        </p:nvSpPr>
        <p:spPr bwMode="auto">
          <a:xfrm>
            <a:off x="4000496" y="2357430"/>
            <a:ext cx="731837" cy="149225"/>
          </a:xfrm>
          <a:prstGeom prst="rect">
            <a:avLst/>
          </a:prstGeom>
          <a:solidFill>
            <a:schemeClr val="bg1"/>
          </a:solidFill>
          <a:ln w="12700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0142" tIns="40071" rIns="80142" bIns="40071" anchor="ctr"/>
          <a:lstStyle/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600" dirty="0">
                <a:latin typeface="Arial" pitchFamily="34" charset="0"/>
              </a:rPr>
              <a:t>Montebelluna</a:t>
            </a:r>
          </a:p>
        </p:txBody>
      </p:sp>
      <p:sp>
        <p:nvSpPr>
          <p:cNvPr id="156" name="Text Box 221"/>
          <p:cNvSpPr txBox="1">
            <a:spLocks noChangeAspect="1" noChangeArrowheads="1"/>
          </p:cNvSpPr>
          <p:nvPr/>
        </p:nvSpPr>
        <p:spPr bwMode="auto">
          <a:xfrm>
            <a:off x="1571604" y="4857760"/>
            <a:ext cx="509588" cy="214314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0142" tIns="40071" rIns="80142" bIns="40071" anchor="ctr"/>
          <a:lstStyle/>
          <a:p>
            <a:pPr algn="ctr" defTabSz="602496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600" dirty="0" err="1" smtClean="0">
                <a:latin typeface="Arial" pitchFamily="34" charset="0"/>
              </a:rPr>
              <a:t>Nogara</a:t>
            </a:r>
            <a:endParaRPr lang="it-IT" sz="600" dirty="0">
              <a:latin typeface="Arial" pitchFamily="34" charset="0"/>
            </a:endParaRPr>
          </a:p>
        </p:txBody>
      </p:sp>
      <p:cxnSp>
        <p:nvCxnSpPr>
          <p:cNvPr id="175" name="Connettore 1 174"/>
          <p:cNvCxnSpPr>
            <a:stCxn id="122" idx="3"/>
            <a:endCxn id="121" idx="1"/>
          </p:cNvCxnSpPr>
          <p:nvPr/>
        </p:nvCxnSpPr>
        <p:spPr>
          <a:xfrm>
            <a:off x="2803509" y="4954598"/>
            <a:ext cx="890604" cy="11103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nettore 1 2"/>
          <p:cNvCxnSpPr>
            <a:stCxn id="107" idx="1"/>
            <a:endCxn id="28" idx="0"/>
          </p:cNvCxnSpPr>
          <p:nvPr/>
        </p:nvCxnSpPr>
        <p:spPr>
          <a:xfrm flipH="1">
            <a:off x="1040580" y="4415632"/>
            <a:ext cx="604070" cy="442128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218"/>
          <p:cNvSpPr>
            <a:spLocks noChangeArrowheads="1"/>
          </p:cNvSpPr>
          <p:nvPr/>
        </p:nvSpPr>
        <p:spPr bwMode="auto">
          <a:xfrm rot="5400000">
            <a:off x="4254495" y="888985"/>
            <a:ext cx="150813" cy="801687"/>
          </a:xfrm>
          <a:prstGeom prst="rect">
            <a:avLst/>
          </a:prstGeom>
          <a:solidFill>
            <a:schemeClr val="bg1"/>
          </a:solidFill>
          <a:ln w="12700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10800000" vert="eaVert" wrap="none" lIns="80147" tIns="40074" rIns="80147" bIns="40074" anchor="ctr"/>
          <a:lstStyle/>
          <a:p>
            <a:pPr algn="ctr" defTabSz="602496" fontAlgn="auto">
              <a:lnSpc>
                <a:spcPct val="6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600" dirty="0" smtClean="0">
                <a:latin typeface="Arial" pitchFamily="34" charset="0"/>
                <a:cs typeface="Arial" pitchFamily="34" charset="0"/>
              </a:rPr>
              <a:t>Ponte </a:t>
            </a:r>
            <a:r>
              <a:rPr lang="it-IT" sz="600" dirty="0">
                <a:latin typeface="Arial" pitchFamily="34" charset="0"/>
                <a:cs typeface="Arial" pitchFamily="34" charset="0"/>
              </a:rPr>
              <a:t>n. A.</a:t>
            </a: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0"/>
            <a:ext cx="2231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it-I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AutoShape 84"/>
          <p:cNvSpPr>
            <a:spLocks noChangeArrowheads="1"/>
          </p:cNvSpPr>
          <p:nvPr/>
        </p:nvSpPr>
        <p:spPr bwMode="auto">
          <a:xfrm>
            <a:off x="6012160" y="5445224"/>
            <a:ext cx="860425" cy="2667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r>
              <a:rPr lang="it-IT" sz="900">
                <a:solidFill>
                  <a:srgbClr val="FF0000"/>
                </a:solidFill>
                <a:latin typeface="Calibri" pitchFamily="34" charset="0"/>
              </a:rPr>
              <a:t>Venezia  Mestre</a:t>
            </a:r>
          </a:p>
        </p:txBody>
      </p:sp>
      <p:sp>
        <p:nvSpPr>
          <p:cNvPr id="113" name="Rettangolo arrotondato 112"/>
          <p:cNvSpPr/>
          <p:nvPr/>
        </p:nvSpPr>
        <p:spPr>
          <a:xfrm>
            <a:off x="7553325" y="3141663"/>
            <a:ext cx="276225" cy="2879725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08" name="Rettangolo arrotondato 107"/>
          <p:cNvSpPr/>
          <p:nvPr/>
        </p:nvSpPr>
        <p:spPr>
          <a:xfrm>
            <a:off x="4948238" y="2278063"/>
            <a:ext cx="288925" cy="3743325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07" name="Rettangolo arrotondato 106"/>
          <p:cNvSpPr/>
          <p:nvPr/>
        </p:nvSpPr>
        <p:spPr>
          <a:xfrm>
            <a:off x="6316663" y="4292600"/>
            <a:ext cx="288925" cy="1198563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535559" name="Line 10"/>
          <p:cNvSpPr>
            <a:spLocks noChangeShapeType="1"/>
          </p:cNvSpPr>
          <p:nvPr/>
        </p:nvSpPr>
        <p:spPr bwMode="auto">
          <a:xfrm>
            <a:off x="4208463" y="2224088"/>
            <a:ext cx="20637" cy="3797300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5605" name="Oval 11"/>
          <p:cNvSpPr>
            <a:spLocks noChangeArrowheads="1"/>
          </p:cNvSpPr>
          <p:nvPr/>
        </p:nvSpPr>
        <p:spPr bwMode="auto">
          <a:xfrm>
            <a:off x="4171950" y="2238375"/>
            <a:ext cx="65088" cy="65088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06" name="Text Box 29"/>
          <p:cNvSpPr txBox="1">
            <a:spLocks noChangeArrowheads="1"/>
          </p:cNvSpPr>
          <p:nvPr/>
        </p:nvSpPr>
        <p:spPr bwMode="auto">
          <a:xfrm>
            <a:off x="2644775" y="4789488"/>
            <a:ext cx="1096963" cy="279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Maerne Martellago</a:t>
            </a:r>
          </a:p>
        </p:txBody>
      </p:sp>
      <p:sp>
        <p:nvSpPr>
          <p:cNvPr id="25607" name="Text Box 31"/>
          <p:cNvSpPr txBox="1">
            <a:spLocks noChangeArrowheads="1"/>
          </p:cNvSpPr>
          <p:nvPr/>
        </p:nvSpPr>
        <p:spPr bwMode="auto">
          <a:xfrm>
            <a:off x="2573338" y="4451350"/>
            <a:ext cx="1049337" cy="279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Salzano-Robegano</a:t>
            </a:r>
          </a:p>
        </p:txBody>
      </p:sp>
      <p:sp>
        <p:nvSpPr>
          <p:cNvPr id="25609" name="Text Box 94"/>
          <p:cNvSpPr txBox="1">
            <a:spLocks noChangeArrowheads="1"/>
          </p:cNvSpPr>
          <p:nvPr/>
        </p:nvSpPr>
        <p:spPr bwMode="auto">
          <a:xfrm>
            <a:off x="2644775" y="2395538"/>
            <a:ext cx="533400" cy="279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Cassola</a:t>
            </a:r>
          </a:p>
        </p:txBody>
      </p:sp>
      <p:sp>
        <p:nvSpPr>
          <p:cNvPr id="25610" name="Text Box 95"/>
          <p:cNvSpPr txBox="1">
            <a:spLocks noChangeArrowheads="1"/>
          </p:cNvSpPr>
          <p:nvPr/>
        </p:nvSpPr>
        <p:spPr bwMode="auto">
          <a:xfrm>
            <a:off x="2619375" y="2124075"/>
            <a:ext cx="1497013" cy="3206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r>
              <a:rPr lang="it-IT" sz="1100" dirty="0">
                <a:latin typeface="Calibri" pitchFamily="34" charset="0"/>
              </a:rPr>
              <a:t>Bassano del Grappa</a:t>
            </a:r>
          </a:p>
        </p:txBody>
      </p:sp>
      <p:sp>
        <p:nvSpPr>
          <p:cNvPr id="25611" name="Text Box 97"/>
          <p:cNvSpPr txBox="1">
            <a:spLocks noChangeArrowheads="1"/>
          </p:cNvSpPr>
          <p:nvPr/>
        </p:nvSpPr>
        <p:spPr bwMode="auto">
          <a:xfrm>
            <a:off x="2644775" y="2659063"/>
            <a:ext cx="1063625" cy="279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Castello di Godego</a:t>
            </a:r>
          </a:p>
        </p:txBody>
      </p:sp>
      <p:sp>
        <p:nvSpPr>
          <p:cNvPr id="25612" name="Text Box 101"/>
          <p:cNvSpPr txBox="1">
            <a:spLocks noChangeArrowheads="1"/>
          </p:cNvSpPr>
          <p:nvPr/>
        </p:nvSpPr>
        <p:spPr bwMode="auto">
          <a:xfrm>
            <a:off x="2644775" y="5068888"/>
            <a:ext cx="498475" cy="279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Spinea</a:t>
            </a:r>
          </a:p>
        </p:txBody>
      </p:sp>
      <p:sp>
        <p:nvSpPr>
          <p:cNvPr id="535591" name="Line 222"/>
          <p:cNvSpPr>
            <a:spLocks noChangeShapeType="1"/>
          </p:cNvSpPr>
          <p:nvPr/>
        </p:nvSpPr>
        <p:spPr bwMode="auto">
          <a:xfrm>
            <a:off x="8548688" y="2295525"/>
            <a:ext cx="0" cy="3870325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5614" name="Text Box 230"/>
          <p:cNvSpPr txBox="1">
            <a:spLocks noChangeArrowheads="1"/>
          </p:cNvSpPr>
          <p:nvPr/>
        </p:nvSpPr>
        <p:spPr bwMode="auto">
          <a:xfrm>
            <a:off x="8431213" y="995363"/>
            <a:ext cx="184150" cy="23018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900">
              <a:solidFill>
                <a:srgbClr val="777777"/>
              </a:solidFill>
              <a:latin typeface="Calibri" pitchFamily="34" charset="0"/>
            </a:endParaRPr>
          </a:p>
        </p:txBody>
      </p:sp>
      <p:sp>
        <p:nvSpPr>
          <p:cNvPr id="535594" name="Line 236"/>
          <p:cNvSpPr>
            <a:spLocks noChangeShapeType="1"/>
          </p:cNvSpPr>
          <p:nvPr/>
        </p:nvSpPr>
        <p:spPr bwMode="auto">
          <a:xfrm rot="5400000">
            <a:off x="6373019" y="129382"/>
            <a:ext cx="0" cy="4348162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5616" name="CasellaDiTesto 164"/>
          <p:cNvSpPr txBox="1">
            <a:spLocks noChangeArrowheads="1"/>
          </p:cNvSpPr>
          <p:nvPr/>
        </p:nvSpPr>
        <p:spPr bwMode="auto">
          <a:xfrm>
            <a:off x="527050" y="539750"/>
            <a:ext cx="655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000" b="1" dirty="0" err="1">
                <a:solidFill>
                  <a:srgbClr val="333333"/>
                </a:solidFill>
                <a:latin typeface="Calibri" pitchFamily="34" charset="0"/>
              </a:rPr>
              <a:t>Q.O</a:t>
            </a:r>
            <a:r>
              <a:rPr lang="it-IT" sz="2000" b="1" dirty="0">
                <a:solidFill>
                  <a:srgbClr val="333333"/>
                </a:solidFill>
                <a:latin typeface="Calibri" pitchFamily="34" charset="0"/>
              </a:rPr>
              <a:t>.232</a:t>
            </a:r>
            <a:r>
              <a:rPr lang="it-IT" sz="2400" b="1" dirty="0">
                <a:solidFill>
                  <a:srgbClr val="333333"/>
                </a:solidFill>
                <a:latin typeface="Calibri" pitchFamily="34" charset="0"/>
              </a:rPr>
              <a:t> </a:t>
            </a:r>
            <a:r>
              <a:rPr lang="it-IT" sz="2400" b="1" dirty="0" smtClean="0">
                <a:solidFill>
                  <a:srgbClr val="333333"/>
                </a:solidFill>
                <a:latin typeface="Calibri" pitchFamily="34" charset="0"/>
              </a:rPr>
              <a:t> </a:t>
            </a:r>
            <a:r>
              <a:rPr lang="it-IT" sz="2100" b="1" dirty="0" smtClean="0">
                <a:solidFill>
                  <a:srgbClr val="333333"/>
                </a:solidFill>
                <a:latin typeface="Calibri" pitchFamily="34" charset="0"/>
              </a:rPr>
              <a:t>Venezia </a:t>
            </a:r>
            <a:r>
              <a:rPr lang="it-IT" sz="2100" b="1" dirty="0">
                <a:solidFill>
                  <a:srgbClr val="333333"/>
                </a:solidFill>
                <a:latin typeface="Calibri" pitchFamily="34" charset="0"/>
              </a:rPr>
              <a:t>- Castelfranco </a:t>
            </a:r>
            <a:r>
              <a:rPr lang="it-IT" sz="2100" b="1" dirty="0" err="1" smtClean="0">
                <a:solidFill>
                  <a:srgbClr val="333333"/>
                </a:solidFill>
                <a:latin typeface="Calibri" pitchFamily="34" charset="0"/>
              </a:rPr>
              <a:t>V.to</a:t>
            </a:r>
            <a:r>
              <a:rPr lang="it-IT" sz="2100" b="1" dirty="0" smtClean="0">
                <a:solidFill>
                  <a:srgbClr val="333333"/>
                </a:solidFill>
                <a:latin typeface="Calibri" pitchFamily="34" charset="0"/>
              </a:rPr>
              <a:t> - </a:t>
            </a:r>
            <a:r>
              <a:rPr lang="it-IT" sz="2100" b="1" dirty="0">
                <a:solidFill>
                  <a:srgbClr val="333333"/>
                </a:solidFill>
                <a:latin typeface="Calibri" pitchFamily="34" charset="0"/>
              </a:rPr>
              <a:t>Bassano</a:t>
            </a:r>
          </a:p>
        </p:txBody>
      </p:sp>
      <p:sp>
        <p:nvSpPr>
          <p:cNvPr id="25617" name="Text Box 31"/>
          <p:cNvSpPr txBox="1">
            <a:spLocks noChangeArrowheads="1"/>
          </p:cNvSpPr>
          <p:nvPr/>
        </p:nvSpPr>
        <p:spPr bwMode="auto">
          <a:xfrm>
            <a:off x="2644671" y="4143375"/>
            <a:ext cx="798617" cy="27930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900" dirty="0" smtClean="0">
                <a:latin typeface="Calibri" pitchFamily="34" charset="0"/>
              </a:rPr>
              <a:t>Noale-Scorzè</a:t>
            </a:r>
            <a:endParaRPr lang="it-IT" sz="900" dirty="0">
              <a:latin typeface="Calibri" pitchFamily="34" charset="0"/>
            </a:endParaRPr>
          </a:p>
        </p:txBody>
      </p:sp>
      <p:sp>
        <p:nvSpPr>
          <p:cNvPr id="25618" name="Text Box 31"/>
          <p:cNvSpPr txBox="1">
            <a:spLocks noChangeArrowheads="1"/>
          </p:cNvSpPr>
          <p:nvPr/>
        </p:nvSpPr>
        <p:spPr bwMode="auto">
          <a:xfrm>
            <a:off x="2644775" y="3876675"/>
            <a:ext cx="815975" cy="279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Trebaseleghe</a:t>
            </a:r>
          </a:p>
        </p:txBody>
      </p:sp>
      <p:sp>
        <p:nvSpPr>
          <p:cNvPr id="25619" name="Text Box 31"/>
          <p:cNvSpPr txBox="1">
            <a:spLocks noChangeArrowheads="1"/>
          </p:cNvSpPr>
          <p:nvPr/>
        </p:nvSpPr>
        <p:spPr bwMode="auto">
          <a:xfrm>
            <a:off x="2644775" y="3619500"/>
            <a:ext cx="892175" cy="279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Piombino Dese</a:t>
            </a:r>
          </a:p>
        </p:txBody>
      </p:sp>
      <p:sp>
        <p:nvSpPr>
          <p:cNvPr id="25620" name="Text Box 28"/>
          <p:cNvSpPr txBox="1">
            <a:spLocks noChangeArrowheads="1"/>
          </p:cNvSpPr>
          <p:nvPr/>
        </p:nvSpPr>
        <p:spPr bwMode="auto">
          <a:xfrm>
            <a:off x="2641600" y="2968625"/>
            <a:ext cx="1344613" cy="322263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1100">
                <a:latin typeface="Calibri" pitchFamily="34" charset="0"/>
              </a:rPr>
              <a:t>Castelfranco Veneto</a:t>
            </a:r>
          </a:p>
        </p:txBody>
      </p:sp>
      <p:sp>
        <p:nvSpPr>
          <p:cNvPr id="25621" name="Text Box 28"/>
          <p:cNvSpPr txBox="1">
            <a:spLocks noChangeArrowheads="1"/>
          </p:cNvSpPr>
          <p:nvPr/>
        </p:nvSpPr>
        <p:spPr bwMode="auto">
          <a:xfrm>
            <a:off x="2644775" y="3306763"/>
            <a:ext cx="520700" cy="279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Resana</a:t>
            </a:r>
          </a:p>
        </p:txBody>
      </p:sp>
      <p:sp>
        <p:nvSpPr>
          <p:cNvPr id="535605" name="Line 236"/>
          <p:cNvSpPr>
            <a:spLocks noChangeShapeType="1"/>
          </p:cNvSpPr>
          <p:nvPr/>
        </p:nvSpPr>
        <p:spPr bwMode="auto">
          <a:xfrm rot="5400000">
            <a:off x="6390482" y="3271043"/>
            <a:ext cx="0" cy="4348163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5623" name="Oval 54"/>
          <p:cNvSpPr>
            <a:spLocks noChangeArrowheads="1"/>
          </p:cNvSpPr>
          <p:nvPr/>
        </p:nvSpPr>
        <p:spPr bwMode="auto">
          <a:xfrm>
            <a:off x="4167188" y="5437188"/>
            <a:ext cx="66675" cy="65087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25" name="CasellaDiTesto 164"/>
          <p:cNvSpPr txBox="1">
            <a:spLocks noChangeArrowheads="1"/>
          </p:cNvSpPr>
          <p:nvPr/>
        </p:nvSpPr>
        <p:spPr bwMode="auto">
          <a:xfrm>
            <a:off x="260350" y="1384300"/>
            <a:ext cx="247332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Servizi </a:t>
            </a: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cadenzati:</a:t>
            </a:r>
          </a:p>
          <a:p>
            <a:pPr>
              <a:buFont typeface="Arial" pitchFamily="34" charset="0"/>
              <a:buChar char="•"/>
            </a:pP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  a 60 minuti servizi veloci e lenti Venezia </a:t>
            </a:r>
            <a:r>
              <a:rPr lang="it-IT" sz="1100" dirty="0" err="1" smtClean="0">
                <a:solidFill>
                  <a:srgbClr val="333333"/>
                </a:solidFill>
                <a:latin typeface="Calibri" pitchFamily="34" charset="0"/>
              </a:rPr>
              <a:t>S.L.</a:t>
            </a: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 </a:t>
            </a:r>
            <a:r>
              <a:rPr lang="it-IT" sz="1100" dirty="0" err="1" smtClean="0">
                <a:solidFill>
                  <a:srgbClr val="333333"/>
                </a:solidFill>
                <a:latin typeface="Calibri" pitchFamily="34" charset="0"/>
              </a:rPr>
              <a:t>-Bassano</a:t>
            </a: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 </a:t>
            </a:r>
          </a:p>
          <a:p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(veloce VE- Castelfranco e</a:t>
            </a:r>
          </a:p>
          <a:p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lento Castelfranco – Bassano )</a:t>
            </a:r>
          </a:p>
          <a:p>
            <a:pPr>
              <a:buFont typeface="Arial" pitchFamily="34" charset="0"/>
              <a:buChar char="•"/>
            </a:pP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 a 60 minuti servizi lenti Venezia SL- Castelfranco </a:t>
            </a:r>
          </a:p>
          <a:p>
            <a:pPr>
              <a:buFont typeface="Arial" pitchFamily="34" charset="0"/>
              <a:buChar char="•"/>
            </a:pP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a 60 minuti servizi lenti Mestre-Noale      </a:t>
            </a:r>
          </a:p>
        </p:txBody>
      </p:sp>
      <p:sp>
        <p:nvSpPr>
          <p:cNvPr id="535634" name="Line 124"/>
          <p:cNvSpPr>
            <a:spLocks noChangeShapeType="1"/>
          </p:cNvSpPr>
          <p:nvPr/>
        </p:nvSpPr>
        <p:spPr bwMode="auto">
          <a:xfrm flipH="1">
            <a:off x="7685088" y="3141663"/>
            <a:ext cx="0" cy="2951162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5628" name="Text Box 101"/>
          <p:cNvSpPr txBox="1">
            <a:spLocks noChangeArrowheads="1"/>
          </p:cNvSpPr>
          <p:nvPr/>
        </p:nvSpPr>
        <p:spPr bwMode="auto">
          <a:xfrm>
            <a:off x="2644775" y="5287963"/>
            <a:ext cx="1079500" cy="322262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100">
                <a:latin typeface="Calibri" pitchFamily="34" charset="0"/>
              </a:rPr>
              <a:t>Venezia Mestre</a:t>
            </a:r>
          </a:p>
        </p:txBody>
      </p:sp>
      <p:sp>
        <p:nvSpPr>
          <p:cNvPr id="25629" name="Text Box 101"/>
          <p:cNvSpPr txBox="1">
            <a:spLocks noChangeArrowheads="1"/>
          </p:cNvSpPr>
          <p:nvPr/>
        </p:nvSpPr>
        <p:spPr bwMode="auto">
          <a:xfrm>
            <a:off x="2644775" y="5578475"/>
            <a:ext cx="1154483" cy="263021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 dirty="0">
                <a:latin typeface="Calibri" pitchFamily="34" charset="0"/>
              </a:rPr>
              <a:t>Venezia </a:t>
            </a:r>
            <a:r>
              <a:rPr lang="it-IT" sz="900" dirty="0" smtClean="0">
                <a:latin typeface="Calibri" pitchFamily="34" charset="0"/>
              </a:rPr>
              <a:t>P. Marghera</a:t>
            </a:r>
            <a:endParaRPr lang="it-IT" sz="900" dirty="0">
              <a:latin typeface="Calibri" pitchFamily="34" charset="0"/>
            </a:endParaRPr>
          </a:p>
        </p:txBody>
      </p:sp>
      <p:sp>
        <p:nvSpPr>
          <p:cNvPr id="535667" name="Line 135"/>
          <p:cNvSpPr>
            <a:spLocks noChangeShapeType="1"/>
          </p:cNvSpPr>
          <p:nvPr/>
        </p:nvSpPr>
        <p:spPr bwMode="auto">
          <a:xfrm rot="5400000">
            <a:off x="6366669" y="967582"/>
            <a:ext cx="0" cy="4348162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5632" name="Oval 199"/>
          <p:cNvSpPr>
            <a:spLocks noChangeArrowheads="1"/>
          </p:cNvSpPr>
          <p:nvPr/>
        </p:nvSpPr>
        <p:spPr bwMode="auto">
          <a:xfrm>
            <a:off x="4133850" y="2224088"/>
            <a:ext cx="152400" cy="133350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33" name="Oval 199"/>
          <p:cNvSpPr>
            <a:spLocks noChangeArrowheads="1"/>
          </p:cNvSpPr>
          <p:nvPr/>
        </p:nvSpPr>
        <p:spPr bwMode="auto">
          <a:xfrm>
            <a:off x="4144963" y="3065463"/>
            <a:ext cx="153987" cy="133350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34" name="Oval 199"/>
          <p:cNvSpPr>
            <a:spLocks noChangeArrowheads="1"/>
          </p:cNvSpPr>
          <p:nvPr/>
        </p:nvSpPr>
        <p:spPr bwMode="auto">
          <a:xfrm>
            <a:off x="4135438" y="5373688"/>
            <a:ext cx="153987" cy="133350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35" name="Oval 12"/>
          <p:cNvSpPr>
            <a:spLocks noChangeArrowheads="1"/>
          </p:cNvSpPr>
          <p:nvPr/>
        </p:nvSpPr>
        <p:spPr bwMode="auto">
          <a:xfrm>
            <a:off x="4144963" y="2457450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36" name="Oval 12"/>
          <p:cNvSpPr>
            <a:spLocks noChangeArrowheads="1"/>
          </p:cNvSpPr>
          <p:nvPr/>
        </p:nvSpPr>
        <p:spPr bwMode="auto">
          <a:xfrm>
            <a:off x="4146550" y="2747963"/>
            <a:ext cx="141288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37" name="Oval 12"/>
          <p:cNvSpPr>
            <a:spLocks noChangeArrowheads="1"/>
          </p:cNvSpPr>
          <p:nvPr/>
        </p:nvSpPr>
        <p:spPr bwMode="auto">
          <a:xfrm>
            <a:off x="4148138" y="3382963"/>
            <a:ext cx="141287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38" name="Oval 12"/>
          <p:cNvSpPr>
            <a:spLocks noChangeArrowheads="1"/>
          </p:cNvSpPr>
          <p:nvPr/>
        </p:nvSpPr>
        <p:spPr bwMode="auto">
          <a:xfrm>
            <a:off x="4149725" y="3671888"/>
            <a:ext cx="141288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39" name="Oval 12"/>
          <p:cNvSpPr>
            <a:spLocks noChangeArrowheads="1"/>
          </p:cNvSpPr>
          <p:nvPr/>
        </p:nvSpPr>
        <p:spPr bwMode="auto">
          <a:xfrm>
            <a:off x="4151313" y="3971925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40" name="Oval 12"/>
          <p:cNvSpPr>
            <a:spLocks noChangeArrowheads="1"/>
          </p:cNvSpPr>
          <p:nvPr/>
        </p:nvSpPr>
        <p:spPr bwMode="auto">
          <a:xfrm>
            <a:off x="4149725" y="4248150"/>
            <a:ext cx="141288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41" name="Oval 12"/>
          <p:cNvSpPr>
            <a:spLocks noChangeArrowheads="1"/>
          </p:cNvSpPr>
          <p:nvPr/>
        </p:nvSpPr>
        <p:spPr bwMode="auto">
          <a:xfrm>
            <a:off x="4151313" y="4537075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42" name="Oval 12"/>
          <p:cNvSpPr>
            <a:spLocks noChangeArrowheads="1"/>
          </p:cNvSpPr>
          <p:nvPr/>
        </p:nvSpPr>
        <p:spPr bwMode="auto">
          <a:xfrm>
            <a:off x="4152900" y="4838700"/>
            <a:ext cx="141288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43" name="Oval 12"/>
          <p:cNvSpPr>
            <a:spLocks noChangeArrowheads="1"/>
          </p:cNvSpPr>
          <p:nvPr/>
        </p:nvSpPr>
        <p:spPr bwMode="auto">
          <a:xfrm>
            <a:off x="4152900" y="5138738"/>
            <a:ext cx="141288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44" name="Oval 12"/>
          <p:cNvSpPr>
            <a:spLocks noChangeArrowheads="1"/>
          </p:cNvSpPr>
          <p:nvPr/>
        </p:nvSpPr>
        <p:spPr bwMode="auto">
          <a:xfrm>
            <a:off x="4143375" y="5659438"/>
            <a:ext cx="141288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93" name="Line 124"/>
          <p:cNvSpPr>
            <a:spLocks noChangeShapeType="1"/>
          </p:cNvSpPr>
          <p:nvPr/>
        </p:nvSpPr>
        <p:spPr bwMode="auto">
          <a:xfrm>
            <a:off x="6461125" y="4292600"/>
            <a:ext cx="0" cy="1223963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5648" name="Oval 205"/>
          <p:cNvSpPr>
            <a:spLocks noChangeArrowheads="1"/>
          </p:cNvSpPr>
          <p:nvPr/>
        </p:nvSpPr>
        <p:spPr bwMode="auto">
          <a:xfrm>
            <a:off x="6389688" y="4221163"/>
            <a:ext cx="142875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49" name="Oval 205"/>
          <p:cNvSpPr>
            <a:spLocks noChangeArrowheads="1"/>
          </p:cNvSpPr>
          <p:nvPr/>
        </p:nvSpPr>
        <p:spPr bwMode="auto">
          <a:xfrm>
            <a:off x="6389688" y="4581525"/>
            <a:ext cx="142875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50" name="Oval 205"/>
          <p:cNvSpPr>
            <a:spLocks noChangeArrowheads="1"/>
          </p:cNvSpPr>
          <p:nvPr/>
        </p:nvSpPr>
        <p:spPr bwMode="auto">
          <a:xfrm>
            <a:off x="6389688" y="4868863"/>
            <a:ext cx="142875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51" name="Oval 205"/>
          <p:cNvSpPr>
            <a:spLocks noChangeArrowheads="1"/>
          </p:cNvSpPr>
          <p:nvPr/>
        </p:nvSpPr>
        <p:spPr bwMode="auto">
          <a:xfrm>
            <a:off x="6389688" y="5157788"/>
            <a:ext cx="142875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52" name="Oval 205"/>
          <p:cNvSpPr>
            <a:spLocks noChangeArrowheads="1"/>
          </p:cNvSpPr>
          <p:nvPr/>
        </p:nvSpPr>
        <p:spPr bwMode="auto">
          <a:xfrm>
            <a:off x="7613650" y="5661025"/>
            <a:ext cx="142875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53" name="Oval 205"/>
          <p:cNvSpPr>
            <a:spLocks noChangeArrowheads="1"/>
          </p:cNvSpPr>
          <p:nvPr/>
        </p:nvSpPr>
        <p:spPr bwMode="auto">
          <a:xfrm>
            <a:off x="7613650" y="5373688"/>
            <a:ext cx="142875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54" name="Oval 205"/>
          <p:cNvSpPr>
            <a:spLocks noChangeArrowheads="1"/>
          </p:cNvSpPr>
          <p:nvPr/>
        </p:nvSpPr>
        <p:spPr bwMode="auto">
          <a:xfrm>
            <a:off x="7613650" y="5157788"/>
            <a:ext cx="142875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55" name="Oval 205"/>
          <p:cNvSpPr>
            <a:spLocks noChangeArrowheads="1"/>
          </p:cNvSpPr>
          <p:nvPr/>
        </p:nvSpPr>
        <p:spPr bwMode="auto">
          <a:xfrm>
            <a:off x="7613650" y="4868863"/>
            <a:ext cx="142875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56" name="Oval 205"/>
          <p:cNvSpPr>
            <a:spLocks noChangeArrowheads="1"/>
          </p:cNvSpPr>
          <p:nvPr/>
        </p:nvSpPr>
        <p:spPr bwMode="auto">
          <a:xfrm>
            <a:off x="7613650" y="4581525"/>
            <a:ext cx="142875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57" name="Oval 205"/>
          <p:cNvSpPr>
            <a:spLocks noChangeArrowheads="1"/>
          </p:cNvSpPr>
          <p:nvPr/>
        </p:nvSpPr>
        <p:spPr bwMode="auto">
          <a:xfrm>
            <a:off x="7613650" y="4221163"/>
            <a:ext cx="142875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58" name="Oval 205"/>
          <p:cNvSpPr>
            <a:spLocks noChangeArrowheads="1"/>
          </p:cNvSpPr>
          <p:nvPr/>
        </p:nvSpPr>
        <p:spPr bwMode="auto">
          <a:xfrm>
            <a:off x="7613650" y="3933825"/>
            <a:ext cx="142875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59" name="Oval 205"/>
          <p:cNvSpPr>
            <a:spLocks noChangeArrowheads="1"/>
          </p:cNvSpPr>
          <p:nvPr/>
        </p:nvSpPr>
        <p:spPr bwMode="auto">
          <a:xfrm>
            <a:off x="7613650" y="3644900"/>
            <a:ext cx="142875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60" name="Oval 205"/>
          <p:cNvSpPr>
            <a:spLocks noChangeArrowheads="1"/>
          </p:cNvSpPr>
          <p:nvPr/>
        </p:nvSpPr>
        <p:spPr bwMode="auto">
          <a:xfrm>
            <a:off x="7613650" y="3357563"/>
            <a:ext cx="142875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61" name="Text Box 101"/>
          <p:cNvSpPr txBox="1">
            <a:spLocks noChangeArrowheads="1"/>
          </p:cNvSpPr>
          <p:nvPr/>
        </p:nvSpPr>
        <p:spPr bwMode="auto">
          <a:xfrm>
            <a:off x="2573338" y="5864225"/>
            <a:ext cx="860425" cy="3016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100">
                <a:latin typeface="Calibri" pitchFamily="34" charset="0"/>
              </a:rPr>
              <a:t>Venezia S.L.</a:t>
            </a:r>
          </a:p>
        </p:txBody>
      </p:sp>
      <p:sp>
        <p:nvSpPr>
          <p:cNvPr id="88" name="Segnaposto numero diapositiva 87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2133600" cy="365125"/>
          </a:xfrm>
        </p:spPr>
        <p:txBody>
          <a:bodyPr/>
          <a:lstStyle/>
          <a:p>
            <a:pPr>
              <a:defRPr/>
            </a:pPr>
            <a:fld id="{3B53DF78-CCBC-4D4E-8079-1392879C0DCA}" type="slidenum">
              <a:rPr lang="it-IT"/>
              <a:pPr>
                <a:defRPr/>
              </a:pPr>
              <a:t>10</a:t>
            </a:fld>
            <a:endParaRPr lang="it-IT"/>
          </a:p>
        </p:txBody>
      </p:sp>
      <p:sp>
        <p:nvSpPr>
          <p:cNvPr id="25663" name="Oval 199"/>
          <p:cNvSpPr>
            <a:spLocks noChangeArrowheads="1"/>
          </p:cNvSpPr>
          <p:nvPr/>
        </p:nvSpPr>
        <p:spPr bwMode="auto">
          <a:xfrm>
            <a:off x="4156075" y="5959475"/>
            <a:ext cx="153988" cy="133350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91" name="Line 135"/>
          <p:cNvSpPr>
            <a:spLocks noChangeShapeType="1"/>
          </p:cNvSpPr>
          <p:nvPr/>
        </p:nvSpPr>
        <p:spPr bwMode="auto">
          <a:xfrm rot="5400000">
            <a:off x="6403182" y="3847306"/>
            <a:ext cx="0" cy="4348163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5665" name="Oval 205"/>
          <p:cNvSpPr>
            <a:spLocks noChangeArrowheads="1"/>
          </p:cNvSpPr>
          <p:nvPr/>
        </p:nvSpPr>
        <p:spPr bwMode="auto">
          <a:xfrm>
            <a:off x="7613650" y="5949950"/>
            <a:ext cx="142875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5666" name="Oval 205"/>
          <p:cNvSpPr>
            <a:spLocks noChangeArrowheads="1"/>
          </p:cNvSpPr>
          <p:nvPr/>
        </p:nvSpPr>
        <p:spPr bwMode="auto">
          <a:xfrm>
            <a:off x="6389688" y="5373688"/>
            <a:ext cx="142875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09" name="Rettangolo arrotondato 108"/>
          <p:cNvSpPr/>
          <p:nvPr/>
        </p:nvSpPr>
        <p:spPr>
          <a:xfrm>
            <a:off x="4948238" y="3141663"/>
            <a:ext cx="288925" cy="2879725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5668" name="Oval 205"/>
          <p:cNvSpPr>
            <a:spLocks noChangeArrowheads="1"/>
          </p:cNvSpPr>
          <p:nvPr/>
        </p:nvSpPr>
        <p:spPr bwMode="auto">
          <a:xfrm>
            <a:off x="5021263" y="5949950"/>
            <a:ext cx="142875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535558" name="Line 9"/>
          <p:cNvSpPr>
            <a:spLocks noChangeShapeType="1"/>
          </p:cNvSpPr>
          <p:nvPr/>
        </p:nvSpPr>
        <p:spPr bwMode="auto">
          <a:xfrm flipH="1">
            <a:off x="5092700" y="2262188"/>
            <a:ext cx="0" cy="368776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grpSp>
        <p:nvGrpSpPr>
          <p:cNvPr id="25670" name="Gruppo 110"/>
          <p:cNvGrpSpPr>
            <a:grpSpLocks/>
          </p:cNvGrpSpPr>
          <p:nvPr/>
        </p:nvGrpSpPr>
        <p:grpSpPr bwMode="auto">
          <a:xfrm>
            <a:off x="5021263" y="2205038"/>
            <a:ext cx="142875" cy="3311525"/>
            <a:chOff x="4716016" y="2204864"/>
            <a:chExt cx="144016" cy="3312368"/>
          </a:xfrm>
        </p:grpSpPr>
        <p:sp>
          <p:nvSpPr>
            <p:cNvPr id="25672" name="Oval 205"/>
            <p:cNvSpPr>
              <a:spLocks noChangeArrowheads="1"/>
            </p:cNvSpPr>
            <p:nvPr/>
          </p:nvSpPr>
          <p:spPr bwMode="auto">
            <a:xfrm>
              <a:off x="4716016" y="2492896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5673" name="Oval 205"/>
            <p:cNvSpPr>
              <a:spLocks noChangeArrowheads="1"/>
            </p:cNvSpPr>
            <p:nvPr/>
          </p:nvSpPr>
          <p:spPr bwMode="auto">
            <a:xfrm>
              <a:off x="4716016" y="2780928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5674" name="Oval 205"/>
            <p:cNvSpPr>
              <a:spLocks noChangeArrowheads="1"/>
            </p:cNvSpPr>
            <p:nvPr/>
          </p:nvSpPr>
          <p:spPr bwMode="auto">
            <a:xfrm>
              <a:off x="4716016" y="2204864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5675" name="Oval 205"/>
            <p:cNvSpPr>
              <a:spLocks noChangeArrowheads="1"/>
            </p:cNvSpPr>
            <p:nvPr/>
          </p:nvSpPr>
          <p:spPr bwMode="auto">
            <a:xfrm>
              <a:off x="4716016" y="3068960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5676" name="Oval 205"/>
            <p:cNvSpPr>
              <a:spLocks noChangeArrowheads="1"/>
            </p:cNvSpPr>
            <p:nvPr/>
          </p:nvSpPr>
          <p:spPr bwMode="auto">
            <a:xfrm>
              <a:off x="4716016" y="3645024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5677" name="Oval 205"/>
            <p:cNvSpPr>
              <a:spLocks noChangeArrowheads="1"/>
            </p:cNvSpPr>
            <p:nvPr/>
          </p:nvSpPr>
          <p:spPr bwMode="auto">
            <a:xfrm>
              <a:off x="4716016" y="4221088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5678" name="Oval 205"/>
            <p:cNvSpPr>
              <a:spLocks noChangeArrowheads="1"/>
            </p:cNvSpPr>
            <p:nvPr/>
          </p:nvSpPr>
          <p:spPr bwMode="auto">
            <a:xfrm>
              <a:off x="4716016" y="5373216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</p:grpSp>
      <p:sp>
        <p:nvSpPr>
          <p:cNvPr id="25671" name="Oval 205"/>
          <p:cNvSpPr>
            <a:spLocks noChangeArrowheads="1"/>
          </p:cNvSpPr>
          <p:nvPr/>
        </p:nvSpPr>
        <p:spPr bwMode="auto">
          <a:xfrm>
            <a:off x="7613650" y="3068638"/>
            <a:ext cx="142875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Rettangolo arrotondato 146"/>
          <p:cNvSpPr/>
          <p:nvPr/>
        </p:nvSpPr>
        <p:spPr>
          <a:xfrm>
            <a:off x="4140199" y="4508500"/>
            <a:ext cx="288925" cy="133062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grpSp>
        <p:nvGrpSpPr>
          <p:cNvPr id="31747" name="Gruppo 217"/>
          <p:cNvGrpSpPr>
            <a:grpSpLocks/>
          </p:cNvGrpSpPr>
          <p:nvPr/>
        </p:nvGrpSpPr>
        <p:grpSpPr bwMode="auto">
          <a:xfrm>
            <a:off x="190349" y="402407"/>
            <a:ext cx="8671181" cy="5603876"/>
            <a:chOff x="147964" y="366890"/>
            <a:chExt cx="8672048" cy="5602580"/>
          </a:xfrm>
        </p:grpSpPr>
        <p:sp>
          <p:nvSpPr>
            <p:cNvPr id="145" name="Rettangolo arrotondato 144"/>
            <p:cNvSpPr/>
            <p:nvPr/>
          </p:nvSpPr>
          <p:spPr>
            <a:xfrm>
              <a:off x="8270251" y="4441061"/>
              <a:ext cx="287367" cy="1368109"/>
            </a:xfrm>
            <a:prstGeom prst="round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0147" tIns="40074" rIns="80147" bIns="40074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cxnSp>
          <p:nvCxnSpPr>
            <p:cNvPr id="31768" name="Connettore 1 216"/>
            <p:cNvCxnSpPr>
              <a:cxnSpLocks noChangeShapeType="1"/>
              <a:stCxn id="145" idx="0"/>
              <a:endCxn id="145" idx="2"/>
            </p:cNvCxnSpPr>
            <p:nvPr/>
          </p:nvCxnSpPr>
          <p:spPr bwMode="auto">
            <a:xfrm>
              <a:off x="8413934" y="4441061"/>
              <a:ext cx="0" cy="1368109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prstDash val="sysDot"/>
              <a:round/>
              <a:headEnd/>
              <a:tailEnd/>
            </a:ln>
          </p:spPr>
        </p:cxnSp>
        <p:sp>
          <p:nvSpPr>
            <p:cNvPr id="143" name="Rettangolo arrotondato 142"/>
            <p:cNvSpPr/>
            <p:nvPr/>
          </p:nvSpPr>
          <p:spPr>
            <a:xfrm>
              <a:off x="7478084" y="4483913"/>
              <a:ext cx="293716" cy="958628"/>
            </a:xfrm>
            <a:prstGeom prst="round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0147" tIns="40074" rIns="80147" bIns="40074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sp>
          <p:nvSpPr>
            <p:cNvPr id="142" name="Rettangolo arrotondato 141"/>
            <p:cNvSpPr/>
            <p:nvPr/>
          </p:nvSpPr>
          <p:spPr>
            <a:xfrm>
              <a:off x="5579600" y="3783988"/>
              <a:ext cx="288954" cy="2025182"/>
            </a:xfrm>
            <a:prstGeom prst="round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0147" tIns="40074" rIns="80147" bIns="40074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sp>
          <p:nvSpPr>
            <p:cNvPr id="141" name="Rettangolo arrotondato 140"/>
            <p:cNvSpPr/>
            <p:nvPr/>
          </p:nvSpPr>
          <p:spPr>
            <a:xfrm>
              <a:off x="6565536" y="2030206"/>
              <a:ext cx="311181" cy="3778964"/>
            </a:xfrm>
            <a:prstGeom prst="round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0147" tIns="40074" rIns="80147" bIns="40074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sp>
          <p:nvSpPr>
            <p:cNvPr id="140" name="Rettangolo arrotondato 139"/>
            <p:cNvSpPr/>
            <p:nvPr/>
          </p:nvSpPr>
          <p:spPr>
            <a:xfrm>
              <a:off x="4769894" y="2030206"/>
              <a:ext cx="306419" cy="3778964"/>
            </a:xfrm>
            <a:prstGeom prst="round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0147" tIns="40074" rIns="80147" bIns="40074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sp>
          <p:nvSpPr>
            <p:cNvPr id="31773" name="CasellaDiTesto 164"/>
            <p:cNvSpPr txBox="1">
              <a:spLocks noChangeArrowheads="1"/>
            </p:cNvSpPr>
            <p:nvPr/>
          </p:nvSpPr>
          <p:spPr bwMode="auto">
            <a:xfrm>
              <a:off x="171899" y="1349139"/>
              <a:ext cx="2473333" cy="265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r>
                <a:rPr lang="it-IT" sz="1200" dirty="0">
                  <a:solidFill>
                    <a:srgbClr val="333333"/>
                  </a:solidFill>
                  <a:latin typeface="Calibri" pitchFamily="34" charset="0"/>
                </a:rPr>
                <a:t>Servizi </a:t>
              </a:r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cadenzati</a:t>
              </a:r>
              <a:r>
                <a:rPr lang="it-IT" sz="1200" dirty="0" smtClean="0">
                  <a:solidFill>
                    <a:srgbClr val="333333"/>
                  </a:solidFill>
                  <a:latin typeface="Calibri" pitchFamily="34" charset="0"/>
                </a:rPr>
                <a:t>:</a:t>
              </a:r>
              <a:endParaRPr lang="it-IT" sz="1200" dirty="0">
                <a:solidFill>
                  <a:srgbClr val="333333"/>
                </a:solidFill>
                <a:latin typeface="Calibri" pitchFamily="34" charset="0"/>
              </a:endParaRPr>
            </a:p>
          </p:txBody>
        </p:sp>
        <p:sp>
          <p:nvSpPr>
            <p:cNvPr id="31774" name="CasellaDiTesto 164"/>
            <p:cNvSpPr txBox="1">
              <a:spLocks noChangeArrowheads="1"/>
            </p:cNvSpPr>
            <p:nvPr/>
          </p:nvSpPr>
          <p:spPr bwMode="auto">
            <a:xfrm>
              <a:off x="147964" y="1658706"/>
              <a:ext cx="2167290" cy="2619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 a </a:t>
              </a:r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60 minuti; Servizi Veloci </a:t>
              </a:r>
            </a:p>
            <a:p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Venezia – </a:t>
              </a:r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Verona</a:t>
              </a:r>
              <a:endParaRPr lang="it-IT" sz="1100" dirty="0">
                <a:latin typeface="Calibri" pitchFamily="34" charset="0"/>
              </a:endParaRPr>
            </a:p>
            <a:p>
              <a:pPr>
                <a:buFont typeface="Arial" pitchFamily="34" charset="0"/>
                <a:buChar char="•"/>
              </a:pPr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 a 60 </a:t>
              </a:r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minuti; Servizi Veloci </a:t>
              </a:r>
            </a:p>
            <a:p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Venezia – </a:t>
              </a:r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Bologna</a:t>
              </a:r>
              <a:endParaRPr lang="it-IT" sz="1100" dirty="0">
                <a:solidFill>
                  <a:srgbClr val="333333"/>
                </a:solidFill>
                <a:latin typeface="Calibri" pitchFamily="34" charset="0"/>
              </a:endParaRPr>
            </a:p>
            <a:p>
              <a:pPr>
                <a:buFont typeface="Arial" pitchFamily="34" charset="0"/>
                <a:buChar char="•"/>
              </a:pPr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 a 60 </a:t>
              </a:r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minuti; Servizi lenti </a:t>
              </a:r>
            </a:p>
            <a:p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Venezia – </a:t>
              </a:r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Vicenza</a:t>
              </a:r>
              <a:endParaRPr lang="it-IT" sz="1100" dirty="0">
                <a:solidFill>
                  <a:srgbClr val="333333"/>
                </a:solidFill>
                <a:latin typeface="Calibri" pitchFamily="34" charset="0"/>
              </a:endParaRPr>
            </a:p>
            <a:p>
              <a:pPr>
                <a:buFont typeface="Arial" pitchFamily="34" charset="0"/>
                <a:buChar char="•"/>
              </a:pPr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 a 60 </a:t>
              </a:r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minuti; Servizi lenti </a:t>
              </a:r>
            </a:p>
            <a:p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Venezia – Verona </a:t>
              </a:r>
            </a:p>
            <a:p>
              <a:pPr>
                <a:buFont typeface="Arial" pitchFamily="34" charset="0"/>
                <a:buChar char="•"/>
              </a:pPr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 a 60 </a:t>
              </a:r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minuti; Servizi lenti </a:t>
              </a:r>
            </a:p>
            <a:p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 Mestre – </a:t>
              </a:r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Padova</a:t>
              </a:r>
              <a:endParaRPr lang="it-IT" sz="1100" dirty="0">
                <a:solidFill>
                  <a:srgbClr val="333333"/>
                </a:solidFill>
                <a:latin typeface="Calibri" pitchFamily="34" charset="0"/>
              </a:endParaRPr>
            </a:p>
            <a:p>
              <a:pPr>
                <a:buFont typeface="Arial" pitchFamily="34" charset="0"/>
                <a:buChar char="•"/>
              </a:pPr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 a 60 </a:t>
              </a:r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minuti; Servizi lenti </a:t>
              </a:r>
            </a:p>
            <a:p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 Venezia – Padova – Rovigo/Ferrara</a:t>
              </a:r>
            </a:p>
            <a:p>
              <a:endParaRPr lang="it-IT" sz="1100" dirty="0">
                <a:solidFill>
                  <a:srgbClr val="333333"/>
                </a:solidFill>
                <a:latin typeface="Calibri" pitchFamily="34" charset="0"/>
              </a:endParaRPr>
            </a:p>
            <a:p>
              <a:endParaRPr lang="it-IT" sz="1100" dirty="0">
                <a:solidFill>
                  <a:srgbClr val="333333"/>
                </a:solidFill>
                <a:latin typeface="Calibri" pitchFamily="34" charset="0"/>
              </a:endParaRPr>
            </a:p>
          </p:txBody>
        </p:sp>
        <p:sp>
          <p:nvSpPr>
            <p:cNvPr id="535623" name="Line 135"/>
            <p:cNvSpPr>
              <a:spLocks noChangeShapeType="1"/>
            </p:cNvSpPr>
            <p:nvPr/>
          </p:nvSpPr>
          <p:spPr bwMode="auto">
            <a:xfrm rot="5400000">
              <a:off x="6260706" y="3322896"/>
              <a:ext cx="1587" cy="4974134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prstDash val="dash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31776" name="Text Box 29"/>
            <p:cNvSpPr txBox="1">
              <a:spLocks noChangeArrowheads="1"/>
            </p:cNvSpPr>
            <p:nvPr/>
          </p:nvSpPr>
          <p:spPr bwMode="auto">
            <a:xfrm>
              <a:off x="2411760" y="4896926"/>
              <a:ext cx="381471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Dolo</a:t>
              </a:r>
            </a:p>
          </p:txBody>
        </p:sp>
        <p:sp>
          <p:nvSpPr>
            <p:cNvPr id="31777" name="Text Box 31"/>
            <p:cNvSpPr txBox="1">
              <a:spLocks noChangeArrowheads="1"/>
            </p:cNvSpPr>
            <p:nvPr/>
          </p:nvSpPr>
          <p:spPr bwMode="auto">
            <a:xfrm>
              <a:off x="2371807" y="4719824"/>
              <a:ext cx="904049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 algn="r"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Vigonza-Pianiga</a:t>
              </a:r>
            </a:p>
          </p:txBody>
        </p:sp>
        <p:sp>
          <p:nvSpPr>
            <p:cNvPr id="31778" name="Text Box 97"/>
            <p:cNvSpPr txBox="1">
              <a:spLocks noChangeArrowheads="1"/>
            </p:cNvSpPr>
            <p:nvPr/>
          </p:nvSpPr>
          <p:spPr bwMode="auto">
            <a:xfrm>
              <a:off x="2411760" y="3446998"/>
              <a:ext cx="1065953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Altavilla-Tavernelle</a:t>
              </a:r>
            </a:p>
          </p:txBody>
        </p:sp>
        <p:sp>
          <p:nvSpPr>
            <p:cNvPr id="31779" name="Text Box 101"/>
            <p:cNvSpPr txBox="1">
              <a:spLocks noChangeArrowheads="1"/>
            </p:cNvSpPr>
            <p:nvPr/>
          </p:nvSpPr>
          <p:spPr bwMode="auto">
            <a:xfrm>
              <a:off x="2411760" y="5072588"/>
              <a:ext cx="822297" cy="288680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1000">
                  <a:latin typeface="Calibri" pitchFamily="34" charset="0"/>
                </a:rPr>
                <a:t>Mira-Mirano</a:t>
              </a:r>
            </a:p>
          </p:txBody>
        </p:sp>
        <p:sp>
          <p:nvSpPr>
            <p:cNvPr id="535591" name="Line 222"/>
            <p:cNvSpPr>
              <a:spLocks noChangeShapeType="1"/>
            </p:cNvSpPr>
            <p:nvPr/>
          </p:nvSpPr>
          <p:spPr bwMode="auto">
            <a:xfrm>
              <a:off x="8677122" y="1917520"/>
              <a:ext cx="0" cy="3848797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prstDash val="sysDot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31781" name="Text Box 230"/>
            <p:cNvSpPr txBox="1">
              <a:spLocks noChangeArrowheads="1"/>
            </p:cNvSpPr>
            <p:nvPr/>
          </p:nvSpPr>
          <p:spPr bwMode="auto">
            <a:xfrm>
              <a:off x="8013218" y="1056849"/>
              <a:ext cx="161924" cy="219430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endParaRPr lang="en-US" sz="900">
                <a:solidFill>
                  <a:srgbClr val="777777"/>
                </a:solidFill>
                <a:latin typeface="Calibri" pitchFamily="34" charset="0"/>
              </a:endParaRPr>
            </a:p>
          </p:txBody>
        </p:sp>
        <p:sp>
          <p:nvSpPr>
            <p:cNvPr id="31782" name="CasellaDiTesto 164"/>
            <p:cNvSpPr txBox="1">
              <a:spLocks noChangeArrowheads="1"/>
            </p:cNvSpPr>
            <p:nvPr/>
          </p:nvSpPr>
          <p:spPr bwMode="auto">
            <a:xfrm>
              <a:off x="279544" y="366890"/>
              <a:ext cx="5250741" cy="450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r>
                <a:rPr lang="it-IT" sz="2000" b="1" dirty="0" err="1">
                  <a:solidFill>
                    <a:srgbClr val="333333"/>
                  </a:solidFill>
                  <a:latin typeface="Calibri" pitchFamily="34" charset="0"/>
                </a:rPr>
                <a:t>Q.O</a:t>
              </a:r>
              <a:r>
                <a:rPr lang="it-IT" sz="2000" b="1" dirty="0">
                  <a:solidFill>
                    <a:srgbClr val="333333"/>
                  </a:solidFill>
                  <a:latin typeface="Calibri" pitchFamily="34" charset="0"/>
                </a:rPr>
                <a:t>.12</a:t>
              </a:r>
              <a:r>
                <a:rPr lang="it-IT" sz="2400" b="1" dirty="0">
                  <a:solidFill>
                    <a:srgbClr val="333333"/>
                  </a:solidFill>
                  <a:latin typeface="Calibri" pitchFamily="34" charset="0"/>
                </a:rPr>
                <a:t> </a:t>
              </a:r>
              <a:r>
                <a:rPr lang="it-IT" sz="2400" b="1" dirty="0" smtClean="0">
                  <a:solidFill>
                    <a:srgbClr val="333333"/>
                  </a:solidFill>
                  <a:latin typeface="Calibri" pitchFamily="34" charset="0"/>
                </a:rPr>
                <a:t> </a:t>
              </a:r>
              <a:r>
                <a:rPr lang="it-IT" sz="2100" b="1" dirty="0" smtClean="0">
                  <a:solidFill>
                    <a:srgbClr val="333333"/>
                  </a:solidFill>
                  <a:latin typeface="Calibri" pitchFamily="34" charset="0"/>
                </a:rPr>
                <a:t>Venezia </a:t>
              </a:r>
              <a:r>
                <a:rPr lang="it-IT" sz="2100" b="1" dirty="0">
                  <a:solidFill>
                    <a:srgbClr val="333333"/>
                  </a:solidFill>
                  <a:latin typeface="Calibri" pitchFamily="34" charset="0"/>
                </a:rPr>
                <a:t>– Padova – Verona</a:t>
              </a:r>
            </a:p>
          </p:txBody>
        </p:sp>
        <p:sp>
          <p:nvSpPr>
            <p:cNvPr id="31783" name="Text Box 31"/>
            <p:cNvSpPr txBox="1">
              <a:spLocks noChangeArrowheads="1"/>
            </p:cNvSpPr>
            <p:nvPr/>
          </p:nvSpPr>
          <p:spPr bwMode="auto">
            <a:xfrm>
              <a:off x="2411760" y="4528325"/>
              <a:ext cx="670011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 algn="r"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Ponte di B.</a:t>
              </a:r>
            </a:p>
          </p:txBody>
        </p:sp>
        <p:sp>
          <p:nvSpPr>
            <p:cNvPr id="31784" name="Text Box 31"/>
            <p:cNvSpPr txBox="1">
              <a:spLocks noChangeArrowheads="1"/>
            </p:cNvSpPr>
            <p:nvPr/>
          </p:nvSpPr>
          <p:spPr bwMode="auto">
            <a:xfrm>
              <a:off x="2411760" y="4329626"/>
              <a:ext cx="541771" cy="288680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 algn="r">
                <a:lnSpc>
                  <a:spcPct val="135000"/>
                </a:lnSpc>
              </a:pPr>
              <a:r>
                <a:rPr lang="it-IT" sz="1000">
                  <a:latin typeface="Calibri" pitchFamily="34" charset="0"/>
                </a:rPr>
                <a:t>Padova</a:t>
              </a:r>
            </a:p>
          </p:txBody>
        </p:sp>
        <p:sp>
          <p:nvSpPr>
            <p:cNvPr id="31785" name="Text Box 31"/>
            <p:cNvSpPr txBox="1">
              <a:spLocks noChangeArrowheads="1"/>
            </p:cNvSpPr>
            <p:nvPr/>
          </p:nvSpPr>
          <p:spPr bwMode="auto">
            <a:xfrm>
              <a:off x="2396360" y="4153964"/>
              <a:ext cx="591464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 algn="r"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Mestrino</a:t>
              </a:r>
            </a:p>
          </p:txBody>
        </p:sp>
        <p:sp>
          <p:nvSpPr>
            <p:cNvPr id="31786" name="Text Box 28"/>
            <p:cNvSpPr txBox="1">
              <a:spLocks noChangeArrowheads="1"/>
            </p:cNvSpPr>
            <p:nvPr/>
          </p:nvSpPr>
          <p:spPr bwMode="auto">
            <a:xfrm>
              <a:off x="2386996" y="3802641"/>
              <a:ext cx="456812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 algn="r"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Lerino</a:t>
              </a:r>
            </a:p>
          </p:txBody>
        </p:sp>
        <p:sp>
          <p:nvSpPr>
            <p:cNvPr id="31787" name="Text Box 28"/>
            <p:cNvSpPr txBox="1">
              <a:spLocks noChangeArrowheads="1"/>
            </p:cNvSpPr>
            <p:nvPr/>
          </p:nvSpPr>
          <p:spPr bwMode="auto">
            <a:xfrm>
              <a:off x="2394630" y="3979742"/>
              <a:ext cx="665202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 algn="r"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Grisignano</a:t>
              </a:r>
            </a:p>
          </p:txBody>
        </p:sp>
        <p:sp>
          <p:nvSpPr>
            <p:cNvPr id="31788" name="Oval 54"/>
            <p:cNvSpPr>
              <a:spLocks noChangeArrowheads="1"/>
            </p:cNvSpPr>
            <p:nvPr/>
          </p:nvSpPr>
          <p:spPr bwMode="auto">
            <a:xfrm>
              <a:off x="3754796" y="5020753"/>
              <a:ext cx="66517" cy="64793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535624" name="Line 135"/>
            <p:cNvSpPr>
              <a:spLocks noChangeShapeType="1"/>
            </p:cNvSpPr>
            <p:nvPr/>
          </p:nvSpPr>
          <p:spPr bwMode="auto">
            <a:xfrm rot="5400000" flipH="1">
              <a:off x="6372638" y="2998342"/>
              <a:ext cx="11109" cy="4883638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prstDash val="dash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31790" name="Text Box 101"/>
            <p:cNvSpPr txBox="1">
              <a:spLocks noChangeArrowheads="1"/>
            </p:cNvSpPr>
            <p:nvPr/>
          </p:nvSpPr>
          <p:spPr bwMode="auto">
            <a:xfrm>
              <a:off x="2411760" y="5478625"/>
              <a:ext cx="1508162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 Venezia Marghera</a:t>
              </a:r>
            </a:p>
          </p:txBody>
        </p:sp>
        <p:sp>
          <p:nvSpPr>
            <p:cNvPr id="31791" name="Text Box 28"/>
            <p:cNvSpPr txBox="1">
              <a:spLocks noChangeArrowheads="1"/>
            </p:cNvSpPr>
            <p:nvPr/>
          </p:nvSpPr>
          <p:spPr bwMode="auto">
            <a:xfrm>
              <a:off x="2426817" y="3608261"/>
              <a:ext cx="561007" cy="288680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 algn="r">
                <a:lnSpc>
                  <a:spcPct val="135000"/>
                </a:lnSpc>
              </a:pPr>
              <a:r>
                <a:rPr lang="it-IT" sz="1000">
                  <a:latin typeface="Calibri" pitchFamily="34" charset="0"/>
                </a:rPr>
                <a:t>Vicenza</a:t>
              </a:r>
            </a:p>
          </p:txBody>
        </p:sp>
        <p:sp>
          <p:nvSpPr>
            <p:cNvPr id="535559" name="Line 10"/>
            <p:cNvSpPr>
              <a:spLocks noChangeShapeType="1"/>
            </p:cNvSpPr>
            <p:nvPr/>
          </p:nvSpPr>
          <p:spPr bwMode="auto">
            <a:xfrm flipH="1">
              <a:off x="3779195" y="1917520"/>
              <a:ext cx="0" cy="405195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prstDash val="sysDot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31793" name="Oval 54"/>
            <p:cNvSpPr>
              <a:spLocks noChangeArrowheads="1"/>
            </p:cNvSpPr>
            <p:nvPr/>
          </p:nvSpPr>
          <p:spPr bwMode="auto">
            <a:xfrm>
              <a:off x="3753439" y="5223771"/>
              <a:ext cx="66516" cy="6479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794" name="Oval 199"/>
            <p:cNvSpPr>
              <a:spLocks noChangeArrowheads="1"/>
            </p:cNvSpPr>
            <p:nvPr/>
          </p:nvSpPr>
          <p:spPr bwMode="auto">
            <a:xfrm>
              <a:off x="3741221" y="2724194"/>
              <a:ext cx="66517" cy="6479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795" name="Oval 199"/>
            <p:cNvSpPr>
              <a:spLocks noChangeArrowheads="1"/>
            </p:cNvSpPr>
            <p:nvPr/>
          </p:nvSpPr>
          <p:spPr bwMode="auto">
            <a:xfrm>
              <a:off x="3743936" y="2917133"/>
              <a:ext cx="66517" cy="6479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796" name="Oval 100"/>
            <p:cNvSpPr>
              <a:spLocks noChangeArrowheads="1"/>
            </p:cNvSpPr>
            <p:nvPr/>
          </p:nvSpPr>
          <p:spPr bwMode="auto">
            <a:xfrm>
              <a:off x="3761584" y="4655032"/>
              <a:ext cx="65159" cy="64793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797" name="Oval 100"/>
            <p:cNvSpPr>
              <a:spLocks noChangeArrowheads="1"/>
            </p:cNvSpPr>
            <p:nvPr/>
          </p:nvSpPr>
          <p:spPr bwMode="auto">
            <a:xfrm>
              <a:off x="3752081" y="4109328"/>
              <a:ext cx="65159" cy="6479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798" name="Oval 99"/>
            <p:cNvSpPr>
              <a:spLocks noChangeArrowheads="1"/>
            </p:cNvSpPr>
            <p:nvPr/>
          </p:nvSpPr>
          <p:spPr bwMode="auto">
            <a:xfrm>
              <a:off x="3764299" y="4492328"/>
              <a:ext cx="65159" cy="64794"/>
            </a:xfrm>
            <a:prstGeom prst="ellipse">
              <a:avLst/>
            </a:prstGeom>
            <a:solidFill>
              <a:srgbClr val="006666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799" name="Oval 199"/>
            <p:cNvSpPr>
              <a:spLocks noChangeArrowheads="1"/>
            </p:cNvSpPr>
            <p:nvPr/>
          </p:nvSpPr>
          <p:spPr bwMode="auto">
            <a:xfrm>
              <a:off x="3745294" y="3137431"/>
              <a:ext cx="66516" cy="64793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00" name="Oval 199"/>
            <p:cNvSpPr>
              <a:spLocks noChangeArrowheads="1"/>
            </p:cNvSpPr>
            <p:nvPr/>
          </p:nvSpPr>
          <p:spPr bwMode="auto">
            <a:xfrm>
              <a:off x="3746651" y="3369246"/>
              <a:ext cx="66517" cy="6479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01" name="Oval 199"/>
            <p:cNvSpPr>
              <a:spLocks noChangeArrowheads="1"/>
            </p:cNvSpPr>
            <p:nvPr/>
          </p:nvSpPr>
          <p:spPr bwMode="auto">
            <a:xfrm>
              <a:off x="3748009" y="3578025"/>
              <a:ext cx="66516" cy="64793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02" name="Oval 199"/>
            <p:cNvSpPr>
              <a:spLocks noChangeArrowheads="1"/>
            </p:cNvSpPr>
            <p:nvPr/>
          </p:nvSpPr>
          <p:spPr bwMode="auto">
            <a:xfrm>
              <a:off x="3749366" y="3948065"/>
              <a:ext cx="66517" cy="6479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03" name="Oval 99"/>
            <p:cNvSpPr>
              <a:spLocks noChangeArrowheads="1"/>
            </p:cNvSpPr>
            <p:nvPr/>
          </p:nvSpPr>
          <p:spPr bwMode="auto">
            <a:xfrm>
              <a:off x="3760226" y="4836453"/>
              <a:ext cx="65159" cy="64793"/>
            </a:xfrm>
            <a:prstGeom prst="ellipse">
              <a:avLst/>
            </a:prstGeom>
            <a:solidFill>
              <a:srgbClr val="006666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04" name="Text Box 101"/>
            <p:cNvSpPr txBox="1">
              <a:spLocks noChangeArrowheads="1"/>
            </p:cNvSpPr>
            <p:nvPr/>
          </p:nvSpPr>
          <p:spPr bwMode="auto">
            <a:xfrm>
              <a:off x="2415765" y="5284245"/>
              <a:ext cx="1508163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 Venezia Mestre</a:t>
              </a:r>
            </a:p>
          </p:txBody>
        </p:sp>
        <p:sp>
          <p:nvSpPr>
            <p:cNvPr id="31805" name="Text Box 97"/>
            <p:cNvSpPr txBox="1">
              <a:spLocks noChangeArrowheads="1"/>
            </p:cNvSpPr>
            <p:nvPr/>
          </p:nvSpPr>
          <p:spPr bwMode="auto">
            <a:xfrm>
              <a:off x="2411760" y="3218062"/>
              <a:ext cx="713292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Montebello</a:t>
              </a:r>
            </a:p>
          </p:txBody>
        </p:sp>
        <p:sp>
          <p:nvSpPr>
            <p:cNvPr id="31806" name="Text Box 97"/>
            <p:cNvSpPr txBox="1">
              <a:spLocks noChangeArrowheads="1"/>
            </p:cNvSpPr>
            <p:nvPr/>
          </p:nvSpPr>
          <p:spPr bwMode="auto">
            <a:xfrm>
              <a:off x="2411760" y="3000645"/>
              <a:ext cx="474445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Lonigo</a:t>
              </a:r>
            </a:p>
          </p:txBody>
        </p:sp>
        <p:sp>
          <p:nvSpPr>
            <p:cNvPr id="31807" name="Text Box 97"/>
            <p:cNvSpPr txBox="1">
              <a:spLocks noChangeArrowheads="1"/>
            </p:cNvSpPr>
            <p:nvPr/>
          </p:nvSpPr>
          <p:spPr bwMode="auto">
            <a:xfrm>
              <a:off x="2411760" y="2781788"/>
              <a:ext cx="785983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S.Bonifacio</a:t>
              </a:r>
            </a:p>
          </p:txBody>
        </p:sp>
        <p:sp>
          <p:nvSpPr>
            <p:cNvPr id="31808" name="Text Box 97"/>
            <p:cNvSpPr txBox="1">
              <a:spLocks noChangeArrowheads="1"/>
            </p:cNvSpPr>
            <p:nvPr/>
          </p:nvSpPr>
          <p:spPr bwMode="auto">
            <a:xfrm>
              <a:off x="2411760" y="2587408"/>
              <a:ext cx="785982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Caldiero</a:t>
              </a:r>
            </a:p>
          </p:txBody>
        </p:sp>
        <p:sp>
          <p:nvSpPr>
            <p:cNvPr id="31809" name="Text Box 97"/>
            <p:cNvSpPr txBox="1">
              <a:spLocks noChangeArrowheads="1"/>
            </p:cNvSpPr>
            <p:nvPr/>
          </p:nvSpPr>
          <p:spPr bwMode="auto">
            <a:xfrm>
              <a:off x="2411760" y="2346953"/>
              <a:ext cx="1557032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S.Martino Buonalbergo</a:t>
              </a:r>
            </a:p>
          </p:txBody>
        </p:sp>
        <p:sp>
          <p:nvSpPr>
            <p:cNvPr id="31810" name="Text Box 97"/>
            <p:cNvSpPr txBox="1">
              <a:spLocks noChangeArrowheads="1"/>
            </p:cNvSpPr>
            <p:nvPr/>
          </p:nvSpPr>
          <p:spPr bwMode="auto">
            <a:xfrm>
              <a:off x="2411760" y="2129537"/>
              <a:ext cx="1274675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Verona P.V.</a:t>
              </a:r>
            </a:p>
          </p:txBody>
        </p:sp>
        <p:sp>
          <p:nvSpPr>
            <p:cNvPr id="31811" name="Text Box 97"/>
            <p:cNvSpPr txBox="1">
              <a:spLocks noChangeArrowheads="1"/>
            </p:cNvSpPr>
            <p:nvPr/>
          </p:nvSpPr>
          <p:spPr bwMode="auto">
            <a:xfrm>
              <a:off x="2411760" y="1889082"/>
              <a:ext cx="1557032" cy="288680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1000">
                  <a:latin typeface="Calibri" pitchFamily="34" charset="0"/>
                </a:rPr>
                <a:t>Verona P.N.</a:t>
              </a:r>
            </a:p>
          </p:txBody>
        </p:sp>
        <p:sp>
          <p:nvSpPr>
            <p:cNvPr id="31812" name="Oval 99"/>
            <p:cNvSpPr>
              <a:spLocks noChangeArrowheads="1"/>
            </p:cNvSpPr>
            <p:nvPr/>
          </p:nvSpPr>
          <p:spPr bwMode="auto">
            <a:xfrm>
              <a:off x="3762941" y="5415272"/>
              <a:ext cx="65159" cy="64793"/>
            </a:xfrm>
            <a:prstGeom prst="ellipse">
              <a:avLst/>
            </a:prstGeom>
            <a:solidFill>
              <a:srgbClr val="006666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13" name="Oval 54"/>
            <p:cNvSpPr>
              <a:spLocks noChangeArrowheads="1"/>
            </p:cNvSpPr>
            <p:nvPr/>
          </p:nvSpPr>
          <p:spPr bwMode="auto">
            <a:xfrm>
              <a:off x="3765656" y="5582294"/>
              <a:ext cx="66517" cy="64793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14" name="Oval 100"/>
            <p:cNvSpPr>
              <a:spLocks noChangeArrowheads="1"/>
            </p:cNvSpPr>
            <p:nvPr/>
          </p:nvSpPr>
          <p:spPr bwMode="auto">
            <a:xfrm>
              <a:off x="3753439" y="4283551"/>
              <a:ext cx="65159" cy="64793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15" name="Oval 199"/>
            <p:cNvSpPr>
              <a:spLocks noChangeArrowheads="1"/>
            </p:cNvSpPr>
            <p:nvPr/>
          </p:nvSpPr>
          <p:spPr bwMode="auto">
            <a:xfrm>
              <a:off x="3742579" y="2495259"/>
              <a:ext cx="66516" cy="64793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16" name="Oval 199"/>
            <p:cNvSpPr>
              <a:spLocks noChangeArrowheads="1"/>
            </p:cNvSpPr>
            <p:nvPr/>
          </p:nvSpPr>
          <p:spPr bwMode="auto">
            <a:xfrm>
              <a:off x="3743936" y="2254803"/>
              <a:ext cx="66517" cy="6479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17" name="Oval 199"/>
            <p:cNvSpPr>
              <a:spLocks noChangeArrowheads="1"/>
            </p:cNvSpPr>
            <p:nvPr/>
          </p:nvSpPr>
          <p:spPr bwMode="auto">
            <a:xfrm>
              <a:off x="3745294" y="2037387"/>
              <a:ext cx="66516" cy="64793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18" name="Oval 99"/>
            <p:cNvSpPr>
              <a:spLocks noChangeArrowheads="1"/>
            </p:cNvSpPr>
            <p:nvPr/>
          </p:nvSpPr>
          <p:spPr bwMode="auto">
            <a:xfrm>
              <a:off x="3754796" y="3791123"/>
              <a:ext cx="65159" cy="64793"/>
            </a:xfrm>
            <a:prstGeom prst="ellipse">
              <a:avLst/>
            </a:prstGeom>
            <a:solidFill>
              <a:srgbClr val="006666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19" name="Oval 99"/>
            <p:cNvSpPr>
              <a:spLocks noChangeArrowheads="1"/>
            </p:cNvSpPr>
            <p:nvPr/>
          </p:nvSpPr>
          <p:spPr bwMode="auto">
            <a:xfrm>
              <a:off x="3745294" y="2041705"/>
              <a:ext cx="65159" cy="64794"/>
            </a:xfrm>
            <a:prstGeom prst="ellipse">
              <a:avLst/>
            </a:prstGeom>
            <a:solidFill>
              <a:srgbClr val="006666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4" name="Line 10"/>
            <p:cNvSpPr>
              <a:spLocks noChangeShapeType="1"/>
            </p:cNvSpPr>
            <p:nvPr/>
          </p:nvSpPr>
          <p:spPr bwMode="auto">
            <a:xfrm flipH="1">
              <a:off x="6692481" y="2000051"/>
              <a:ext cx="28646" cy="3809119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prstDash val="sysDot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31821" name="Line 10"/>
            <p:cNvSpPr>
              <a:spLocks noChangeShapeType="1"/>
            </p:cNvSpPr>
            <p:nvPr/>
          </p:nvSpPr>
          <p:spPr bwMode="auto">
            <a:xfrm flipH="1">
              <a:off x="7622114" y="4524005"/>
              <a:ext cx="10860" cy="1244029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prstDash val="sysDot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endParaRPr lang="it-IT"/>
            </a:p>
          </p:txBody>
        </p:sp>
        <p:sp>
          <p:nvSpPr>
            <p:cNvPr id="6" name="Line 10"/>
            <p:cNvSpPr>
              <a:spLocks noChangeShapeType="1"/>
            </p:cNvSpPr>
            <p:nvPr/>
          </p:nvSpPr>
          <p:spPr bwMode="auto">
            <a:xfrm>
              <a:off x="5724077" y="3787162"/>
              <a:ext cx="0" cy="1874403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prstDash val="sysDot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7" name="Line 10"/>
            <p:cNvSpPr>
              <a:spLocks noChangeShapeType="1"/>
            </p:cNvSpPr>
            <p:nvPr/>
          </p:nvSpPr>
          <p:spPr bwMode="auto">
            <a:xfrm flipH="1">
              <a:off x="4923103" y="2060362"/>
              <a:ext cx="8732" cy="3750395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prstDash val="sysDot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31827" name="AutoShape 84"/>
            <p:cNvSpPr>
              <a:spLocks noChangeArrowheads="1"/>
            </p:cNvSpPr>
            <p:nvPr/>
          </p:nvSpPr>
          <p:spPr bwMode="auto">
            <a:xfrm>
              <a:off x="7190023" y="5480532"/>
              <a:ext cx="864096" cy="28803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 algn="ctr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r>
                <a:rPr lang="it-IT" sz="900">
                  <a:solidFill>
                    <a:srgbClr val="FF0000"/>
                  </a:solidFill>
                  <a:latin typeface="Calibri" pitchFamily="34" charset="0"/>
                </a:rPr>
                <a:t>Venezia  Mestre</a:t>
              </a:r>
            </a:p>
          </p:txBody>
        </p:sp>
        <p:sp>
          <p:nvSpPr>
            <p:cNvPr id="31828" name="Oval 199"/>
            <p:cNvSpPr>
              <a:spLocks noChangeArrowheads="1"/>
            </p:cNvSpPr>
            <p:nvPr/>
          </p:nvSpPr>
          <p:spPr bwMode="auto">
            <a:xfrm>
              <a:off x="3699140" y="1991312"/>
              <a:ext cx="153395" cy="133905"/>
            </a:xfrm>
            <a:prstGeom prst="ellipse">
              <a:avLst/>
            </a:prstGeom>
            <a:solidFill>
              <a:srgbClr val="006666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29" name="Oval 12"/>
            <p:cNvSpPr>
              <a:spLocks noChangeArrowheads="1"/>
            </p:cNvSpPr>
            <p:nvPr/>
          </p:nvSpPr>
          <p:spPr bwMode="auto">
            <a:xfrm>
              <a:off x="3704569" y="2218808"/>
              <a:ext cx="141178" cy="14542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30" name="Oval 12"/>
            <p:cNvSpPr>
              <a:spLocks noChangeArrowheads="1"/>
            </p:cNvSpPr>
            <p:nvPr/>
          </p:nvSpPr>
          <p:spPr bwMode="auto">
            <a:xfrm>
              <a:off x="3705926" y="2439104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31" name="Oval 12"/>
            <p:cNvSpPr>
              <a:spLocks noChangeArrowheads="1"/>
            </p:cNvSpPr>
            <p:nvPr/>
          </p:nvSpPr>
          <p:spPr bwMode="auto">
            <a:xfrm>
              <a:off x="3705926" y="2680998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32" name="Oval 12"/>
            <p:cNvSpPr>
              <a:spLocks noChangeArrowheads="1"/>
            </p:cNvSpPr>
            <p:nvPr/>
          </p:nvSpPr>
          <p:spPr bwMode="auto">
            <a:xfrm>
              <a:off x="3707284" y="2901296"/>
              <a:ext cx="141178" cy="14542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33" name="Oval 12"/>
            <p:cNvSpPr>
              <a:spLocks noChangeArrowheads="1"/>
            </p:cNvSpPr>
            <p:nvPr/>
          </p:nvSpPr>
          <p:spPr bwMode="auto">
            <a:xfrm>
              <a:off x="3707284" y="3108634"/>
              <a:ext cx="141178" cy="14542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34" name="Oval 12"/>
            <p:cNvSpPr>
              <a:spLocks noChangeArrowheads="1"/>
            </p:cNvSpPr>
            <p:nvPr/>
          </p:nvSpPr>
          <p:spPr bwMode="auto">
            <a:xfrm>
              <a:off x="3708641" y="3317412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35" name="Oval 12"/>
            <p:cNvSpPr>
              <a:spLocks noChangeArrowheads="1"/>
            </p:cNvSpPr>
            <p:nvPr/>
          </p:nvSpPr>
          <p:spPr bwMode="auto">
            <a:xfrm>
              <a:off x="3709999" y="3526191"/>
              <a:ext cx="141178" cy="14542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36" name="Oval 199"/>
            <p:cNvSpPr>
              <a:spLocks noChangeArrowheads="1"/>
            </p:cNvSpPr>
            <p:nvPr/>
          </p:nvSpPr>
          <p:spPr bwMode="auto">
            <a:xfrm>
              <a:off x="3700496" y="3743607"/>
              <a:ext cx="153396" cy="133906"/>
            </a:xfrm>
            <a:prstGeom prst="ellipse">
              <a:avLst/>
            </a:prstGeom>
            <a:solidFill>
              <a:srgbClr val="006666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37" name="Oval 12"/>
            <p:cNvSpPr>
              <a:spLocks noChangeArrowheads="1"/>
            </p:cNvSpPr>
            <p:nvPr/>
          </p:nvSpPr>
          <p:spPr bwMode="auto">
            <a:xfrm>
              <a:off x="3711356" y="3896231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38" name="Oval 12"/>
            <p:cNvSpPr>
              <a:spLocks noChangeArrowheads="1"/>
            </p:cNvSpPr>
            <p:nvPr/>
          </p:nvSpPr>
          <p:spPr bwMode="auto">
            <a:xfrm>
              <a:off x="3712714" y="4081972"/>
              <a:ext cx="141178" cy="14542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39" name="Oval 12"/>
            <p:cNvSpPr>
              <a:spLocks noChangeArrowheads="1"/>
            </p:cNvSpPr>
            <p:nvPr/>
          </p:nvSpPr>
          <p:spPr bwMode="auto">
            <a:xfrm>
              <a:off x="3714071" y="4267712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40" name="Oval 199"/>
            <p:cNvSpPr>
              <a:spLocks noChangeArrowheads="1"/>
            </p:cNvSpPr>
            <p:nvPr/>
          </p:nvSpPr>
          <p:spPr bwMode="auto">
            <a:xfrm>
              <a:off x="3712715" y="4447694"/>
              <a:ext cx="153395" cy="133905"/>
            </a:xfrm>
            <a:prstGeom prst="ellipse">
              <a:avLst/>
            </a:prstGeom>
            <a:solidFill>
              <a:srgbClr val="006666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41" name="Oval 12"/>
            <p:cNvSpPr>
              <a:spLocks noChangeArrowheads="1"/>
            </p:cNvSpPr>
            <p:nvPr/>
          </p:nvSpPr>
          <p:spPr bwMode="auto">
            <a:xfrm>
              <a:off x="3712714" y="4784618"/>
              <a:ext cx="141178" cy="14542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42" name="Oval 12"/>
            <p:cNvSpPr>
              <a:spLocks noChangeArrowheads="1"/>
            </p:cNvSpPr>
            <p:nvPr/>
          </p:nvSpPr>
          <p:spPr bwMode="auto">
            <a:xfrm>
              <a:off x="3714071" y="4970358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43" name="Oval 12"/>
            <p:cNvSpPr>
              <a:spLocks noChangeArrowheads="1"/>
            </p:cNvSpPr>
            <p:nvPr/>
          </p:nvSpPr>
          <p:spPr bwMode="auto">
            <a:xfrm>
              <a:off x="3715429" y="5156099"/>
              <a:ext cx="141178" cy="14542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44" name="Oval 12"/>
            <p:cNvSpPr>
              <a:spLocks noChangeArrowheads="1"/>
            </p:cNvSpPr>
            <p:nvPr/>
          </p:nvSpPr>
          <p:spPr bwMode="auto">
            <a:xfrm>
              <a:off x="3714071" y="4613275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45" name="Oval 199"/>
            <p:cNvSpPr>
              <a:spLocks noChangeArrowheads="1"/>
            </p:cNvSpPr>
            <p:nvPr/>
          </p:nvSpPr>
          <p:spPr bwMode="auto">
            <a:xfrm>
              <a:off x="3714071" y="5347598"/>
              <a:ext cx="153396" cy="133906"/>
            </a:xfrm>
            <a:prstGeom prst="ellipse">
              <a:avLst/>
            </a:prstGeom>
            <a:solidFill>
              <a:srgbClr val="006666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46" name="Oval 12"/>
            <p:cNvSpPr>
              <a:spLocks noChangeArrowheads="1"/>
            </p:cNvSpPr>
            <p:nvPr/>
          </p:nvSpPr>
          <p:spPr bwMode="auto">
            <a:xfrm>
              <a:off x="3716786" y="5549177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139" name="Line 135"/>
            <p:cNvSpPr>
              <a:spLocks noChangeShapeType="1"/>
            </p:cNvSpPr>
            <p:nvPr/>
          </p:nvSpPr>
          <p:spPr bwMode="auto">
            <a:xfrm rot="5400000" flipH="1">
              <a:off x="6288492" y="2061933"/>
              <a:ext cx="11109" cy="4883638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prstDash val="dash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144" name="Line 135"/>
            <p:cNvSpPr>
              <a:spLocks noChangeShapeType="1"/>
            </p:cNvSpPr>
            <p:nvPr/>
          </p:nvSpPr>
          <p:spPr bwMode="auto">
            <a:xfrm rot="5400000" flipH="1">
              <a:off x="6229748" y="-387012"/>
              <a:ext cx="11110" cy="4883638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prstDash val="dash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31850" name="Oval 205"/>
            <p:cNvSpPr>
              <a:spLocks noChangeArrowheads="1"/>
            </p:cNvSpPr>
            <p:nvPr/>
          </p:nvSpPr>
          <p:spPr bwMode="auto">
            <a:xfrm>
              <a:off x="4860032" y="2204864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51" name="Oval 205"/>
            <p:cNvSpPr>
              <a:spLocks noChangeArrowheads="1"/>
            </p:cNvSpPr>
            <p:nvPr/>
          </p:nvSpPr>
          <p:spPr bwMode="auto">
            <a:xfrm>
              <a:off x="4860032" y="2852936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52" name="Oval 205"/>
            <p:cNvSpPr>
              <a:spLocks noChangeArrowheads="1"/>
            </p:cNvSpPr>
            <p:nvPr/>
          </p:nvSpPr>
          <p:spPr bwMode="auto">
            <a:xfrm>
              <a:off x="4860032" y="3717032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53" name="Oval 205"/>
            <p:cNvSpPr>
              <a:spLocks noChangeArrowheads="1"/>
            </p:cNvSpPr>
            <p:nvPr/>
          </p:nvSpPr>
          <p:spPr bwMode="auto">
            <a:xfrm>
              <a:off x="4860032" y="4437112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54" name="Oval 205"/>
            <p:cNvSpPr>
              <a:spLocks noChangeArrowheads="1"/>
            </p:cNvSpPr>
            <p:nvPr/>
          </p:nvSpPr>
          <p:spPr bwMode="auto">
            <a:xfrm>
              <a:off x="4860032" y="5373216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55" name="Oval 205"/>
            <p:cNvSpPr>
              <a:spLocks noChangeArrowheads="1"/>
            </p:cNvSpPr>
            <p:nvPr/>
          </p:nvSpPr>
          <p:spPr bwMode="auto">
            <a:xfrm>
              <a:off x="5652120" y="3933056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56" name="Oval 205"/>
            <p:cNvSpPr>
              <a:spLocks noChangeArrowheads="1"/>
            </p:cNvSpPr>
            <p:nvPr/>
          </p:nvSpPr>
          <p:spPr bwMode="auto">
            <a:xfrm>
              <a:off x="5652120" y="4077072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57" name="Oval 205"/>
            <p:cNvSpPr>
              <a:spLocks noChangeArrowheads="1"/>
            </p:cNvSpPr>
            <p:nvPr/>
          </p:nvSpPr>
          <p:spPr bwMode="auto">
            <a:xfrm>
              <a:off x="5652120" y="4221088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58" name="Oval 205"/>
            <p:cNvSpPr>
              <a:spLocks noChangeArrowheads="1"/>
            </p:cNvSpPr>
            <p:nvPr/>
          </p:nvSpPr>
          <p:spPr bwMode="auto">
            <a:xfrm>
              <a:off x="5652120" y="4437112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59" name="Oval 205"/>
            <p:cNvSpPr>
              <a:spLocks noChangeArrowheads="1"/>
            </p:cNvSpPr>
            <p:nvPr/>
          </p:nvSpPr>
          <p:spPr bwMode="auto">
            <a:xfrm>
              <a:off x="5652120" y="4653136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60" name="Oval 205"/>
            <p:cNvSpPr>
              <a:spLocks noChangeArrowheads="1"/>
            </p:cNvSpPr>
            <p:nvPr/>
          </p:nvSpPr>
          <p:spPr bwMode="auto">
            <a:xfrm>
              <a:off x="5652120" y="4797152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61" name="Oval 205"/>
            <p:cNvSpPr>
              <a:spLocks noChangeArrowheads="1"/>
            </p:cNvSpPr>
            <p:nvPr/>
          </p:nvSpPr>
          <p:spPr bwMode="auto">
            <a:xfrm>
              <a:off x="5652120" y="4941168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62" name="Oval 205"/>
            <p:cNvSpPr>
              <a:spLocks noChangeArrowheads="1"/>
            </p:cNvSpPr>
            <p:nvPr/>
          </p:nvSpPr>
          <p:spPr bwMode="auto">
            <a:xfrm>
              <a:off x="5652120" y="5161336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63" name="Oval 205"/>
            <p:cNvSpPr>
              <a:spLocks noChangeArrowheads="1"/>
            </p:cNvSpPr>
            <p:nvPr/>
          </p:nvSpPr>
          <p:spPr bwMode="auto">
            <a:xfrm>
              <a:off x="5652120" y="5373216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64" name="Oval 205"/>
            <p:cNvSpPr>
              <a:spLocks noChangeArrowheads="1"/>
            </p:cNvSpPr>
            <p:nvPr/>
          </p:nvSpPr>
          <p:spPr bwMode="auto">
            <a:xfrm>
              <a:off x="5652120" y="5517232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65" name="Oval 205"/>
            <p:cNvSpPr>
              <a:spLocks noChangeArrowheads="1"/>
            </p:cNvSpPr>
            <p:nvPr/>
          </p:nvSpPr>
          <p:spPr bwMode="auto">
            <a:xfrm>
              <a:off x="6660232" y="2204864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66" name="Oval 205"/>
            <p:cNvSpPr>
              <a:spLocks noChangeArrowheads="1"/>
            </p:cNvSpPr>
            <p:nvPr/>
          </p:nvSpPr>
          <p:spPr bwMode="auto">
            <a:xfrm>
              <a:off x="6660232" y="2420888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67" name="Oval 205"/>
            <p:cNvSpPr>
              <a:spLocks noChangeArrowheads="1"/>
            </p:cNvSpPr>
            <p:nvPr/>
          </p:nvSpPr>
          <p:spPr bwMode="auto">
            <a:xfrm>
              <a:off x="6660232" y="2636912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68" name="Oval 205"/>
            <p:cNvSpPr>
              <a:spLocks noChangeArrowheads="1"/>
            </p:cNvSpPr>
            <p:nvPr/>
          </p:nvSpPr>
          <p:spPr bwMode="auto">
            <a:xfrm>
              <a:off x="6660232" y="2852936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69" name="Oval 205"/>
            <p:cNvSpPr>
              <a:spLocks noChangeArrowheads="1"/>
            </p:cNvSpPr>
            <p:nvPr/>
          </p:nvSpPr>
          <p:spPr bwMode="auto">
            <a:xfrm>
              <a:off x="6660232" y="3068960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70" name="Oval 205"/>
            <p:cNvSpPr>
              <a:spLocks noChangeArrowheads="1"/>
            </p:cNvSpPr>
            <p:nvPr/>
          </p:nvSpPr>
          <p:spPr bwMode="auto">
            <a:xfrm>
              <a:off x="6660232" y="3284984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71" name="Oval 205"/>
            <p:cNvSpPr>
              <a:spLocks noChangeArrowheads="1"/>
            </p:cNvSpPr>
            <p:nvPr/>
          </p:nvSpPr>
          <p:spPr bwMode="auto">
            <a:xfrm>
              <a:off x="6660232" y="3501008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72" name="Oval 205"/>
            <p:cNvSpPr>
              <a:spLocks noChangeArrowheads="1"/>
            </p:cNvSpPr>
            <p:nvPr/>
          </p:nvSpPr>
          <p:spPr bwMode="auto">
            <a:xfrm>
              <a:off x="6660232" y="3717032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73" name="Oval 205"/>
            <p:cNvSpPr>
              <a:spLocks noChangeArrowheads="1"/>
            </p:cNvSpPr>
            <p:nvPr/>
          </p:nvSpPr>
          <p:spPr bwMode="auto">
            <a:xfrm>
              <a:off x="6660232" y="3933056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74" name="Oval 205"/>
            <p:cNvSpPr>
              <a:spLocks noChangeArrowheads="1"/>
            </p:cNvSpPr>
            <p:nvPr/>
          </p:nvSpPr>
          <p:spPr bwMode="auto">
            <a:xfrm>
              <a:off x="6660232" y="4077072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75" name="Oval 205"/>
            <p:cNvSpPr>
              <a:spLocks noChangeArrowheads="1"/>
            </p:cNvSpPr>
            <p:nvPr/>
          </p:nvSpPr>
          <p:spPr bwMode="auto">
            <a:xfrm>
              <a:off x="6660232" y="4221088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76" name="Oval 205"/>
            <p:cNvSpPr>
              <a:spLocks noChangeArrowheads="1"/>
            </p:cNvSpPr>
            <p:nvPr/>
          </p:nvSpPr>
          <p:spPr bwMode="auto">
            <a:xfrm>
              <a:off x="6660232" y="4437112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77" name="Oval 205"/>
            <p:cNvSpPr>
              <a:spLocks noChangeArrowheads="1"/>
            </p:cNvSpPr>
            <p:nvPr/>
          </p:nvSpPr>
          <p:spPr bwMode="auto">
            <a:xfrm>
              <a:off x="6660232" y="4653136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78" name="Oval 205"/>
            <p:cNvSpPr>
              <a:spLocks noChangeArrowheads="1"/>
            </p:cNvSpPr>
            <p:nvPr/>
          </p:nvSpPr>
          <p:spPr bwMode="auto">
            <a:xfrm>
              <a:off x="6660232" y="4797152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79" name="Oval 205"/>
            <p:cNvSpPr>
              <a:spLocks noChangeArrowheads="1"/>
            </p:cNvSpPr>
            <p:nvPr/>
          </p:nvSpPr>
          <p:spPr bwMode="auto">
            <a:xfrm>
              <a:off x="6660232" y="4941168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80" name="Oval 205"/>
            <p:cNvSpPr>
              <a:spLocks noChangeArrowheads="1"/>
            </p:cNvSpPr>
            <p:nvPr/>
          </p:nvSpPr>
          <p:spPr bwMode="auto">
            <a:xfrm>
              <a:off x="6660232" y="5161336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81" name="Oval 205"/>
            <p:cNvSpPr>
              <a:spLocks noChangeArrowheads="1"/>
            </p:cNvSpPr>
            <p:nvPr/>
          </p:nvSpPr>
          <p:spPr bwMode="auto">
            <a:xfrm>
              <a:off x="6660232" y="5373216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82" name="Oval 205"/>
            <p:cNvSpPr>
              <a:spLocks noChangeArrowheads="1"/>
            </p:cNvSpPr>
            <p:nvPr/>
          </p:nvSpPr>
          <p:spPr bwMode="auto">
            <a:xfrm>
              <a:off x="6660232" y="5517232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83" name="Oval 205"/>
            <p:cNvSpPr>
              <a:spLocks noChangeArrowheads="1"/>
            </p:cNvSpPr>
            <p:nvPr/>
          </p:nvSpPr>
          <p:spPr bwMode="auto">
            <a:xfrm>
              <a:off x="7550099" y="4653136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84" name="Oval 205"/>
            <p:cNvSpPr>
              <a:spLocks noChangeArrowheads="1"/>
            </p:cNvSpPr>
            <p:nvPr/>
          </p:nvSpPr>
          <p:spPr bwMode="auto">
            <a:xfrm>
              <a:off x="7550099" y="4797152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85" name="Oval 205"/>
            <p:cNvSpPr>
              <a:spLocks noChangeArrowheads="1"/>
            </p:cNvSpPr>
            <p:nvPr/>
          </p:nvSpPr>
          <p:spPr bwMode="auto">
            <a:xfrm>
              <a:off x="7550099" y="4941168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86" name="Oval 205"/>
            <p:cNvSpPr>
              <a:spLocks noChangeArrowheads="1"/>
            </p:cNvSpPr>
            <p:nvPr/>
          </p:nvSpPr>
          <p:spPr bwMode="auto">
            <a:xfrm>
              <a:off x="7550099" y="5161336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87" name="Oval 205"/>
            <p:cNvSpPr>
              <a:spLocks noChangeArrowheads="1"/>
            </p:cNvSpPr>
            <p:nvPr/>
          </p:nvSpPr>
          <p:spPr bwMode="auto">
            <a:xfrm>
              <a:off x="7550099" y="5377360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88" name="Oval 205"/>
            <p:cNvSpPr>
              <a:spLocks noChangeArrowheads="1"/>
            </p:cNvSpPr>
            <p:nvPr/>
          </p:nvSpPr>
          <p:spPr bwMode="auto">
            <a:xfrm>
              <a:off x="8342266" y="4653136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89" name="Oval 205"/>
            <p:cNvSpPr>
              <a:spLocks noChangeArrowheads="1"/>
            </p:cNvSpPr>
            <p:nvPr/>
          </p:nvSpPr>
          <p:spPr bwMode="auto">
            <a:xfrm>
              <a:off x="8342280" y="4832610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90" name="Oval 205"/>
            <p:cNvSpPr>
              <a:spLocks noChangeArrowheads="1"/>
            </p:cNvSpPr>
            <p:nvPr/>
          </p:nvSpPr>
          <p:spPr bwMode="auto">
            <a:xfrm>
              <a:off x="8342266" y="4976560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91" name="Oval 205"/>
            <p:cNvSpPr>
              <a:spLocks noChangeArrowheads="1"/>
            </p:cNvSpPr>
            <p:nvPr/>
          </p:nvSpPr>
          <p:spPr bwMode="auto">
            <a:xfrm>
              <a:off x="8342266" y="5161336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92" name="Oval 205"/>
            <p:cNvSpPr>
              <a:spLocks noChangeArrowheads="1"/>
            </p:cNvSpPr>
            <p:nvPr/>
          </p:nvSpPr>
          <p:spPr bwMode="auto">
            <a:xfrm>
              <a:off x="8342266" y="5373216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1893" name="Oval 205"/>
            <p:cNvSpPr>
              <a:spLocks noChangeArrowheads="1"/>
            </p:cNvSpPr>
            <p:nvPr/>
          </p:nvSpPr>
          <p:spPr bwMode="auto">
            <a:xfrm>
              <a:off x="8342266" y="5517232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</p:grpSp>
      <p:sp>
        <p:nvSpPr>
          <p:cNvPr id="31748" name="Text Box 101"/>
          <p:cNvSpPr txBox="1">
            <a:spLocks noChangeArrowheads="1"/>
          </p:cNvSpPr>
          <p:nvPr/>
        </p:nvSpPr>
        <p:spPr bwMode="auto">
          <a:xfrm>
            <a:off x="2411013" y="5630863"/>
            <a:ext cx="1508125" cy="252412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 Venezia S.L.</a:t>
            </a:r>
          </a:p>
        </p:txBody>
      </p:sp>
      <p:sp>
        <p:nvSpPr>
          <p:cNvPr id="31751" name="AutoShape 102"/>
          <p:cNvSpPr>
            <a:spLocks noChangeArrowheads="1"/>
          </p:cNvSpPr>
          <p:nvPr/>
        </p:nvSpPr>
        <p:spPr bwMode="auto">
          <a:xfrm>
            <a:off x="4003675" y="4175125"/>
            <a:ext cx="568325" cy="26193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it-IT" sz="900" dirty="0">
              <a:latin typeface="Calibri" pitchFamily="34" charset="0"/>
            </a:endParaRPr>
          </a:p>
          <a:p>
            <a:pPr algn="ctr"/>
            <a:r>
              <a:rPr lang="it-IT" sz="900" dirty="0">
                <a:latin typeface="Calibri" pitchFamily="34" charset="0"/>
              </a:rPr>
              <a:t>BOLOGNA</a:t>
            </a:r>
          </a:p>
          <a:p>
            <a:pPr algn="ctr"/>
            <a:r>
              <a:rPr lang="it-IT" sz="900" dirty="0">
                <a:latin typeface="Calibri" pitchFamily="34" charset="0"/>
              </a:rPr>
              <a:t>QO 55</a:t>
            </a:r>
          </a:p>
          <a:p>
            <a:pPr algn="ctr"/>
            <a:endParaRPr lang="it-IT" sz="900" dirty="0">
              <a:latin typeface="Calibri" pitchFamily="34" charset="0"/>
            </a:endParaRPr>
          </a:p>
        </p:txBody>
      </p:sp>
      <p:cxnSp>
        <p:nvCxnSpPr>
          <p:cNvPr id="153" name="Connettore 1 152"/>
          <p:cNvCxnSpPr>
            <a:stCxn id="31752" idx="1"/>
            <a:endCxn id="31752" idx="0"/>
          </p:cNvCxnSpPr>
          <p:nvPr/>
        </p:nvCxnSpPr>
        <p:spPr>
          <a:xfrm rot="5400000" flipH="1" flipV="1">
            <a:off x="4249339" y="4422103"/>
            <a:ext cx="21156" cy="510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Segnaposto numero diapositiva 151"/>
          <p:cNvSpPr>
            <a:spLocks noGrp="1"/>
          </p:cNvSpPr>
          <p:nvPr>
            <p:ph type="sldNum" sz="quarter" idx="12"/>
          </p:nvPr>
        </p:nvSpPr>
        <p:spPr>
          <a:xfrm>
            <a:off x="6476600" y="6356350"/>
            <a:ext cx="2133600" cy="365125"/>
          </a:xfrm>
        </p:spPr>
        <p:txBody>
          <a:bodyPr/>
          <a:lstStyle/>
          <a:p>
            <a:pPr>
              <a:defRPr/>
            </a:pPr>
            <a:fld id="{5772A313-DB0F-4945-8F9D-D485250ADFCF}" type="slidenum">
              <a:rPr lang="it-IT"/>
              <a:pPr>
                <a:defRPr/>
              </a:pPr>
              <a:t>11</a:t>
            </a:fld>
            <a:endParaRPr lang="it-IT"/>
          </a:p>
        </p:txBody>
      </p:sp>
      <p:sp>
        <p:nvSpPr>
          <p:cNvPr id="31755" name="Oval 205"/>
          <p:cNvSpPr>
            <a:spLocks noChangeArrowheads="1"/>
          </p:cNvSpPr>
          <p:nvPr/>
        </p:nvSpPr>
        <p:spPr bwMode="auto">
          <a:xfrm>
            <a:off x="4855763" y="1989138"/>
            <a:ext cx="144462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1756" name="Oval 205"/>
          <p:cNvSpPr>
            <a:spLocks noChangeArrowheads="1"/>
          </p:cNvSpPr>
          <p:nvPr/>
        </p:nvSpPr>
        <p:spPr bwMode="auto">
          <a:xfrm>
            <a:off x="6655988" y="1989138"/>
            <a:ext cx="142875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1757" name="Oval 205"/>
          <p:cNvSpPr>
            <a:spLocks noChangeArrowheads="1"/>
          </p:cNvSpPr>
          <p:nvPr/>
        </p:nvSpPr>
        <p:spPr bwMode="auto">
          <a:xfrm>
            <a:off x="5643570" y="3716338"/>
            <a:ext cx="142875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1758" name="Oval 205"/>
          <p:cNvSpPr>
            <a:spLocks noChangeArrowheads="1"/>
          </p:cNvSpPr>
          <p:nvPr/>
        </p:nvSpPr>
        <p:spPr bwMode="auto">
          <a:xfrm>
            <a:off x="7591025" y="4437063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1759" name="Oval 205"/>
          <p:cNvSpPr>
            <a:spLocks noChangeArrowheads="1"/>
          </p:cNvSpPr>
          <p:nvPr/>
        </p:nvSpPr>
        <p:spPr bwMode="auto">
          <a:xfrm>
            <a:off x="8383188" y="4437063"/>
            <a:ext cx="144462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1761" name="Oval 205"/>
          <p:cNvSpPr>
            <a:spLocks noChangeArrowheads="1"/>
          </p:cNvSpPr>
          <p:nvPr/>
        </p:nvSpPr>
        <p:spPr bwMode="auto">
          <a:xfrm>
            <a:off x="4855763" y="5732463"/>
            <a:ext cx="144462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1762" name="Oval 205"/>
          <p:cNvSpPr>
            <a:spLocks noChangeArrowheads="1"/>
          </p:cNvSpPr>
          <p:nvPr/>
        </p:nvSpPr>
        <p:spPr bwMode="auto">
          <a:xfrm>
            <a:off x="5720677" y="5732463"/>
            <a:ext cx="142875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1763" name="Oval 205"/>
          <p:cNvSpPr>
            <a:spLocks noChangeArrowheads="1"/>
          </p:cNvSpPr>
          <p:nvPr/>
        </p:nvSpPr>
        <p:spPr bwMode="auto">
          <a:xfrm>
            <a:off x="6715140" y="5732463"/>
            <a:ext cx="142875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1764" name="Oval 205"/>
          <p:cNvSpPr>
            <a:spLocks noChangeArrowheads="1"/>
          </p:cNvSpPr>
          <p:nvPr/>
        </p:nvSpPr>
        <p:spPr bwMode="auto">
          <a:xfrm>
            <a:off x="8383832" y="5732463"/>
            <a:ext cx="144462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1765" name="Oval 199"/>
          <p:cNvSpPr>
            <a:spLocks noChangeArrowheads="1"/>
          </p:cNvSpPr>
          <p:nvPr/>
        </p:nvSpPr>
        <p:spPr bwMode="auto">
          <a:xfrm>
            <a:off x="3703238" y="5743575"/>
            <a:ext cx="153987" cy="133350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1766" name="AutoShape 102"/>
          <p:cNvSpPr>
            <a:spLocks noChangeArrowheads="1"/>
          </p:cNvSpPr>
          <p:nvPr/>
        </p:nvSpPr>
        <p:spPr bwMode="auto">
          <a:xfrm>
            <a:off x="8001025" y="4149725"/>
            <a:ext cx="857256" cy="27940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it-IT" sz="900" dirty="0">
              <a:latin typeface="Calibri" pitchFamily="34" charset="0"/>
            </a:endParaRPr>
          </a:p>
          <a:p>
            <a:pPr algn="ctr"/>
            <a:r>
              <a:rPr lang="it-IT" sz="900" dirty="0">
                <a:latin typeface="Calibri" pitchFamily="34" charset="0"/>
              </a:rPr>
              <a:t>Rovigo/Ferrara</a:t>
            </a:r>
          </a:p>
          <a:p>
            <a:pPr algn="ctr"/>
            <a:r>
              <a:rPr lang="it-IT" sz="900" dirty="0">
                <a:latin typeface="Calibri" pitchFamily="34" charset="0"/>
              </a:rPr>
              <a:t>QO 55</a:t>
            </a:r>
          </a:p>
          <a:p>
            <a:pPr algn="ctr"/>
            <a:endParaRPr lang="it-IT" sz="900" dirty="0">
              <a:latin typeface="Calibri" pitchFamily="34" charset="0"/>
            </a:endParaRPr>
          </a:p>
        </p:txBody>
      </p:sp>
      <p:cxnSp>
        <p:nvCxnSpPr>
          <p:cNvPr id="151" name="Connettore 1 216"/>
          <p:cNvCxnSpPr>
            <a:cxnSpLocks noChangeShapeType="1"/>
          </p:cNvCxnSpPr>
          <p:nvPr/>
        </p:nvCxnSpPr>
        <p:spPr bwMode="auto">
          <a:xfrm>
            <a:off x="4286248" y="4498429"/>
            <a:ext cx="0" cy="1368425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</p:cxnSp>
      <p:sp>
        <p:nvSpPr>
          <p:cNvPr id="31749" name="Oval 205"/>
          <p:cNvSpPr>
            <a:spLocks noChangeArrowheads="1"/>
          </p:cNvSpPr>
          <p:nvPr/>
        </p:nvSpPr>
        <p:spPr bwMode="auto">
          <a:xfrm>
            <a:off x="4213223" y="5405414"/>
            <a:ext cx="144463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1760" name="Oval 205"/>
          <p:cNvSpPr>
            <a:spLocks noChangeArrowheads="1"/>
          </p:cNvSpPr>
          <p:nvPr/>
        </p:nvSpPr>
        <p:spPr bwMode="auto">
          <a:xfrm>
            <a:off x="4213223" y="5732463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1752" name="Oval 205"/>
          <p:cNvSpPr>
            <a:spLocks noChangeArrowheads="1"/>
          </p:cNvSpPr>
          <p:nvPr/>
        </p:nvSpPr>
        <p:spPr bwMode="auto">
          <a:xfrm>
            <a:off x="4213223" y="4437063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ttangolo arrotondato 39"/>
          <p:cNvSpPr/>
          <p:nvPr/>
        </p:nvSpPr>
        <p:spPr>
          <a:xfrm>
            <a:off x="5580063" y="1711325"/>
            <a:ext cx="287337" cy="3938588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6626" name="Text Box 230"/>
          <p:cNvSpPr txBox="1">
            <a:spLocks noChangeArrowheads="1"/>
          </p:cNvSpPr>
          <p:nvPr/>
        </p:nvSpPr>
        <p:spPr bwMode="auto">
          <a:xfrm>
            <a:off x="7878763" y="1065213"/>
            <a:ext cx="292100" cy="22225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endParaRPr lang="en-US" sz="900">
              <a:solidFill>
                <a:srgbClr val="777777"/>
              </a:solidFill>
              <a:latin typeface="Calibri" pitchFamily="34" charset="0"/>
            </a:endParaRPr>
          </a:p>
        </p:txBody>
      </p:sp>
      <p:sp>
        <p:nvSpPr>
          <p:cNvPr id="26627" name="CasellaDiTesto 164"/>
          <p:cNvSpPr txBox="1">
            <a:spLocks noChangeArrowheads="1"/>
          </p:cNvSpPr>
          <p:nvPr/>
        </p:nvSpPr>
        <p:spPr bwMode="auto">
          <a:xfrm>
            <a:off x="161510" y="368660"/>
            <a:ext cx="8616950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r>
              <a:rPr lang="it-IT" sz="2000" b="1" dirty="0" smtClean="0">
                <a:solidFill>
                  <a:srgbClr val="333333"/>
                </a:solidFill>
                <a:latin typeface="Calibri" pitchFamily="34" charset="0"/>
              </a:rPr>
              <a:t>   </a:t>
            </a:r>
            <a:r>
              <a:rPr lang="it-IT" sz="2000" b="1" dirty="0" err="1" smtClean="0">
                <a:solidFill>
                  <a:srgbClr val="333333"/>
                </a:solidFill>
                <a:latin typeface="Calibri" pitchFamily="34" charset="0"/>
              </a:rPr>
              <a:t>Q.O</a:t>
            </a:r>
            <a:r>
              <a:rPr lang="it-IT" sz="2000" b="1" dirty="0" smtClean="0">
                <a:solidFill>
                  <a:srgbClr val="333333"/>
                </a:solidFill>
                <a:latin typeface="Calibri" pitchFamily="34" charset="0"/>
              </a:rPr>
              <a:t>.215</a:t>
            </a:r>
            <a:r>
              <a:rPr lang="it-IT" sz="2400" b="1" dirty="0" smtClean="0">
                <a:solidFill>
                  <a:srgbClr val="333333"/>
                </a:solidFill>
                <a:latin typeface="Calibri" pitchFamily="34" charset="0"/>
              </a:rPr>
              <a:t> </a:t>
            </a:r>
            <a:r>
              <a:rPr lang="it-IT" sz="2100" b="1" dirty="0">
                <a:solidFill>
                  <a:srgbClr val="333333"/>
                </a:solidFill>
                <a:latin typeface="Calibri" pitchFamily="34" charset="0"/>
              </a:rPr>
              <a:t>Vicenza</a:t>
            </a:r>
            <a:r>
              <a:rPr lang="it-IT" sz="2100" b="1" dirty="0">
                <a:latin typeface="Calibri" pitchFamily="34" charset="0"/>
              </a:rPr>
              <a:t> </a:t>
            </a:r>
            <a:r>
              <a:rPr lang="it-IT" sz="2100" b="1" dirty="0">
                <a:solidFill>
                  <a:srgbClr val="333333"/>
                </a:solidFill>
                <a:latin typeface="Calibri" pitchFamily="34" charset="0"/>
              </a:rPr>
              <a:t>– Schio</a:t>
            </a:r>
          </a:p>
        </p:txBody>
      </p:sp>
      <p:sp>
        <p:nvSpPr>
          <p:cNvPr id="26628" name="CasellaDiTesto 164"/>
          <p:cNvSpPr txBox="1">
            <a:spLocks noChangeArrowheads="1"/>
          </p:cNvSpPr>
          <p:nvPr/>
        </p:nvSpPr>
        <p:spPr bwMode="auto">
          <a:xfrm>
            <a:off x="292100" y="1838325"/>
            <a:ext cx="2260600" cy="58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Servizi </a:t>
            </a: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lenti cadenzati </a:t>
            </a:r>
          </a:p>
          <a:p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60 minuti. </a:t>
            </a:r>
            <a:endParaRPr lang="it-IT" sz="1100" dirty="0">
              <a:solidFill>
                <a:srgbClr val="333333"/>
              </a:solidFill>
              <a:latin typeface="Calibri" pitchFamily="34" charset="0"/>
            </a:endParaRPr>
          </a:p>
          <a:p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26630" name="Text Box 31"/>
          <p:cNvSpPr txBox="1">
            <a:spLocks noChangeArrowheads="1"/>
          </p:cNvSpPr>
          <p:nvPr/>
        </p:nvSpPr>
        <p:spPr bwMode="auto">
          <a:xfrm>
            <a:off x="2627313" y="4584700"/>
            <a:ext cx="614362" cy="26828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Cavazzale</a:t>
            </a:r>
          </a:p>
        </p:txBody>
      </p:sp>
      <p:sp>
        <p:nvSpPr>
          <p:cNvPr id="26631" name="Text Box 96"/>
          <p:cNvSpPr txBox="1">
            <a:spLocks noChangeArrowheads="1"/>
          </p:cNvSpPr>
          <p:nvPr/>
        </p:nvSpPr>
        <p:spPr bwMode="auto">
          <a:xfrm>
            <a:off x="2630488" y="3521075"/>
            <a:ext cx="1654175" cy="26828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Villaverla-Montecchio</a:t>
            </a:r>
          </a:p>
        </p:txBody>
      </p:sp>
      <p:sp>
        <p:nvSpPr>
          <p:cNvPr id="26632" name="Text Box 98"/>
          <p:cNvSpPr txBox="1">
            <a:spLocks noChangeArrowheads="1"/>
          </p:cNvSpPr>
          <p:nvPr/>
        </p:nvSpPr>
        <p:spPr bwMode="auto">
          <a:xfrm>
            <a:off x="2627313" y="4105275"/>
            <a:ext cx="544512" cy="26828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Dueville</a:t>
            </a:r>
          </a:p>
        </p:txBody>
      </p:sp>
      <p:sp>
        <p:nvSpPr>
          <p:cNvPr id="26633" name="Text Box 29"/>
          <p:cNvSpPr txBox="1">
            <a:spLocks noChangeArrowheads="1"/>
          </p:cNvSpPr>
          <p:nvPr/>
        </p:nvSpPr>
        <p:spPr bwMode="auto">
          <a:xfrm>
            <a:off x="2627313" y="5129213"/>
            <a:ext cx="1397000" cy="2667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Anconetta</a:t>
            </a:r>
          </a:p>
        </p:txBody>
      </p:sp>
      <p:sp>
        <p:nvSpPr>
          <p:cNvPr id="26634" name="Text Box 98"/>
          <p:cNvSpPr txBox="1">
            <a:spLocks noChangeArrowheads="1"/>
          </p:cNvSpPr>
          <p:nvPr/>
        </p:nvSpPr>
        <p:spPr bwMode="auto">
          <a:xfrm>
            <a:off x="2627313" y="2900363"/>
            <a:ext cx="482600" cy="2667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Thiene</a:t>
            </a:r>
          </a:p>
        </p:txBody>
      </p:sp>
      <p:sp>
        <p:nvSpPr>
          <p:cNvPr id="26635" name="Text Box 98"/>
          <p:cNvSpPr txBox="1">
            <a:spLocks noChangeArrowheads="1"/>
          </p:cNvSpPr>
          <p:nvPr/>
        </p:nvSpPr>
        <p:spPr bwMode="auto">
          <a:xfrm>
            <a:off x="2630488" y="2359025"/>
            <a:ext cx="1004887" cy="2667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Marano Vicentino</a:t>
            </a:r>
          </a:p>
        </p:txBody>
      </p:sp>
      <p:sp>
        <p:nvSpPr>
          <p:cNvPr id="533543" name="Line 231"/>
          <p:cNvSpPr>
            <a:spLocks noChangeShapeType="1"/>
          </p:cNvSpPr>
          <p:nvPr/>
        </p:nvSpPr>
        <p:spPr bwMode="auto">
          <a:xfrm rot="5400000">
            <a:off x="6240463" y="-773112"/>
            <a:ext cx="0" cy="4953000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533583" name="Line 10"/>
          <p:cNvSpPr>
            <a:spLocks noChangeShapeType="1"/>
          </p:cNvSpPr>
          <p:nvPr/>
        </p:nvSpPr>
        <p:spPr bwMode="auto">
          <a:xfrm>
            <a:off x="8729663" y="1743075"/>
            <a:ext cx="11112" cy="4229100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6638" name="Text Box 98"/>
          <p:cNvSpPr txBox="1">
            <a:spLocks noChangeArrowheads="1"/>
          </p:cNvSpPr>
          <p:nvPr/>
        </p:nvSpPr>
        <p:spPr bwMode="auto">
          <a:xfrm>
            <a:off x="2627313" y="1628775"/>
            <a:ext cx="439737" cy="2889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>
                <a:latin typeface="Calibri" pitchFamily="34" charset="0"/>
              </a:rPr>
              <a:t>Schio</a:t>
            </a:r>
            <a:endParaRPr lang="it-IT" sz="1100">
              <a:latin typeface="Calibri" pitchFamily="34" charset="0"/>
            </a:endParaRPr>
          </a:p>
        </p:txBody>
      </p:sp>
      <p:sp>
        <p:nvSpPr>
          <p:cNvPr id="533513" name="Line 10"/>
          <p:cNvSpPr>
            <a:spLocks noChangeShapeType="1"/>
          </p:cNvSpPr>
          <p:nvPr/>
        </p:nvSpPr>
        <p:spPr bwMode="auto">
          <a:xfrm>
            <a:off x="3779838" y="1733550"/>
            <a:ext cx="11112" cy="4235450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6640" name="Line 79"/>
          <p:cNvSpPr>
            <a:spLocks noChangeShapeType="1"/>
          </p:cNvSpPr>
          <p:nvPr/>
        </p:nvSpPr>
        <p:spPr bwMode="auto">
          <a:xfrm>
            <a:off x="5702300" y="1728788"/>
            <a:ext cx="22225" cy="3997325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Dot"/>
            <a:round/>
            <a:headEnd/>
            <a:tailEnd/>
          </a:ln>
        </p:spPr>
        <p:txBody>
          <a:bodyPr lIns="80147" tIns="40074" rIns="80147" bIns="40074"/>
          <a:lstStyle/>
          <a:p>
            <a:endParaRPr lang="it-IT"/>
          </a:p>
        </p:txBody>
      </p:sp>
      <p:sp>
        <p:nvSpPr>
          <p:cNvPr id="26641" name="Oval 205"/>
          <p:cNvSpPr>
            <a:spLocks noChangeArrowheads="1"/>
          </p:cNvSpPr>
          <p:nvPr/>
        </p:nvSpPr>
        <p:spPr bwMode="auto">
          <a:xfrm>
            <a:off x="5651500" y="2349500"/>
            <a:ext cx="144463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6642" name="Oval 205"/>
          <p:cNvSpPr>
            <a:spLocks noChangeArrowheads="1"/>
          </p:cNvSpPr>
          <p:nvPr/>
        </p:nvSpPr>
        <p:spPr bwMode="auto">
          <a:xfrm>
            <a:off x="5651500" y="2924175"/>
            <a:ext cx="144463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6643" name="Oval 205"/>
          <p:cNvSpPr>
            <a:spLocks noChangeArrowheads="1"/>
          </p:cNvSpPr>
          <p:nvPr/>
        </p:nvSpPr>
        <p:spPr bwMode="auto">
          <a:xfrm>
            <a:off x="5651500" y="3500438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6644" name="Oval 205"/>
          <p:cNvSpPr>
            <a:spLocks noChangeArrowheads="1"/>
          </p:cNvSpPr>
          <p:nvPr/>
        </p:nvSpPr>
        <p:spPr bwMode="auto">
          <a:xfrm>
            <a:off x="5651500" y="4076700"/>
            <a:ext cx="144463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6645" name="Oval 205"/>
          <p:cNvSpPr>
            <a:spLocks noChangeArrowheads="1"/>
          </p:cNvSpPr>
          <p:nvPr/>
        </p:nvSpPr>
        <p:spPr bwMode="auto">
          <a:xfrm>
            <a:off x="5651500" y="4652963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6646" name="Oval 205"/>
          <p:cNvSpPr>
            <a:spLocks noChangeArrowheads="1"/>
          </p:cNvSpPr>
          <p:nvPr/>
        </p:nvSpPr>
        <p:spPr bwMode="auto">
          <a:xfrm>
            <a:off x="5651500" y="5229225"/>
            <a:ext cx="144463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6647" name="Oval 205"/>
          <p:cNvSpPr>
            <a:spLocks noChangeArrowheads="1"/>
          </p:cNvSpPr>
          <p:nvPr/>
        </p:nvSpPr>
        <p:spPr bwMode="auto">
          <a:xfrm>
            <a:off x="3708400" y="2420938"/>
            <a:ext cx="142875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6648" name="Oval 205"/>
          <p:cNvSpPr>
            <a:spLocks noChangeArrowheads="1"/>
          </p:cNvSpPr>
          <p:nvPr/>
        </p:nvSpPr>
        <p:spPr bwMode="auto">
          <a:xfrm>
            <a:off x="3708400" y="2997200"/>
            <a:ext cx="142875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6649" name="Oval 205"/>
          <p:cNvSpPr>
            <a:spLocks noChangeArrowheads="1"/>
          </p:cNvSpPr>
          <p:nvPr/>
        </p:nvSpPr>
        <p:spPr bwMode="auto">
          <a:xfrm>
            <a:off x="3708400" y="3644900"/>
            <a:ext cx="142875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6650" name="Oval 205"/>
          <p:cNvSpPr>
            <a:spLocks noChangeArrowheads="1"/>
          </p:cNvSpPr>
          <p:nvPr/>
        </p:nvSpPr>
        <p:spPr bwMode="auto">
          <a:xfrm>
            <a:off x="3708400" y="4149725"/>
            <a:ext cx="142875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6651" name="Oval 205"/>
          <p:cNvSpPr>
            <a:spLocks noChangeArrowheads="1"/>
          </p:cNvSpPr>
          <p:nvPr/>
        </p:nvSpPr>
        <p:spPr bwMode="auto">
          <a:xfrm>
            <a:off x="3708400" y="4652963"/>
            <a:ext cx="142875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6652" name="Oval 205"/>
          <p:cNvSpPr>
            <a:spLocks noChangeArrowheads="1"/>
          </p:cNvSpPr>
          <p:nvPr/>
        </p:nvSpPr>
        <p:spPr bwMode="auto">
          <a:xfrm>
            <a:off x="3708400" y="5229225"/>
            <a:ext cx="142875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6661" name="Text Box 98"/>
          <p:cNvSpPr txBox="1">
            <a:spLocks noChangeArrowheads="1"/>
          </p:cNvSpPr>
          <p:nvPr/>
        </p:nvSpPr>
        <p:spPr bwMode="auto">
          <a:xfrm>
            <a:off x="2627313" y="5516563"/>
            <a:ext cx="614362" cy="2698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>
                <a:latin typeface="Calibri" pitchFamily="34" charset="0"/>
              </a:rPr>
              <a:t>VICENZA</a:t>
            </a:r>
            <a:endParaRPr lang="it-IT" sz="1100">
              <a:latin typeface="Calibri" pitchFamily="34" charset="0"/>
            </a:endParaRPr>
          </a:p>
        </p:txBody>
      </p:sp>
      <p:sp>
        <p:nvSpPr>
          <p:cNvPr id="62" name="Segnaposto numero diapositiva 6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FA4F80-54BE-47E9-8869-16520B3BB454}" type="slidenum">
              <a:rPr lang="it-IT"/>
              <a:pPr>
                <a:defRPr/>
              </a:pPr>
              <a:t>12</a:t>
            </a:fld>
            <a:endParaRPr lang="it-IT"/>
          </a:p>
        </p:txBody>
      </p:sp>
      <p:sp>
        <p:nvSpPr>
          <p:cNvPr id="26663" name="Oval 205"/>
          <p:cNvSpPr>
            <a:spLocks noChangeArrowheads="1"/>
          </p:cNvSpPr>
          <p:nvPr/>
        </p:nvSpPr>
        <p:spPr bwMode="auto">
          <a:xfrm>
            <a:off x="5651500" y="1700213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6665" name="Oval 205"/>
          <p:cNvSpPr>
            <a:spLocks noChangeArrowheads="1"/>
          </p:cNvSpPr>
          <p:nvPr/>
        </p:nvSpPr>
        <p:spPr bwMode="auto">
          <a:xfrm>
            <a:off x="3708400" y="1628775"/>
            <a:ext cx="142875" cy="144463"/>
          </a:xfrm>
          <a:prstGeom prst="ellipse">
            <a:avLst/>
          </a:prstGeom>
          <a:solidFill>
            <a:srgbClr val="006600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6666" name="Oval 205"/>
          <p:cNvSpPr>
            <a:spLocks noChangeArrowheads="1"/>
          </p:cNvSpPr>
          <p:nvPr/>
        </p:nvSpPr>
        <p:spPr bwMode="auto">
          <a:xfrm>
            <a:off x="3708400" y="5589588"/>
            <a:ext cx="142875" cy="142875"/>
          </a:xfrm>
          <a:prstGeom prst="ellipse">
            <a:avLst/>
          </a:prstGeom>
          <a:solidFill>
            <a:srgbClr val="006600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67" name="Line 231"/>
          <p:cNvSpPr>
            <a:spLocks noChangeShapeType="1"/>
          </p:cNvSpPr>
          <p:nvPr/>
        </p:nvSpPr>
        <p:spPr bwMode="auto">
          <a:xfrm rot="5400000">
            <a:off x="6256338" y="3184525"/>
            <a:ext cx="0" cy="4953000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ttangolo arrotondato 62"/>
          <p:cNvSpPr/>
          <p:nvPr/>
        </p:nvSpPr>
        <p:spPr>
          <a:xfrm>
            <a:off x="6253957" y="4259263"/>
            <a:ext cx="288925" cy="1408112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62" name="Rettangolo arrotondato 61"/>
          <p:cNvSpPr/>
          <p:nvPr/>
        </p:nvSpPr>
        <p:spPr>
          <a:xfrm>
            <a:off x="5018088" y="1736725"/>
            <a:ext cx="271462" cy="3938588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9699" name="Text Box 29"/>
          <p:cNvSpPr txBox="1">
            <a:spLocks noChangeArrowheads="1"/>
          </p:cNvSpPr>
          <p:nvPr/>
        </p:nvSpPr>
        <p:spPr bwMode="auto">
          <a:xfrm>
            <a:off x="2771775" y="4421188"/>
            <a:ext cx="512763" cy="26828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Ostiglia</a:t>
            </a:r>
          </a:p>
        </p:txBody>
      </p:sp>
      <p:sp>
        <p:nvSpPr>
          <p:cNvPr id="29700" name="Text Box 31"/>
          <p:cNvSpPr txBox="1">
            <a:spLocks noChangeArrowheads="1"/>
          </p:cNvSpPr>
          <p:nvPr/>
        </p:nvSpPr>
        <p:spPr bwMode="auto">
          <a:xfrm>
            <a:off x="2771775" y="4129088"/>
            <a:ext cx="782638" cy="26828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Poggio Rusco</a:t>
            </a:r>
          </a:p>
        </p:txBody>
      </p:sp>
      <p:sp>
        <p:nvSpPr>
          <p:cNvPr id="29701" name="Text Box 94"/>
          <p:cNvSpPr txBox="1">
            <a:spLocks noChangeArrowheads="1"/>
          </p:cNvSpPr>
          <p:nvPr/>
        </p:nvSpPr>
        <p:spPr bwMode="auto">
          <a:xfrm>
            <a:off x="2771775" y="1590675"/>
            <a:ext cx="625475" cy="309563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100">
                <a:latin typeface="Calibri" pitchFamily="34" charset="0"/>
              </a:rPr>
              <a:t>Bologna</a:t>
            </a:r>
          </a:p>
        </p:txBody>
      </p:sp>
      <p:sp>
        <p:nvSpPr>
          <p:cNvPr id="29702" name="Text Box 97"/>
          <p:cNvSpPr txBox="1">
            <a:spLocks noChangeArrowheads="1"/>
          </p:cNvSpPr>
          <p:nvPr/>
        </p:nvSpPr>
        <p:spPr bwMode="auto">
          <a:xfrm>
            <a:off x="2771775" y="1911350"/>
            <a:ext cx="935038" cy="26828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Caldarana-Barge</a:t>
            </a:r>
          </a:p>
        </p:txBody>
      </p:sp>
      <p:sp>
        <p:nvSpPr>
          <p:cNvPr id="29703" name="Text Box 101"/>
          <p:cNvSpPr txBox="1">
            <a:spLocks noChangeArrowheads="1"/>
          </p:cNvSpPr>
          <p:nvPr/>
        </p:nvSpPr>
        <p:spPr bwMode="auto">
          <a:xfrm>
            <a:off x="2771775" y="4689475"/>
            <a:ext cx="539750" cy="2889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>
                <a:latin typeface="Calibri" pitchFamily="34" charset="0"/>
              </a:rPr>
              <a:t>Nogara</a:t>
            </a:r>
          </a:p>
        </p:txBody>
      </p:sp>
      <p:sp>
        <p:nvSpPr>
          <p:cNvPr id="535591" name="Line 222"/>
          <p:cNvSpPr>
            <a:spLocks noChangeShapeType="1"/>
          </p:cNvSpPr>
          <p:nvPr/>
        </p:nvSpPr>
        <p:spPr bwMode="auto">
          <a:xfrm>
            <a:off x="8434388" y="1751013"/>
            <a:ext cx="0" cy="4068762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9705" name="Text Box 230"/>
          <p:cNvSpPr txBox="1">
            <a:spLocks noChangeArrowheads="1"/>
          </p:cNvSpPr>
          <p:nvPr/>
        </p:nvSpPr>
        <p:spPr bwMode="auto">
          <a:xfrm>
            <a:off x="8297863" y="1065213"/>
            <a:ext cx="161925" cy="2190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endParaRPr lang="en-US" sz="900">
              <a:solidFill>
                <a:srgbClr val="777777"/>
              </a:solidFill>
              <a:latin typeface="Calibri" pitchFamily="34" charset="0"/>
            </a:endParaRPr>
          </a:p>
        </p:txBody>
      </p:sp>
      <p:sp>
        <p:nvSpPr>
          <p:cNvPr id="29706" name="CasellaDiTesto 164"/>
          <p:cNvSpPr txBox="1">
            <a:spLocks noChangeArrowheads="1"/>
          </p:cNvSpPr>
          <p:nvPr/>
        </p:nvSpPr>
        <p:spPr bwMode="auto">
          <a:xfrm>
            <a:off x="704850" y="317500"/>
            <a:ext cx="52514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r>
              <a:rPr lang="it-IT" sz="2000" b="1" dirty="0" err="1">
                <a:solidFill>
                  <a:srgbClr val="333333"/>
                </a:solidFill>
                <a:latin typeface="Calibri" pitchFamily="34" charset="0"/>
              </a:rPr>
              <a:t>Q.O</a:t>
            </a:r>
            <a:r>
              <a:rPr lang="it-IT" sz="2000" b="1" dirty="0">
                <a:solidFill>
                  <a:srgbClr val="333333"/>
                </a:solidFill>
                <a:latin typeface="Calibri" pitchFamily="34" charset="0"/>
              </a:rPr>
              <a:t>.50</a:t>
            </a:r>
            <a:r>
              <a:rPr lang="it-IT" sz="2400" b="1" dirty="0">
                <a:solidFill>
                  <a:srgbClr val="333333"/>
                </a:solidFill>
                <a:latin typeface="Calibri" pitchFamily="34" charset="0"/>
              </a:rPr>
              <a:t> </a:t>
            </a:r>
            <a:r>
              <a:rPr lang="it-IT" sz="2400" b="1" dirty="0" smtClean="0">
                <a:solidFill>
                  <a:srgbClr val="333333"/>
                </a:solidFill>
                <a:latin typeface="Calibri" pitchFamily="34" charset="0"/>
              </a:rPr>
              <a:t> </a:t>
            </a:r>
            <a:r>
              <a:rPr lang="it-IT" sz="2100" b="1" dirty="0" smtClean="0">
                <a:solidFill>
                  <a:srgbClr val="333333"/>
                </a:solidFill>
                <a:latin typeface="Calibri" pitchFamily="34" charset="0"/>
              </a:rPr>
              <a:t>Verona </a:t>
            </a:r>
            <a:r>
              <a:rPr lang="it-IT" sz="2100" b="1" dirty="0">
                <a:solidFill>
                  <a:srgbClr val="333333"/>
                </a:solidFill>
                <a:latin typeface="Calibri" pitchFamily="34" charset="0"/>
              </a:rPr>
              <a:t>– Poggio Rusco - Bologna</a:t>
            </a:r>
          </a:p>
        </p:txBody>
      </p:sp>
      <p:sp>
        <p:nvSpPr>
          <p:cNvPr id="29707" name="Text Box 31"/>
          <p:cNvSpPr txBox="1">
            <a:spLocks noChangeArrowheads="1"/>
          </p:cNvSpPr>
          <p:nvPr/>
        </p:nvSpPr>
        <p:spPr bwMode="auto">
          <a:xfrm>
            <a:off x="2771775" y="3857625"/>
            <a:ext cx="647700" cy="26828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Mirandola</a:t>
            </a:r>
          </a:p>
        </p:txBody>
      </p:sp>
      <p:sp>
        <p:nvSpPr>
          <p:cNvPr id="29708" name="Text Box 31"/>
          <p:cNvSpPr txBox="1">
            <a:spLocks noChangeArrowheads="1"/>
          </p:cNvSpPr>
          <p:nvPr/>
        </p:nvSpPr>
        <p:spPr bwMode="auto">
          <a:xfrm>
            <a:off x="2771775" y="3554413"/>
            <a:ext cx="1081088" cy="26828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S. Felice su l Panaro</a:t>
            </a:r>
          </a:p>
        </p:txBody>
      </p:sp>
      <p:sp>
        <p:nvSpPr>
          <p:cNvPr id="29709" name="Text Box 31"/>
          <p:cNvSpPr txBox="1">
            <a:spLocks noChangeArrowheads="1"/>
          </p:cNvSpPr>
          <p:nvPr/>
        </p:nvSpPr>
        <p:spPr bwMode="auto">
          <a:xfrm>
            <a:off x="2740025" y="3275013"/>
            <a:ext cx="752475" cy="26828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Camposanto</a:t>
            </a:r>
          </a:p>
        </p:txBody>
      </p:sp>
      <p:sp>
        <p:nvSpPr>
          <p:cNvPr id="29710" name="Text Box 28"/>
          <p:cNvSpPr txBox="1">
            <a:spLocks noChangeArrowheads="1"/>
          </p:cNvSpPr>
          <p:nvPr/>
        </p:nvSpPr>
        <p:spPr bwMode="auto">
          <a:xfrm>
            <a:off x="2735263" y="2578100"/>
            <a:ext cx="1260475" cy="26828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S. Giovanni in Persiceto</a:t>
            </a:r>
          </a:p>
        </p:txBody>
      </p:sp>
      <p:sp>
        <p:nvSpPr>
          <p:cNvPr id="29711" name="Text Box 28"/>
          <p:cNvSpPr txBox="1">
            <a:spLocks noChangeArrowheads="1"/>
          </p:cNvSpPr>
          <p:nvPr/>
        </p:nvSpPr>
        <p:spPr bwMode="auto">
          <a:xfrm>
            <a:off x="2757488" y="2940050"/>
            <a:ext cx="661987" cy="26828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Crevalcore</a:t>
            </a:r>
          </a:p>
        </p:txBody>
      </p:sp>
      <p:sp>
        <p:nvSpPr>
          <p:cNvPr id="29712" name="Oval 54"/>
          <p:cNvSpPr>
            <a:spLocks noChangeArrowheads="1"/>
          </p:cNvSpPr>
          <p:nvPr/>
        </p:nvSpPr>
        <p:spPr bwMode="auto">
          <a:xfrm>
            <a:off x="4040188" y="5121275"/>
            <a:ext cx="66675" cy="65088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14" name="CasellaDiTesto 164"/>
          <p:cNvSpPr txBox="1">
            <a:spLocks noChangeArrowheads="1"/>
          </p:cNvSpPr>
          <p:nvPr/>
        </p:nvSpPr>
        <p:spPr bwMode="auto">
          <a:xfrm>
            <a:off x="349250" y="850900"/>
            <a:ext cx="2260600" cy="56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r>
              <a:rPr lang="it-IT" sz="1100" u="sng" dirty="0" smtClean="0">
                <a:solidFill>
                  <a:srgbClr val="333333"/>
                </a:solidFill>
                <a:latin typeface="Calibri" pitchFamily="34" charset="0"/>
              </a:rPr>
              <a:t>L’ipotesi prospettata </a:t>
            </a: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è quella di servizi cadenzati:  </a:t>
            </a:r>
          </a:p>
          <a:p>
            <a:pPr>
              <a:buFont typeface="Arial" pitchFamily="34" charset="0"/>
              <a:buChar char="•"/>
            </a:pP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 a </a:t>
            </a:r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60 minuti Servizi Veloci</a:t>
            </a:r>
          </a:p>
          <a:p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Verona </a:t>
            </a:r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a </a:t>
            </a: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Bologna</a:t>
            </a:r>
          </a:p>
          <a:p>
            <a:pPr>
              <a:buFont typeface="Arial" pitchFamily="34" charset="0"/>
              <a:buChar char="•"/>
            </a:pP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  a 60 minuti Servizi lenti</a:t>
            </a:r>
          </a:p>
          <a:p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Verona a Poggio Rusco</a:t>
            </a:r>
          </a:p>
          <a:p>
            <a:pPr>
              <a:buFont typeface="Arial" pitchFamily="34" charset="0"/>
              <a:buChar char="•"/>
            </a:pP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  a 60 minuti Servizi lenti</a:t>
            </a:r>
          </a:p>
          <a:p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Verona a Isola della scala</a:t>
            </a:r>
          </a:p>
          <a:p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Detta ipotesi è comunque attuabile, anche con varianti, nel momento in cui la Regione </a:t>
            </a:r>
            <a:r>
              <a:rPr lang="it-IT" sz="1100" dirty="0" err="1" smtClean="0">
                <a:solidFill>
                  <a:srgbClr val="333333"/>
                </a:solidFill>
                <a:latin typeface="Calibri" pitchFamily="34" charset="0"/>
              </a:rPr>
              <a:t>E.R.</a:t>
            </a: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 definisce la propria programmazione oraria.</a:t>
            </a:r>
          </a:p>
          <a:p>
            <a:endParaRPr lang="it-IT" sz="1100" i="1" dirty="0" smtClean="0">
              <a:latin typeface="Calibri" pitchFamily="34" charset="0"/>
            </a:endParaRPr>
          </a:p>
          <a:p>
            <a:r>
              <a:rPr lang="it-IT" sz="1100" i="1" dirty="0" smtClean="0">
                <a:latin typeface="Calibri" pitchFamily="34" charset="0"/>
              </a:rPr>
              <a:t>Il mix dei servizi è comunque calibrato sull’attuale offerta dei RV . In sostanza , considerato che i </a:t>
            </a:r>
            <a:r>
              <a:rPr lang="it-IT" sz="1100" i="1" dirty="0" err="1" smtClean="0">
                <a:latin typeface="Calibri" pitchFamily="34" charset="0"/>
              </a:rPr>
              <a:t>Rv</a:t>
            </a:r>
            <a:r>
              <a:rPr lang="it-IT" sz="1100" i="1" dirty="0" smtClean="0">
                <a:latin typeface="Calibri" pitchFamily="34" charset="0"/>
              </a:rPr>
              <a:t> e i </a:t>
            </a:r>
            <a:r>
              <a:rPr lang="it-IT" sz="1100" i="1" dirty="0" err="1" smtClean="0">
                <a:latin typeface="Calibri" pitchFamily="34" charset="0"/>
              </a:rPr>
              <a:t>Rl</a:t>
            </a:r>
            <a:r>
              <a:rPr lang="it-IT" sz="1100" i="1" dirty="0" smtClean="0">
                <a:latin typeface="Calibri" pitchFamily="34" charset="0"/>
              </a:rPr>
              <a:t>  effettuano le stesse fermate, l’offerta di un giorno feriale sarebbe calibrata garantendo sempre un servizio nella tratta Verona – </a:t>
            </a:r>
            <a:r>
              <a:rPr lang="it-IT" sz="1100" i="1" dirty="0" err="1" smtClean="0">
                <a:latin typeface="Calibri" pitchFamily="34" charset="0"/>
              </a:rPr>
              <a:t>Poggiorusco</a:t>
            </a:r>
            <a:r>
              <a:rPr lang="it-IT" sz="1100" i="1" dirty="0" smtClean="0">
                <a:latin typeface="Calibri" pitchFamily="34" charset="0"/>
              </a:rPr>
              <a:t>.</a:t>
            </a:r>
          </a:p>
          <a:p>
            <a:endParaRPr lang="it-IT" sz="1100" i="1" dirty="0" smtClean="0">
              <a:latin typeface="Calibri" pitchFamily="34" charset="0"/>
            </a:endParaRPr>
          </a:p>
          <a:p>
            <a:r>
              <a:rPr lang="it-IT" sz="1100" i="1" dirty="0" smtClean="0">
                <a:latin typeface="Calibri" pitchFamily="34" charset="0"/>
              </a:rPr>
              <a:t>Allo stato attuale non si può che prevedere la stessa produzione anno 2012</a:t>
            </a:r>
          </a:p>
          <a:p>
            <a:endParaRPr lang="it-IT" sz="1100" i="1" dirty="0" smtClean="0">
              <a:latin typeface="Calibri" pitchFamily="34" charset="0"/>
            </a:endParaRPr>
          </a:p>
          <a:p>
            <a:r>
              <a:rPr lang="it-IT" sz="1100" b="1" i="1" u="sng" dirty="0" smtClean="0">
                <a:latin typeface="Calibri" pitchFamily="34" charset="0"/>
              </a:rPr>
              <a:t>SERVIZI TRASFERITI ALLE COMPETENZE DELLA REGIONE EMILIA ROMAGNA</a:t>
            </a:r>
          </a:p>
          <a:p>
            <a:endParaRPr lang="it-IT" sz="1100" dirty="0" smtClean="0">
              <a:solidFill>
                <a:srgbClr val="333333"/>
              </a:solidFill>
              <a:latin typeface="Calibri" pitchFamily="34" charset="0"/>
            </a:endParaRPr>
          </a:p>
          <a:p>
            <a:endParaRPr lang="it-IT" sz="1100" dirty="0" smtClean="0">
              <a:solidFill>
                <a:srgbClr val="333333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endParaRPr lang="it-IT" sz="1100" dirty="0" smtClean="0">
              <a:solidFill>
                <a:srgbClr val="333333"/>
              </a:solidFill>
              <a:latin typeface="Calibri" pitchFamily="34" charset="0"/>
            </a:endParaRPr>
          </a:p>
          <a:p>
            <a:endParaRPr lang="it-IT" sz="1100" dirty="0">
              <a:solidFill>
                <a:srgbClr val="333333"/>
              </a:solidFill>
              <a:latin typeface="Calibri" pitchFamily="34" charset="0"/>
            </a:endParaRPr>
          </a:p>
        </p:txBody>
      </p:sp>
      <p:sp>
        <p:nvSpPr>
          <p:cNvPr id="535623" name="Line 135"/>
          <p:cNvSpPr>
            <a:spLocks noChangeShapeType="1"/>
          </p:cNvSpPr>
          <p:nvPr/>
        </p:nvSpPr>
        <p:spPr bwMode="auto">
          <a:xfrm rot="5400000">
            <a:off x="6253957" y="2105818"/>
            <a:ext cx="0" cy="4348163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535624" name="Line 135"/>
          <p:cNvSpPr>
            <a:spLocks noChangeShapeType="1"/>
          </p:cNvSpPr>
          <p:nvPr/>
        </p:nvSpPr>
        <p:spPr bwMode="auto">
          <a:xfrm rot="5400000">
            <a:off x="6252369" y="2704307"/>
            <a:ext cx="0" cy="4348162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535625" name="Line 135"/>
          <p:cNvSpPr>
            <a:spLocks noChangeShapeType="1"/>
          </p:cNvSpPr>
          <p:nvPr/>
        </p:nvSpPr>
        <p:spPr bwMode="auto">
          <a:xfrm rot="5400000">
            <a:off x="6269832" y="2985293"/>
            <a:ext cx="0" cy="4348163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535644" name="Line 236"/>
          <p:cNvSpPr>
            <a:spLocks noChangeShapeType="1"/>
          </p:cNvSpPr>
          <p:nvPr/>
        </p:nvSpPr>
        <p:spPr bwMode="auto">
          <a:xfrm rot="5400000">
            <a:off x="6234113" y="-369888"/>
            <a:ext cx="7938" cy="4348163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9719" name="Text Box 101"/>
          <p:cNvSpPr txBox="1">
            <a:spLocks noChangeArrowheads="1"/>
          </p:cNvSpPr>
          <p:nvPr/>
        </p:nvSpPr>
        <p:spPr bwMode="auto">
          <a:xfrm>
            <a:off x="2771775" y="4967288"/>
            <a:ext cx="973138" cy="2889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>
                <a:latin typeface="Calibri" pitchFamily="34" charset="0"/>
              </a:rPr>
              <a:t>Isola della Scala</a:t>
            </a:r>
          </a:p>
        </p:txBody>
      </p:sp>
      <p:sp>
        <p:nvSpPr>
          <p:cNvPr id="29720" name="Text Box 101"/>
          <p:cNvSpPr txBox="1">
            <a:spLocks noChangeArrowheads="1"/>
          </p:cNvSpPr>
          <p:nvPr/>
        </p:nvSpPr>
        <p:spPr bwMode="auto">
          <a:xfrm>
            <a:off x="2771775" y="5268913"/>
            <a:ext cx="695325" cy="2667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Buttapietra</a:t>
            </a:r>
          </a:p>
        </p:txBody>
      </p:sp>
      <p:sp>
        <p:nvSpPr>
          <p:cNvPr id="29721" name="Text Box 28"/>
          <p:cNvSpPr txBox="1">
            <a:spLocks noChangeArrowheads="1"/>
          </p:cNvSpPr>
          <p:nvPr/>
        </p:nvSpPr>
        <p:spPr bwMode="auto">
          <a:xfrm>
            <a:off x="2733675" y="2257425"/>
            <a:ext cx="830263" cy="26828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Osteria Nuova</a:t>
            </a:r>
          </a:p>
        </p:txBody>
      </p:sp>
      <p:sp>
        <p:nvSpPr>
          <p:cNvPr id="535559" name="Line 10"/>
          <p:cNvSpPr>
            <a:spLocks noChangeShapeType="1"/>
          </p:cNvSpPr>
          <p:nvPr/>
        </p:nvSpPr>
        <p:spPr bwMode="auto">
          <a:xfrm>
            <a:off x="4075113" y="1776413"/>
            <a:ext cx="0" cy="4202112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9723" name="Oval 12"/>
          <p:cNvSpPr>
            <a:spLocks noChangeArrowheads="1"/>
          </p:cNvSpPr>
          <p:nvPr/>
        </p:nvSpPr>
        <p:spPr bwMode="auto">
          <a:xfrm>
            <a:off x="4022725" y="5360988"/>
            <a:ext cx="141288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24" name="Oval 199"/>
          <p:cNvSpPr>
            <a:spLocks noChangeArrowheads="1"/>
          </p:cNvSpPr>
          <p:nvPr/>
        </p:nvSpPr>
        <p:spPr bwMode="auto">
          <a:xfrm>
            <a:off x="4010025" y="5080000"/>
            <a:ext cx="153988" cy="133350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25" name="Oval 199"/>
          <p:cNvSpPr>
            <a:spLocks noChangeArrowheads="1"/>
          </p:cNvSpPr>
          <p:nvPr/>
        </p:nvSpPr>
        <p:spPr bwMode="auto">
          <a:xfrm>
            <a:off x="4000500" y="4816475"/>
            <a:ext cx="153988" cy="133350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26" name="Oval 199"/>
          <p:cNvSpPr>
            <a:spLocks noChangeArrowheads="1"/>
          </p:cNvSpPr>
          <p:nvPr/>
        </p:nvSpPr>
        <p:spPr bwMode="auto">
          <a:xfrm>
            <a:off x="4002088" y="4206875"/>
            <a:ext cx="153987" cy="134938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27" name="Oval 12"/>
          <p:cNvSpPr>
            <a:spLocks noChangeArrowheads="1"/>
          </p:cNvSpPr>
          <p:nvPr/>
        </p:nvSpPr>
        <p:spPr bwMode="auto">
          <a:xfrm>
            <a:off x="4013200" y="4510088"/>
            <a:ext cx="141288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28" name="Oval 12"/>
          <p:cNvSpPr>
            <a:spLocks noChangeArrowheads="1"/>
          </p:cNvSpPr>
          <p:nvPr/>
        </p:nvSpPr>
        <p:spPr bwMode="auto">
          <a:xfrm>
            <a:off x="4013200" y="3944938"/>
            <a:ext cx="141288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29" name="Oval 12"/>
          <p:cNvSpPr>
            <a:spLocks noChangeArrowheads="1"/>
          </p:cNvSpPr>
          <p:nvPr/>
        </p:nvSpPr>
        <p:spPr bwMode="auto">
          <a:xfrm>
            <a:off x="4014788" y="3659188"/>
            <a:ext cx="141287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30" name="Oval 12"/>
          <p:cNvSpPr>
            <a:spLocks noChangeArrowheads="1"/>
          </p:cNvSpPr>
          <p:nvPr/>
        </p:nvSpPr>
        <p:spPr bwMode="auto">
          <a:xfrm>
            <a:off x="4014788" y="3359150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31" name="Oval 12"/>
          <p:cNvSpPr>
            <a:spLocks noChangeArrowheads="1"/>
          </p:cNvSpPr>
          <p:nvPr/>
        </p:nvSpPr>
        <p:spPr bwMode="auto">
          <a:xfrm>
            <a:off x="4016375" y="3014663"/>
            <a:ext cx="139700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32" name="Oval 12"/>
          <p:cNvSpPr>
            <a:spLocks noChangeArrowheads="1"/>
          </p:cNvSpPr>
          <p:nvPr/>
        </p:nvSpPr>
        <p:spPr bwMode="auto">
          <a:xfrm>
            <a:off x="4016375" y="2670175"/>
            <a:ext cx="141288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33" name="Oval 12"/>
          <p:cNvSpPr>
            <a:spLocks noChangeArrowheads="1"/>
          </p:cNvSpPr>
          <p:nvPr/>
        </p:nvSpPr>
        <p:spPr bwMode="auto">
          <a:xfrm>
            <a:off x="4017963" y="2349500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34" name="Oval 12"/>
          <p:cNvSpPr>
            <a:spLocks noChangeArrowheads="1"/>
          </p:cNvSpPr>
          <p:nvPr/>
        </p:nvSpPr>
        <p:spPr bwMode="auto">
          <a:xfrm>
            <a:off x="4017963" y="1992313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35" name="Oval 199"/>
          <p:cNvSpPr>
            <a:spLocks noChangeArrowheads="1"/>
          </p:cNvSpPr>
          <p:nvPr/>
        </p:nvSpPr>
        <p:spPr bwMode="auto">
          <a:xfrm>
            <a:off x="4003675" y="1743075"/>
            <a:ext cx="152400" cy="134938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36" name="Line 10"/>
          <p:cNvSpPr>
            <a:spLocks noChangeShapeType="1"/>
          </p:cNvSpPr>
          <p:nvPr/>
        </p:nvSpPr>
        <p:spPr bwMode="auto">
          <a:xfrm flipH="1">
            <a:off x="5148263" y="1814513"/>
            <a:ext cx="7937" cy="3917950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 lIns="80147" tIns="40074" rIns="80147" bIns="40074"/>
          <a:lstStyle/>
          <a:p>
            <a:endParaRPr lang="it-IT"/>
          </a:p>
        </p:txBody>
      </p:sp>
      <p:sp>
        <p:nvSpPr>
          <p:cNvPr id="29737" name="Line 169"/>
          <p:cNvSpPr>
            <a:spLocks noChangeShapeType="1"/>
          </p:cNvSpPr>
          <p:nvPr/>
        </p:nvSpPr>
        <p:spPr bwMode="auto">
          <a:xfrm>
            <a:off x="6372225" y="4252913"/>
            <a:ext cx="0" cy="1450975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Dot"/>
            <a:round/>
            <a:headEnd/>
            <a:tailEnd/>
          </a:ln>
        </p:spPr>
        <p:txBody>
          <a:bodyPr lIns="80147" tIns="40074" rIns="80147" bIns="40074"/>
          <a:lstStyle/>
          <a:p>
            <a:endParaRPr lang="it-IT"/>
          </a:p>
        </p:txBody>
      </p:sp>
      <p:sp>
        <p:nvSpPr>
          <p:cNvPr id="29738" name="Oval 205"/>
          <p:cNvSpPr>
            <a:spLocks noChangeArrowheads="1"/>
          </p:cNvSpPr>
          <p:nvPr/>
        </p:nvSpPr>
        <p:spPr bwMode="auto">
          <a:xfrm>
            <a:off x="5073650" y="2276475"/>
            <a:ext cx="144463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39" name="Oval 205"/>
          <p:cNvSpPr>
            <a:spLocks noChangeArrowheads="1"/>
          </p:cNvSpPr>
          <p:nvPr/>
        </p:nvSpPr>
        <p:spPr bwMode="auto">
          <a:xfrm>
            <a:off x="5073650" y="2636838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40" name="Oval 205"/>
          <p:cNvSpPr>
            <a:spLocks noChangeArrowheads="1"/>
          </p:cNvSpPr>
          <p:nvPr/>
        </p:nvSpPr>
        <p:spPr bwMode="auto">
          <a:xfrm>
            <a:off x="5073650" y="2997200"/>
            <a:ext cx="144463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41" name="Oval 205"/>
          <p:cNvSpPr>
            <a:spLocks noChangeArrowheads="1"/>
          </p:cNvSpPr>
          <p:nvPr/>
        </p:nvSpPr>
        <p:spPr bwMode="auto">
          <a:xfrm>
            <a:off x="5073650" y="3644900"/>
            <a:ext cx="144463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42" name="Oval 205"/>
          <p:cNvSpPr>
            <a:spLocks noChangeArrowheads="1"/>
          </p:cNvSpPr>
          <p:nvPr/>
        </p:nvSpPr>
        <p:spPr bwMode="auto">
          <a:xfrm>
            <a:off x="5073650" y="3933825"/>
            <a:ext cx="144463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43" name="Oval 205"/>
          <p:cNvSpPr>
            <a:spLocks noChangeArrowheads="1"/>
          </p:cNvSpPr>
          <p:nvPr/>
        </p:nvSpPr>
        <p:spPr bwMode="auto">
          <a:xfrm>
            <a:off x="5073650" y="4221163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44" name="Oval 205"/>
          <p:cNvSpPr>
            <a:spLocks noChangeArrowheads="1"/>
          </p:cNvSpPr>
          <p:nvPr/>
        </p:nvSpPr>
        <p:spPr bwMode="auto">
          <a:xfrm>
            <a:off x="5073650" y="4508500"/>
            <a:ext cx="144463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45" name="Oval 205"/>
          <p:cNvSpPr>
            <a:spLocks noChangeArrowheads="1"/>
          </p:cNvSpPr>
          <p:nvPr/>
        </p:nvSpPr>
        <p:spPr bwMode="auto">
          <a:xfrm>
            <a:off x="5073650" y="4797425"/>
            <a:ext cx="144463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46" name="Oval 205"/>
          <p:cNvSpPr>
            <a:spLocks noChangeArrowheads="1"/>
          </p:cNvSpPr>
          <p:nvPr/>
        </p:nvSpPr>
        <p:spPr bwMode="auto">
          <a:xfrm>
            <a:off x="5073650" y="5084763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47" name="Oval 205"/>
          <p:cNvSpPr>
            <a:spLocks noChangeArrowheads="1"/>
          </p:cNvSpPr>
          <p:nvPr/>
        </p:nvSpPr>
        <p:spPr bwMode="auto">
          <a:xfrm>
            <a:off x="6300788" y="4437063"/>
            <a:ext cx="142875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48" name="Oval 205"/>
          <p:cNvSpPr>
            <a:spLocks noChangeArrowheads="1"/>
          </p:cNvSpPr>
          <p:nvPr/>
        </p:nvSpPr>
        <p:spPr bwMode="auto">
          <a:xfrm>
            <a:off x="6300788" y="4797425"/>
            <a:ext cx="142875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49" name="Oval 205"/>
          <p:cNvSpPr>
            <a:spLocks noChangeArrowheads="1"/>
          </p:cNvSpPr>
          <p:nvPr/>
        </p:nvSpPr>
        <p:spPr bwMode="auto">
          <a:xfrm>
            <a:off x="6300788" y="5084763"/>
            <a:ext cx="142875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50" name="Oval 205"/>
          <p:cNvSpPr>
            <a:spLocks noChangeArrowheads="1"/>
          </p:cNvSpPr>
          <p:nvPr/>
        </p:nvSpPr>
        <p:spPr bwMode="auto">
          <a:xfrm>
            <a:off x="6300788" y="5373688"/>
            <a:ext cx="142875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52" name="Text Box 101"/>
          <p:cNvSpPr txBox="1">
            <a:spLocks noChangeArrowheads="1"/>
          </p:cNvSpPr>
          <p:nvPr/>
        </p:nvSpPr>
        <p:spPr bwMode="auto">
          <a:xfrm>
            <a:off x="2771775" y="5516563"/>
            <a:ext cx="608013" cy="271462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>
                <a:latin typeface="Calibri" pitchFamily="34" charset="0"/>
              </a:rPr>
              <a:t>VERONA</a:t>
            </a:r>
          </a:p>
        </p:txBody>
      </p:sp>
      <p:sp>
        <p:nvSpPr>
          <p:cNvPr id="61" name="Segnaposto numero diapositiva 6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184015-802C-4FE2-A8A5-7951B6C1AD55}" type="slidenum">
              <a:rPr lang="it-IT"/>
              <a:pPr>
                <a:defRPr/>
              </a:pPr>
              <a:t>13</a:t>
            </a:fld>
            <a:endParaRPr lang="it-IT"/>
          </a:p>
        </p:txBody>
      </p:sp>
      <p:sp>
        <p:nvSpPr>
          <p:cNvPr id="77" name="Rettangolo arrotondato 76"/>
          <p:cNvSpPr/>
          <p:nvPr/>
        </p:nvSpPr>
        <p:spPr>
          <a:xfrm>
            <a:off x="7451725" y="5157788"/>
            <a:ext cx="288925" cy="503237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9755" name="Line 169"/>
          <p:cNvSpPr>
            <a:spLocks noChangeShapeType="1"/>
          </p:cNvSpPr>
          <p:nvPr/>
        </p:nvSpPr>
        <p:spPr bwMode="auto">
          <a:xfrm flipH="1">
            <a:off x="7596188" y="5157788"/>
            <a:ext cx="0" cy="503237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Dot"/>
            <a:round/>
            <a:headEnd/>
            <a:tailEnd/>
          </a:ln>
        </p:spPr>
        <p:txBody>
          <a:bodyPr lIns="80147" tIns="40074" rIns="80147" bIns="40074"/>
          <a:lstStyle/>
          <a:p>
            <a:endParaRPr lang="it-IT"/>
          </a:p>
        </p:txBody>
      </p:sp>
      <p:sp>
        <p:nvSpPr>
          <p:cNvPr id="29756" name="Oval 205"/>
          <p:cNvSpPr>
            <a:spLocks noChangeArrowheads="1"/>
          </p:cNvSpPr>
          <p:nvPr/>
        </p:nvSpPr>
        <p:spPr bwMode="auto">
          <a:xfrm>
            <a:off x="7524750" y="5084763"/>
            <a:ext cx="142875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57" name="Oval 205"/>
          <p:cNvSpPr>
            <a:spLocks noChangeArrowheads="1"/>
          </p:cNvSpPr>
          <p:nvPr/>
        </p:nvSpPr>
        <p:spPr bwMode="auto">
          <a:xfrm>
            <a:off x="7524750" y="5340350"/>
            <a:ext cx="142875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58" name="Oval 199"/>
          <p:cNvSpPr>
            <a:spLocks noChangeArrowheads="1"/>
          </p:cNvSpPr>
          <p:nvPr/>
        </p:nvSpPr>
        <p:spPr bwMode="auto">
          <a:xfrm>
            <a:off x="3995738" y="5589588"/>
            <a:ext cx="153987" cy="133350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85" name="Line 135"/>
          <p:cNvSpPr>
            <a:spLocks noChangeShapeType="1"/>
          </p:cNvSpPr>
          <p:nvPr/>
        </p:nvSpPr>
        <p:spPr bwMode="auto">
          <a:xfrm rot="5400000">
            <a:off x="6241257" y="3486943"/>
            <a:ext cx="0" cy="4348163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9760" name="Oval 205"/>
          <p:cNvSpPr>
            <a:spLocks noChangeArrowheads="1"/>
          </p:cNvSpPr>
          <p:nvPr/>
        </p:nvSpPr>
        <p:spPr bwMode="auto">
          <a:xfrm>
            <a:off x="5076825" y="5589588"/>
            <a:ext cx="142875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61" name="Oval 205"/>
          <p:cNvSpPr>
            <a:spLocks noChangeArrowheads="1"/>
          </p:cNvSpPr>
          <p:nvPr/>
        </p:nvSpPr>
        <p:spPr bwMode="auto">
          <a:xfrm>
            <a:off x="6300788" y="5589588"/>
            <a:ext cx="142875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62" name="Oval 205"/>
          <p:cNvSpPr>
            <a:spLocks noChangeArrowheads="1"/>
          </p:cNvSpPr>
          <p:nvPr/>
        </p:nvSpPr>
        <p:spPr bwMode="auto">
          <a:xfrm>
            <a:off x="7524750" y="5589588"/>
            <a:ext cx="142875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63" name="Oval 205"/>
          <p:cNvSpPr>
            <a:spLocks noChangeArrowheads="1"/>
          </p:cNvSpPr>
          <p:nvPr/>
        </p:nvSpPr>
        <p:spPr bwMode="auto">
          <a:xfrm>
            <a:off x="5076825" y="1700213"/>
            <a:ext cx="142875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64" name="Oval 205"/>
          <p:cNvSpPr>
            <a:spLocks noChangeArrowheads="1"/>
          </p:cNvSpPr>
          <p:nvPr/>
        </p:nvSpPr>
        <p:spPr bwMode="auto">
          <a:xfrm>
            <a:off x="6300788" y="4221163"/>
            <a:ext cx="142875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9765" name="AutoShape 84"/>
          <p:cNvSpPr>
            <a:spLocks noChangeArrowheads="1"/>
          </p:cNvSpPr>
          <p:nvPr/>
        </p:nvSpPr>
        <p:spPr bwMode="auto">
          <a:xfrm>
            <a:off x="5795963" y="3860800"/>
            <a:ext cx="1152525" cy="3524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900">
                <a:latin typeface="Calibri" pitchFamily="34" charset="0"/>
              </a:rPr>
              <a:t>Poggio Rusco/Bologna</a:t>
            </a:r>
          </a:p>
        </p:txBody>
      </p:sp>
      <p:sp>
        <p:nvSpPr>
          <p:cNvPr id="29766" name="AutoShape 84"/>
          <p:cNvSpPr>
            <a:spLocks noChangeArrowheads="1"/>
          </p:cNvSpPr>
          <p:nvPr/>
        </p:nvSpPr>
        <p:spPr bwMode="auto">
          <a:xfrm>
            <a:off x="7019925" y="4724400"/>
            <a:ext cx="1223963" cy="35401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900">
                <a:latin typeface="Calibri" pitchFamily="34" charset="0"/>
              </a:rPr>
              <a:t>Rovigo</a:t>
            </a:r>
            <a:br>
              <a:rPr lang="it-IT" sz="900">
                <a:latin typeface="Calibri" pitchFamily="34" charset="0"/>
              </a:rPr>
            </a:br>
            <a:r>
              <a:rPr lang="it-IT" sz="900">
                <a:latin typeface="Calibri" pitchFamily="34" charset="0"/>
              </a:rPr>
              <a:t>( si veda treno QO 204) </a:t>
            </a:r>
          </a:p>
        </p:txBody>
      </p:sp>
      <p:sp>
        <p:nvSpPr>
          <p:cNvPr id="29767" name="Rettangolo 71"/>
          <p:cNvSpPr>
            <a:spLocks noChangeArrowheads="1"/>
          </p:cNvSpPr>
          <p:nvPr/>
        </p:nvSpPr>
        <p:spPr bwMode="auto">
          <a:xfrm>
            <a:off x="357159" y="5929331"/>
            <a:ext cx="2000263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342900">
              <a:defRPr/>
            </a:pPr>
            <a:r>
              <a:rPr lang="it-IT" sz="1100" i="1" dirty="0" smtClean="0">
                <a:latin typeface="Calibri" pitchFamily="34" charset="0"/>
              </a:rPr>
              <a:t>(1) Alcuni treni sono di competenza diretta dallo Stato.</a:t>
            </a:r>
          </a:p>
          <a:p>
            <a:pPr indent="-342900">
              <a:defRPr/>
            </a:pPr>
            <a:endParaRPr lang="it-IT" sz="1100" i="1" dirty="0">
              <a:latin typeface="Calibri" pitchFamily="34" charset="0"/>
            </a:endParaRPr>
          </a:p>
        </p:txBody>
      </p:sp>
      <p:sp>
        <p:nvSpPr>
          <p:cNvPr id="29768" name="Rettangolo 72"/>
          <p:cNvSpPr>
            <a:spLocks noChangeArrowheads="1"/>
          </p:cNvSpPr>
          <p:nvPr/>
        </p:nvSpPr>
        <p:spPr bwMode="auto">
          <a:xfrm>
            <a:off x="5003800" y="5732463"/>
            <a:ext cx="3417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000" i="1" dirty="0">
                <a:latin typeface="Arial" pitchFamily="34" charset="0"/>
                <a:cs typeface="Arial" pitchFamily="34" charset="0"/>
              </a:rPr>
              <a:t>(1)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ttangolo arrotondato 37"/>
          <p:cNvSpPr/>
          <p:nvPr/>
        </p:nvSpPr>
        <p:spPr>
          <a:xfrm>
            <a:off x="5851525" y="2112963"/>
            <a:ext cx="287338" cy="3576637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0722" name="Text Box 29"/>
          <p:cNvSpPr txBox="1">
            <a:spLocks noChangeArrowheads="1"/>
          </p:cNvSpPr>
          <p:nvPr/>
        </p:nvSpPr>
        <p:spPr bwMode="auto">
          <a:xfrm>
            <a:off x="2771775" y="4481513"/>
            <a:ext cx="884238" cy="2667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VIllafranca V.</a:t>
            </a:r>
          </a:p>
        </p:txBody>
      </p:sp>
      <p:sp>
        <p:nvSpPr>
          <p:cNvPr id="30723" name="Text Box 97"/>
          <p:cNvSpPr txBox="1">
            <a:spLocks noChangeArrowheads="1"/>
          </p:cNvSpPr>
          <p:nvPr/>
        </p:nvSpPr>
        <p:spPr bwMode="auto">
          <a:xfrm>
            <a:off x="2771775" y="1971675"/>
            <a:ext cx="584200" cy="26828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Mantova</a:t>
            </a:r>
          </a:p>
        </p:txBody>
      </p:sp>
      <p:sp>
        <p:nvSpPr>
          <p:cNvPr id="535591" name="Line 222"/>
          <p:cNvSpPr>
            <a:spLocks noChangeShapeType="1"/>
          </p:cNvSpPr>
          <p:nvPr/>
        </p:nvSpPr>
        <p:spPr bwMode="auto">
          <a:xfrm>
            <a:off x="8442325" y="1809750"/>
            <a:ext cx="0" cy="4068763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0725" name="Text Box 230"/>
          <p:cNvSpPr txBox="1">
            <a:spLocks noChangeArrowheads="1"/>
          </p:cNvSpPr>
          <p:nvPr/>
        </p:nvSpPr>
        <p:spPr bwMode="auto">
          <a:xfrm>
            <a:off x="8305800" y="1123950"/>
            <a:ext cx="161925" cy="220663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endParaRPr lang="en-US" sz="900">
              <a:solidFill>
                <a:srgbClr val="777777"/>
              </a:solidFill>
              <a:latin typeface="Calibri" pitchFamily="34" charset="0"/>
            </a:endParaRPr>
          </a:p>
        </p:txBody>
      </p:sp>
      <p:sp>
        <p:nvSpPr>
          <p:cNvPr id="30726" name="CasellaDiTesto 164"/>
          <p:cNvSpPr txBox="1">
            <a:spLocks noChangeArrowheads="1"/>
          </p:cNvSpPr>
          <p:nvPr/>
        </p:nvSpPr>
        <p:spPr bwMode="auto">
          <a:xfrm>
            <a:off x="571500" y="450850"/>
            <a:ext cx="52498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r>
              <a:rPr lang="it-IT" sz="2000" b="1" dirty="0" err="1">
                <a:solidFill>
                  <a:srgbClr val="333333"/>
                </a:solidFill>
                <a:latin typeface="Calibri" pitchFamily="34" charset="0"/>
              </a:rPr>
              <a:t>Q.O</a:t>
            </a:r>
            <a:r>
              <a:rPr lang="it-IT" sz="2000" b="1" dirty="0">
                <a:solidFill>
                  <a:srgbClr val="333333"/>
                </a:solidFill>
                <a:latin typeface="Calibri" pitchFamily="34" charset="0"/>
              </a:rPr>
              <a:t>.202</a:t>
            </a:r>
            <a:r>
              <a:rPr lang="it-IT" sz="2400" b="1" dirty="0">
                <a:solidFill>
                  <a:srgbClr val="333333"/>
                </a:solidFill>
                <a:latin typeface="Calibri" pitchFamily="34" charset="0"/>
              </a:rPr>
              <a:t> </a:t>
            </a:r>
            <a:r>
              <a:rPr lang="it-IT" sz="2400" b="1" dirty="0" smtClean="0">
                <a:solidFill>
                  <a:srgbClr val="333333"/>
                </a:solidFill>
                <a:latin typeface="Calibri" pitchFamily="34" charset="0"/>
              </a:rPr>
              <a:t> </a:t>
            </a:r>
            <a:r>
              <a:rPr lang="it-IT" sz="2100" b="1" dirty="0" smtClean="0">
                <a:solidFill>
                  <a:srgbClr val="333333"/>
                </a:solidFill>
                <a:latin typeface="Calibri" pitchFamily="34" charset="0"/>
              </a:rPr>
              <a:t>Verona </a:t>
            </a:r>
            <a:r>
              <a:rPr lang="it-IT" sz="2100" b="1" dirty="0">
                <a:solidFill>
                  <a:srgbClr val="333333"/>
                </a:solidFill>
                <a:latin typeface="Calibri" pitchFamily="34" charset="0"/>
              </a:rPr>
              <a:t>– Mantova</a:t>
            </a:r>
          </a:p>
        </p:txBody>
      </p:sp>
      <p:sp>
        <p:nvSpPr>
          <p:cNvPr id="30727" name="Text Box 31"/>
          <p:cNvSpPr txBox="1">
            <a:spLocks noChangeArrowheads="1"/>
          </p:cNvSpPr>
          <p:nvPr/>
        </p:nvSpPr>
        <p:spPr bwMode="auto">
          <a:xfrm>
            <a:off x="2771775" y="3916363"/>
            <a:ext cx="690563" cy="26828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Mozzecane</a:t>
            </a:r>
          </a:p>
        </p:txBody>
      </p:sp>
      <p:sp>
        <p:nvSpPr>
          <p:cNvPr id="30728" name="Text Box 31"/>
          <p:cNvSpPr txBox="1">
            <a:spLocks noChangeArrowheads="1"/>
          </p:cNvSpPr>
          <p:nvPr/>
        </p:nvSpPr>
        <p:spPr bwMode="auto">
          <a:xfrm>
            <a:off x="2771775" y="3335338"/>
            <a:ext cx="663575" cy="2667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Roverbella</a:t>
            </a:r>
          </a:p>
        </p:txBody>
      </p:sp>
      <p:sp>
        <p:nvSpPr>
          <p:cNvPr id="30729" name="Text Box 28"/>
          <p:cNvSpPr txBox="1">
            <a:spLocks noChangeArrowheads="1"/>
          </p:cNvSpPr>
          <p:nvPr/>
        </p:nvSpPr>
        <p:spPr bwMode="auto">
          <a:xfrm>
            <a:off x="2781300" y="2638425"/>
            <a:ext cx="1214438" cy="2667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S. Antonio Mantovano</a:t>
            </a:r>
          </a:p>
        </p:txBody>
      </p:sp>
      <p:sp>
        <p:nvSpPr>
          <p:cNvPr id="30730" name="CasellaDiTesto 164"/>
          <p:cNvSpPr txBox="1">
            <a:spLocks noChangeArrowheads="1"/>
          </p:cNvSpPr>
          <p:nvPr/>
        </p:nvSpPr>
        <p:spPr bwMode="auto">
          <a:xfrm>
            <a:off x="393701" y="1295400"/>
            <a:ext cx="2355850" cy="262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Servizi lenti cadenzati a 60 minuti.</a:t>
            </a:r>
          </a:p>
          <a:p>
            <a:endParaRPr lang="it-IT" sz="1100" dirty="0" smtClean="0">
              <a:solidFill>
                <a:srgbClr val="333333"/>
              </a:solidFill>
              <a:latin typeface="Calibri" pitchFamily="34" charset="0"/>
            </a:endParaRPr>
          </a:p>
          <a:p>
            <a:endParaRPr lang="it-IT" sz="1100" dirty="0" smtClean="0">
              <a:solidFill>
                <a:srgbClr val="333333"/>
              </a:solidFill>
              <a:latin typeface="Calibri" pitchFamily="34" charset="0"/>
            </a:endParaRPr>
          </a:p>
          <a:p>
            <a:endParaRPr lang="it-IT" sz="1100" dirty="0" smtClean="0">
              <a:solidFill>
                <a:srgbClr val="333333"/>
              </a:solidFill>
              <a:latin typeface="Calibri" pitchFamily="34" charset="0"/>
            </a:endParaRPr>
          </a:p>
          <a:p>
            <a:r>
              <a:rPr lang="it-IT" sz="1100" b="1" dirty="0" smtClean="0">
                <a:solidFill>
                  <a:srgbClr val="333333"/>
                </a:solidFill>
                <a:latin typeface="Calibri" pitchFamily="34" charset="0"/>
              </a:rPr>
              <a:t>IN ACCORDO TRA LE REGIONI:</a:t>
            </a:r>
          </a:p>
          <a:p>
            <a:pPr>
              <a:buFont typeface="Arial" pitchFamily="34" charset="0"/>
              <a:buChar char="•"/>
            </a:pPr>
            <a:r>
              <a:rPr lang="it-IT" sz="1100" b="1" dirty="0" smtClean="0">
                <a:solidFill>
                  <a:srgbClr val="333333"/>
                </a:solidFill>
                <a:latin typeface="Calibri" pitchFamily="34" charset="0"/>
              </a:rPr>
              <a:t> I SERVIZI CON O/D VERONA E MANTOVA SARANNO </a:t>
            </a:r>
            <a:r>
              <a:rPr lang="it-IT" sz="1100" b="1" dirty="0" err="1" smtClean="0">
                <a:solidFill>
                  <a:srgbClr val="333333"/>
                </a:solidFill>
                <a:latin typeface="Calibri" pitchFamily="34" charset="0"/>
              </a:rPr>
              <a:t>DI</a:t>
            </a:r>
            <a:r>
              <a:rPr lang="it-IT" sz="1100" b="1" dirty="0" smtClean="0">
                <a:solidFill>
                  <a:srgbClr val="333333"/>
                </a:solidFill>
                <a:latin typeface="Calibri" pitchFamily="34" charset="0"/>
              </a:rPr>
              <a:t> COMPETENZA DELLA REGIONE DEL VENETO</a:t>
            </a:r>
          </a:p>
          <a:p>
            <a:pPr>
              <a:buFont typeface="Arial" pitchFamily="34" charset="0"/>
              <a:buChar char="•"/>
            </a:pPr>
            <a:r>
              <a:rPr lang="it-IT" sz="1100" b="1" dirty="0" smtClean="0">
                <a:solidFill>
                  <a:srgbClr val="333333"/>
                </a:solidFill>
                <a:latin typeface="Calibri" pitchFamily="34" charset="0"/>
              </a:rPr>
              <a:t> I SERVIZI CON O/D MANTOVA E MODENA SARANNO </a:t>
            </a:r>
            <a:r>
              <a:rPr lang="it-IT" sz="1100" b="1" dirty="0" err="1" smtClean="0">
                <a:solidFill>
                  <a:srgbClr val="333333"/>
                </a:solidFill>
                <a:latin typeface="Calibri" pitchFamily="34" charset="0"/>
              </a:rPr>
              <a:t>DI</a:t>
            </a:r>
            <a:r>
              <a:rPr lang="it-IT" sz="1100" b="1" dirty="0" smtClean="0">
                <a:solidFill>
                  <a:srgbClr val="333333"/>
                </a:solidFill>
                <a:latin typeface="Calibri" pitchFamily="34" charset="0"/>
              </a:rPr>
              <a:t>  COMPETENZA DELLA REGIONE EMILIA ROMAGNA</a:t>
            </a:r>
          </a:p>
          <a:p>
            <a:endParaRPr lang="it-IT" sz="1100" dirty="0">
              <a:solidFill>
                <a:srgbClr val="333333"/>
              </a:solidFill>
              <a:latin typeface="Calibri" pitchFamily="34" charset="0"/>
            </a:endParaRPr>
          </a:p>
          <a:p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535625" name="Line 135"/>
          <p:cNvSpPr>
            <a:spLocks noChangeShapeType="1"/>
          </p:cNvSpPr>
          <p:nvPr/>
        </p:nvSpPr>
        <p:spPr bwMode="auto">
          <a:xfrm rot="5400000">
            <a:off x="6277769" y="3467894"/>
            <a:ext cx="0" cy="4348162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535644" name="Line 236"/>
          <p:cNvSpPr>
            <a:spLocks noChangeShapeType="1"/>
          </p:cNvSpPr>
          <p:nvPr/>
        </p:nvSpPr>
        <p:spPr bwMode="auto">
          <a:xfrm rot="5400000">
            <a:off x="6226969" y="-34131"/>
            <a:ext cx="9525" cy="4348163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0734" name="Text Box 101"/>
          <p:cNvSpPr txBox="1">
            <a:spLocks noChangeArrowheads="1"/>
          </p:cNvSpPr>
          <p:nvPr/>
        </p:nvSpPr>
        <p:spPr bwMode="auto">
          <a:xfrm>
            <a:off x="2771775" y="5026025"/>
            <a:ext cx="811213" cy="2889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>
                <a:latin typeface="Calibri" pitchFamily="34" charset="0"/>
              </a:rPr>
              <a:t>Dossobuono</a:t>
            </a:r>
          </a:p>
        </p:txBody>
      </p:sp>
      <p:sp>
        <p:nvSpPr>
          <p:cNvPr id="535559" name="Line 10"/>
          <p:cNvSpPr>
            <a:spLocks noChangeShapeType="1"/>
          </p:cNvSpPr>
          <p:nvPr/>
        </p:nvSpPr>
        <p:spPr bwMode="auto">
          <a:xfrm>
            <a:off x="4067175" y="2085975"/>
            <a:ext cx="0" cy="3951288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0736" name="Oval 199"/>
          <p:cNvSpPr>
            <a:spLocks noChangeArrowheads="1"/>
          </p:cNvSpPr>
          <p:nvPr/>
        </p:nvSpPr>
        <p:spPr bwMode="auto">
          <a:xfrm>
            <a:off x="4017963" y="5568950"/>
            <a:ext cx="152400" cy="134938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0737" name="Oval 12"/>
          <p:cNvSpPr>
            <a:spLocks noChangeArrowheads="1"/>
          </p:cNvSpPr>
          <p:nvPr/>
        </p:nvSpPr>
        <p:spPr bwMode="auto">
          <a:xfrm>
            <a:off x="4019550" y="4568825"/>
            <a:ext cx="141288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0738" name="Oval 12"/>
          <p:cNvSpPr>
            <a:spLocks noChangeArrowheads="1"/>
          </p:cNvSpPr>
          <p:nvPr/>
        </p:nvSpPr>
        <p:spPr bwMode="auto">
          <a:xfrm>
            <a:off x="4019550" y="4003675"/>
            <a:ext cx="141288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0739" name="Oval 12"/>
          <p:cNvSpPr>
            <a:spLocks noChangeArrowheads="1"/>
          </p:cNvSpPr>
          <p:nvPr/>
        </p:nvSpPr>
        <p:spPr bwMode="auto">
          <a:xfrm>
            <a:off x="4021138" y="3417888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0740" name="Oval 12"/>
          <p:cNvSpPr>
            <a:spLocks noChangeArrowheads="1"/>
          </p:cNvSpPr>
          <p:nvPr/>
        </p:nvSpPr>
        <p:spPr bwMode="auto">
          <a:xfrm>
            <a:off x="4024313" y="2730500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0741" name="Oval 199"/>
          <p:cNvSpPr>
            <a:spLocks noChangeArrowheads="1"/>
          </p:cNvSpPr>
          <p:nvPr/>
        </p:nvSpPr>
        <p:spPr bwMode="auto">
          <a:xfrm>
            <a:off x="4010025" y="2062163"/>
            <a:ext cx="153988" cy="133350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0742" name="Line 10"/>
          <p:cNvSpPr>
            <a:spLocks noChangeShapeType="1"/>
          </p:cNvSpPr>
          <p:nvPr/>
        </p:nvSpPr>
        <p:spPr bwMode="auto">
          <a:xfrm>
            <a:off x="5994400" y="2147888"/>
            <a:ext cx="17463" cy="3494087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 lIns="80147" tIns="40074" rIns="80147" bIns="40074"/>
          <a:lstStyle/>
          <a:p>
            <a:endParaRPr lang="it-IT"/>
          </a:p>
        </p:txBody>
      </p:sp>
      <p:sp>
        <p:nvSpPr>
          <p:cNvPr id="30743" name="Oval 205"/>
          <p:cNvSpPr>
            <a:spLocks noChangeArrowheads="1"/>
          </p:cNvSpPr>
          <p:nvPr/>
        </p:nvSpPr>
        <p:spPr bwMode="auto">
          <a:xfrm>
            <a:off x="5922963" y="2651125"/>
            <a:ext cx="144462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0744" name="Oval 205"/>
          <p:cNvSpPr>
            <a:spLocks noChangeArrowheads="1"/>
          </p:cNvSpPr>
          <p:nvPr/>
        </p:nvSpPr>
        <p:spPr bwMode="auto">
          <a:xfrm>
            <a:off x="5922963" y="3371850"/>
            <a:ext cx="144462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0745" name="Oval 205"/>
          <p:cNvSpPr>
            <a:spLocks noChangeArrowheads="1"/>
          </p:cNvSpPr>
          <p:nvPr/>
        </p:nvSpPr>
        <p:spPr bwMode="auto">
          <a:xfrm>
            <a:off x="5922963" y="3948113"/>
            <a:ext cx="144462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0746" name="Oval 205"/>
          <p:cNvSpPr>
            <a:spLocks noChangeArrowheads="1"/>
          </p:cNvSpPr>
          <p:nvPr/>
        </p:nvSpPr>
        <p:spPr bwMode="auto">
          <a:xfrm>
            <a:off x="5922963" y="4524375"/>
            <a:ext cx="144462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0747" name="Oval 205"/>
          <p:cNvSpPr>
            <a:spLocks noChangeArrowheads="1"/>
          </p:cNvSpPr>
          <p:nvPr/>
        </p:nvSpPr>
        <p:spPr bwMode="auto">
          <a:xfrm>
            <a:off x="5922963" y="5172075"/>
            <a:ext cx="144462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9" name="Segnaposto numero diapositiva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D15CCE-9210-4646-A0F6-B425E9A7A9A3}" type="slidenum">
              <a:rPr lang="it-IT"/>
              <a:pPr>
                <a:defRPr/>
              </a:pPr>
              <a:t>14</a:t>
            </a:fld>
            <a:endParaRPr lang="it-IT"/>
          </a:p>
        </p:txBody>
      </p:sp>
      <p:sp>
        <p:nvSpPr>
          <p:cNvPr id="30749" name="Text Box 97"/>
          <p:cNvSpPr txBox="1">
            <a:spLocks noChangeArrowheads="1"/>
          </p:cNvSpPr>
          <p:nvPr/>
        </p:nvSpPr>
        <p:spPr bwMode="auto">
          <a:xfrm>
            <a:off x="2771775" y="5537200"/>
            <a:ext cx="563563" cy="252413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VERONA</a:t>
            </a:r>
          </a:p>
        </p:txBody>
      </p:sp>
      <p:sp>
        <p:nvSpPr>
          <p:cNvPr id="30750" name="Oval 12"/>
          <p:cNvSpPr>
            <a:spLocks noChangeArrowheads="1"/>
          </p:cNvSpPr>
          <p:nvPr/>
        </p:nvSpPr>
        <p:spPr bwMode="auto">
          <a:xfrm>
            <a:off x="3995738" y="5156200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0751" name="Oval 205"/>
          <p:cNvSpPr>
            <a:spLocks noChangeArrowheads="1"/>
          </p:cNvSpPr>
          <p:nvPr/>
        </p:nvSpPr>
        <p:spPr bwMode="auto">
          <a:xfrm>
            <a:off x="5940425" y="2060575"/>
            <a:ext cx="144463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0752" name="Oval 205"/>
          <p:cNvSpPr>
            <a:spLocks noChangeArrowheads="1"/>
          </p:cNvSpPr>
          <p:nvPr/>
        </p:nvSpPr>
        <p:spPr bwMode="auto">
          <a:xfrm>
            <a:off x="5940425" y="5516563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46" name="Rettangolo arrotondato 45"/>
          <p:cNvSpPr/>
          <p:nvPr/>
        </p:nvSpPr>
        <p:spPr>
          <a:xfrm>
            <a:off x="6659563" y="1341438"/>
            <a:ext cx="288925" cy="792162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0754" name="AutoShape 84"/>
          <p:cNvSpPr>
            <a:spLocks noChangeArrowheads="1"/>
          </p:cNvSpPr>
          <p:nvPr/>
        </p:nvSpPr>
        <p:spPr bwMode="auto">
          <a:xfrm>
            <a:off x="6372225" y="1079500"/>
            <a:ext cx="936625" cy="26193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pPr algn="ctr"/>
            <a:r>
              <a:rPr lang="it-IT" sz="900">
                <a:latin typeface="Calibri" pitchFamily="34" charset="0"/>
              </a:rPr>
              <a:t>Modena</a:t>
            </a:r>
          </a:p>
        </p:txBody>
      </p:sp>
      <p:cxnSp>
        <p:nvCxnSpPr>
          <p:cNvPr id="30755" name="Connettore 1 48"/>
          <p:cNvCxnSpPr>
            <a:cxnSpLocks noChangeShapeType="1"/>
            <a:stCxn id="46" idx="0"/>
            <a:endCxn id="46" idx="2"/>
          </p:cNvCxnSpPr>
          <p:nvPr/>
        </p:nvCxnSpPr>
        <p:spPr bwMode="auto">
          <a:xfrm rot="16200000" flipH="1">
            <a:off x="6407944" y="1737519"/>
            <a:ext cx="792162" cy="0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</p:cxnSp>
      <p:sp>
        <p:nvSpPr>
          <p:cNvPr id="30756" name="Oval 205"/>
          <p:cNvSpPr>
            <a:spLocks noChangeArrowheads="1"/>
          </p:cNvSpPr>
          <p:nvPr/>
        </p:nvSpPr>
        <p:spPr bwMode="auto">
          <a:xfrm>
            <a:off x="6732588" y="1989138"/>
            <a:ext cx="142875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69" name="Gruppo 125"/>
          <p:cNvGrpSpPr>
            <a:grpSpLocks/>
          </p:cNvGrpSpPr>
          <p:nvPr/>
        </p:nvGrpSpPr>
        <p:grpSpPr bwMode="auto">
          <a:xfrm>
            <a:off x="438150" y="317500"/>
            <a:ext cx="8223250" cy="5460632"/>
            <a:chOff x="437954" y="-519220"/>
            <a:chExt cx="8094486" cy="5460388"/>
          </a:xfrm>
        </p:grpSpPr>
        <p:grpSp>
          <p:nvGrpSpPr>
            <p:cNvPr id="32776" name="Gruppo 121"/>
            <p:cNvGrpSpPr>
              <a:grpSpLocks/>
            </p:cNvGrpSpPr>
            <p:nvPr/>
          </p:nvGrpSpPr>
          <p:grpSpPr bwMode="auto">
            <a:xfrm>
              <a:off x="437954" y="-519220"/>
              <a:ext cx="8094486" cy="5460388"/>
              <a:chOff x="80656" y="-473192"/>
              <a:chExt cx="8094486" cy="5460388"/>
            </a:xfrm>
          </p:grpSpPr>
          <p:sp>
            <p:nvSpPr>
              <p:cNvPr id="112" name="Rettangolo arrotondato 111"/>
              <p:cNvSpPr/>
              <p:nvPr/>
            </p:nvSpPr>
            <p:spPr>
              <a:xfrm>
                <a:off x="4635095" y="1382513"/>
                <a:ext cx="300030" cy="3198669"/>
              </a:xfrm>
              <a:prstGeom prst="round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0147" tIns="40074" rIns="80147" bIns="40074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/>
              </a:p>
            </p:txBody>
          </p:sp>
          <p:sp>
            <p:nvSpPr>
              <p:cNvPr id="111" name="Rettangolo arrotondato 110"/>
              <p:cNvSpPr/>
              <p:nvPr/>
            </p:nvSpPr>
            <p:spPr>
              <a:xfrm>
                <a:off x="6516240" y="1844454"/>
                <a:ext cx="305672" cy="2722454"/>
              </a:xfrm>
              <a:prstGeom prst="round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0147" tIns="40074" rIns="80147" bIns="40074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/>
              </a:p>
            </p:txBody>
          </p:sp>
          <p:sp>
            <p:nvSpPr>
              <p:cNvPr id="535623" name="Line 135"/>
              <p:cNvSpPr>
                <a:spLocks noChangeShapeType="1"/>
              </p:cNvSpPr>
              <p:nvPr/>
            </p:nvSpPr>
            <p:spPr bwMode="auto">
              <a:xfrm rot="5400000">
                <a:off x="5947135" y="-299418"/>
                <a:ext cx="0" cy="434806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prstDash val="dash"/>
                <a:round/>
                <a:headEnd/>
                <a:tailEnd/>
              </a:ln>
            </p:spPr>
            <p:txBody>
              <a:bodyPr lIns="80147" tIns="40074" rIns="80147" bIns="40074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endParaRPr>
              </a:p>
            </p:txBody>
          </p:sp>
          <p:sp>
            <p:nvSpPr>
              <p:cNvPr id="2" name="Line 135"/>
              <p:cNvSpPr>
                <a:spLocks noChangeShapeType="1"/>
              </p:cNvSpPr>
              <p:nvPr/>
            </p:nvSpPr>
            <p:spPr bwMode="auto">
              <a:xfrm rot="5400000">
                <a:off x="5958247" y="1661057"/>
                <a:ext cx="0" cy="434806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prstDash val="dash"/>
                <a:round/>
                <a:headEnd/>
                <a:tailEnd/>
              </a:ln>
            </p:spPr>
            <p:txBody>
              <a:bodyPr lIns="80147" tIns="40074" rIns="80147" bIns="40074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endParaRPr>
              </a:p>
            </p:txBody>
          </p:sp>
          <p:sp>
            <p:nvSpPr>
              <p:cNvPr id="32782" name="Text Box 94"/>
              <p:cNvSpPr txBox="1">
                <a:spLocks noChangeArrowheads="1"/>
              </p:cNvSpPr>
              <p:nvPr/>
            </p:nvSpPr>
            <p:spPr bwMode="auto">
              <a:xfrm>
                <a:off x="2411760" y="1256989"/>
                <a:ext cx="767794" cy="309455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wrap="none" lIns="80147" tIns="40074" rIns="80147" bIns="40074">
                <a:spAutoFit/>
              </a:bodyPr>
              <a:lstStyle/>
              <a:p>
                <a:pPr>
                  <a:lnSpc>
                    <a:spcPct val="135000"/>
                  </a:lnSpc>
                </a:pPr>
                <a:r>
                  <a:rPr lang="it-IT" sz="1100">
                    <a:latin typeface="Calibri" pitchFamily="34" charset="0"/>
                  </a:rPr>
                  <a:t>Bologna C.</a:t>
                </a:r>
              </a:p>
            </p:txBody>
          </p:sp>
          <p:sp>
            <p:nvSpPr>
              <p:cNvPr id="32783" name="Text Box 97"/>
              <p:cNvSpPr txBox="1">
                <a:spLocks noChangeArrowheads="1"/>
              </p:cNvSpPr>
              <p:nvPr/>
            </p:nvSpPr>
            <p:spPr bwMode="auto">
              <a:xfrm>
                <a:off x="2411760" y="3455637"/>
                <a:ext cx="811076" cy="267905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wrap="none" lIns="80147" tIns="40074" rIns="80147" bIns="40074">
                <a:spAutoFit/>
              </a:bodyPr>
              <a:lstStyle/>
              <a:p>
                <a:pPr>
                  <a:lnSpc>
                    <a:spcPct val="135000"/>
                  </a:lnSpc>
                </a:pPr>
                <a:r>
                  <a:rPr lang="it-IT" sz="900">
                    <a:latin typeface="Calibri" pitchFamily="34" charset="0"/>
                  </a:rPr>
                  <a:t>S. Elena - este</a:t>
                </a:r>
              </a:p>
            </p:txBody>
          </p:sp>
          <p:sp>
            <p:nvSpPr>
              <p:cNvPr id="535591" name="Line 222"/>
              <p:cNvSpPr>
                <a:spLocks noChangeShapeType="1"/>
              </p:cNvSpPr>
              <p:nvPr/>
            </p:nvSpPr>
            <p:spPr bwMode="auto">
              <a:xfrm>
                <a:off x="8149743" y="1393625"/>
                <a:ext cx="25399" cy="3187557"/>
              </a:xfrm>
              <a:prstGeom prst="line">
                <a:avLst/>
              </a:prstGeom>
              <a:noFill/>
              <a:ln w="19050">
                <a:solidFill>
                  <a:schemeClr val="folHlink"/>
                </a:solidFill>
                <a:prstDash val="sysDot"/>
                <a:round/>
                <a:headEnd/>
                <a:tailEnd/>
              </a:ln>
            </p:spPr>
            <p:txBody>
              <a:bodyPr lIns="80147" tIns="40074" rIns="80147" bIns="40074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endParaRPr>
              </a:p>
            </p:txBody>
          </p:sp>
          <p:sp>
            <p:nvSpPr>
              <p:cNvPr id="32785" name="Text Box 230"/>
              <p:cNvSpPr txBox="1">
                <a:spLocks noChangeArrowheads="1"/>
              </p:cNvSpPr>
              <p:nvPr/>
            </p:nvSpPr>
            <p:spPr bwMode="auto">
              <a:xfrm>
                <a:off x="8013218" y="1065488"/>
                <a:ext cx="161924" cy="219430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wrap="none" lIns="80147" tIns="40074" rIns="80147" bIns="40074">
                <a:spAutoFit/>
              </a:bodyPr>
              <a:lstStyle/>
              <a:p>
                <a:endParaRPr lang="en-US" sz="900">
                  <a:solidFill>
                    <a:srgbClr val="777777"/>
                  </a:solidFill>
                  <a:latin typeface="Calibri" pitchFamily="34" charset="0"/>
                </a:endParaRPr>
              </a:p>
            </p:txBody>
          </p:sp>
          <p:sp>
            <p:nvSpPr>
              <p:cNvPr id="32786" name="CasellaDiTesto 164"/>
              <p:cNvSpPr txBox="1">
                <a:spLocks noChangeArrowheads="1"/>
              </p:cNvSpPr>
              <p:nvPr/>
            </p:nvSpPr>
            <p:spPr bwMode="auto">
              <a:xfrm>
                <a:off x="80656" y="-473192"/>
                <a:ext cx="5979406" cy="4502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0147" tIns="40074" rIns="80147" bIns="40074">
                <a:spAutoFit/>
              </a:bodyPr>
              <a:lstStyle/>
              <a:p>
                <a:r>
                  <a:rPr lang="it-IT" sz="2000" b="1" dirty="0" err="1">
                    <a:solidFill>
                      <a:srgbClr val="333333"/>
                    </a:solidFill>
                    <a:latin typeface="Calibri" pitchFamily="34" charset="0"/>
                  </a:rPr>
                  <a:t>Q.O</a:t>
                </a:r>
                <a:r>
                  <a:rPr lang="it-IT" sz="2000" b="1" dirty="0">
                    <a:solidFill>
                      <a:srgbClr val="333333"/>
                    </a:solidFill>
                    <a:latin typeface="Calibri" pitchFamily="34" charset="0"/>
                  </a:rPr>
                  <a:t>.55</a:t>
                </a:r>
                <a:r>
                  <a:rPr lang="it-IT" sz="2400" b="1" dirty="0">
                    <a:solidFill>
                      <a:srgbClr val="333333"/>
                    </a:solidFill>
                    <a:latin typeface="Calibri" pitchFamily="34" charset="0"/>
                  </a:rPr>
                  <a:t> </a:t>
                </a:r>
                <a:r>
                  <a:rPr lang="it-IT" sz="2400" b="1" dirty="0" smtClean="0">
                    <a:solidFill>
                      <a:srgbClr val="333333"/>
                    </a:solidFill>
                    <a:latin typeface="Calibri" pitchFamily="34" charset="0"/>
                  </a:rPr>
                  <a:t> </a:t>
                </a:r>
                <a:r>
                  <a:rPr lang="it-IT" sz="2100" b="1" dirty="0" smtClean="0">
                    <a:solidFill>
                      <a:srgbClr val="333333"/>
                    </a:solidFill>
                    <a:latin typeface="Calibri" pitchFamily="34" charset="0"/>
                  </a:rPr>
                  <a:t>Venezia – Padova </a:t>
                </a:r>
                <a:r>
                  <a:rPr lang="it-IT" sz="2100" b="1" dirty="0">
                    <a:solidFill>
                      <a:srgbClr val="333333"/>
                    </a:solidFill>
                    <a:latin typeface="Calibri" pitchFamily="34" charset="0"/>
                  </a:rPr>
                  <a:t>– Ferrara – Bologna C.</a:t>
                </a:r>
              </a:p>
            </p:txBody>
          </p:sp>
          <p:sp>
            <p:nvSpPr>
              <p:cNvPr id="32787" name="Text Box 31"/>
              <p:cNvSpPr txBox="1">
                <a:spLocks noChangeArrowheads="1"/>
              </p:cNvSpPr>
              <p:nvPr/>
            </p:nvSpPr>
            <p:spPr bwMode="auto">
              <a:xfrm>
                <a:off x="2411760" y="4338265"/>
                <a:ext cx="541771" cy="288680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wrap="none" lIns="80147" tIns="40074" rIns="80147" bIns="40074">
                <a:spAutoFit/>
              </a:bodyPr>
              <a:lstStyle/>
              <a:p>
                <a:pPr algn="r">
                  <a:lnSpc>
                    <a:spcPct val="135000"/>
                  </a:lnSpc>
                </a:pPr>
                <a:r>
                  <a:rPr lang="it-IT" sz="1000">
                    <a:latin typeface="Calibri" pitchFamily="34" charset="0"/>
                  </a:rPr>
                  <a:t>Padova</a:t>
                </a:r>
              </a:p>
            </p:txBody>
          </p:sp>
          <p:sp>
            <p:nvSpPr>
              <p:cNvPr id="32788" name="Text Box 31"/>
              <p:cNvSpPr txBox="1">
                <a:spLocks noChangeArrowheads="1"/>
              </p:cNvSpPr>
              <p:nvPr/>
            </p:nvSpPr>
            <p:spPr bwMode="auto">
              <a:xfrm>
                <a:off x="2411760" y="4162603"/>
                <a:ext cx="466430" cy="267905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wrap="none" lIns="80147" tIns="40074" rIns="80147" bIns="40074">
                <a:spAutoFit/>
              </a:bodyPr>
              <a:lstStyle/>
              <a:p>
                <a:pPr algn="r">
                  <a:lnSpc>
                    <a:spcPct val="135000"/>
                  </a:lnSpc>
                </a:pPr>
                <a:r>
                  <a:rPr lang="it-IT" sz="900">
                    <a:latin typeface="Calibri" pitchFamily="34" charset="0"/>
                  </a:rPr>
                  <a:t>Abano</a:t>
                </a:r>
              </a:p>
            </p:txBody>
          </p:sp>
          <p:sp>
            <p:nvSpPr>
              <p:cNvPr id="32789" name="Text Box 28"/>
              <p:cNvSpPr txBox="1">
                <a:spLocks noChangeArrowheads="1"/>
              </p:cNvSpPr>
              <p:nvPr/>
            </p:nvSpPr>
            <p:spPr bwMode="auto">
              <a:xfrm>
                <a:off x="2371807" y="3811280"/>
                <a:ext cx="904049" cy="267905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wrap="none" lIns="80147" tIns="40074" rIns="80147" bIns="40074">
                <a:spAutoFit/>
              </a:bodyPr>
              <a:lstStyle/>
              <a:p>
                <a:pPr algn="r">
                  <a:lnSpc>
                    <a:spcPct val="135000"/>
                  </a:lnSpc>
                </a:pPr>
                <a:r>
                  <a:rPr lang="it-IT" sz="900">
                    <a:latin typeface="Calibri" pitchFamily="34" charset="0"/>
                  </a:rPr>
                  <a:t>Battaglia Terme</a:t>
                </a:r>
              </a:p>
            </p:txBody>
          </p:sp>
          <p:sp>
            <p:nvSpPr>
              <p:cNvPr id="32790" name="Text Box 28"/>
              <p:cNvSpPr txBox="1">
                <a:spLocks noChangeArrowheads="1"/>
              </p:cNvSpPr>
              <p:nvPr/>
            </p:nvSpPr>
            <p:spPr bwMode="auto">
              <a:xfrm>
                <a:off x="2287359" y="3976862"/>
                <a:ext cx="1494587" cy="267905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lIns="80147" tIns="40074" rIns="80147" bIns="40074">
                <a:spAutoFit/>
              </a:bodyPr>
              <a:lstStyle/>
              <a:p>
                <a:pPr algn="r">
                  <a:lnSpc>
                    <a:spcPct val="135000"/>
                  </a:lnSpc>
                </a:pPr>
                <a:r>
                  <a:rPr lang="it-IT" sz="900">
                    <a:latin typeface="Calibri" pitchFamily="34" charset="0"/>
                  </a:rPr>
                  <a:t>Terme E.-Abano –Monteg.</a:t>
                </a:r>
              </a:p>
            </p:txBody>
          </p:sp>
          <p:sp>
            <p:nvSpPr>
              <p:cNvPr id="32792" name="CasellaDiTesto 164"/>
              <p:cNvSpPr txBox="1">
                <a:spLocks noChangeArrowheads="1"/>
              </p:cNvSpPr>
              <p:nvPr/>
            </p:nvSpPr>
            <p:spPr bwMode="auto">
              <a:xfrm>
                <a:off x="125105" y="193528"/>
                <a:ext cx="1985409" cy="22814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80147" tIns="40074" rIns="80147" bIns="40074">
                <a:spAutoFit/>
              </a:bodyPr>
              <a:lstStyle/>
              <a:p>
                <a:r>
                  <a:rPr lang="it-IT" sz="1100" dirty="0" smtClean="0">
                    <a:solidFill>
                      <a:srgbClr val="333333"/>
                    </a:solidFill>
                    <a:latin typeface="Calibri" pitchFamily="34" charset="0"/>
                  </a:rPr>
                  <a:t>Servizi cadenzati :</a:t>
                </a:r>
                <a:endParaRPr lang="it-IT" sz="1100" dirty="0">
                  <a:solidFill>
                    <a:srgbClr val="333333"/>
                  </a:solidFill>
                  <a:latin typeface="Calibri" pitchFamily="34" charset="0"/>
                </a:endParaRPr>
              </a:p>
              <a:p>
                <a:pPr>
                  <a:buFont typeface="Arial" pitchFamily="34" charset="0"/>
                  <a:buChar char="•"/>
                </a:pPr>
                <a:r>
                  <a:rPr lang="it-IT" sz="1100" dirty="0" smtClean="0">
                    <a:solidFill>
                      <a:srgbClr val="333333"/>
                    </a:solidFill>
                    <a:latin typeface="Calibri" pitchFamily="34" charset="0"/>
                  </a:rPr>
                  <a:t> a </a:t>
                </a:r>
                <a:r>
                  <a:rPr lang="it-IT" sz="1100" dirty="0">
                    <a:solidFill>
                      <a:srgbClr val="333333"/>
                    </a:solidFill>
                    <a:latin typeface="Calibri" pitchFamily="34" charset="0"/>
                  </a:rPr>
                  <a:t>60 minuti, </a:t>
                </a:r>
                <a:r>
                  <a:rPr lang="it-IT" sz="1100" dirty="0" smtClean="0">
                    <a:solidFill>
                      <a:srgbClr val="333333"/>
                    </a:solidFill>
                    <a:latin typeface="Calibri" pitchFamily="34" charset="0"/>
                  </a:rPr>
                  <a:t>Servizi </a:t>
                </a:r>
                <a:r>
                  <a:rPr lang="it-IT" sz="1100" dirty="0">
                    <a:solidFill>
                      <a:srgbClr val="333333"/>
                    </a:solidFill>
                    <a:latin typeface="Calibri" pitchFamily="34" charset="0"/>
                  </a:rPr>
                  <a:t>Veloci</a:t>
                </a:r>
              </a:p>
              <a:p>
                <a:r>
                  <a:rPr lang="it-IT" sz="1100" dirty="0" smtClean="0">
                    <a:solidFill>
                      <a:srgbClr val="333333"/>
                    </a:solidFill>
                    <a:latin typeface="Calibri" pitchFamily="34" charset="0"/>
                  </a:rPr>
                  <a:t>Venezia </a:t>
                </a:r>
                <a:r>
                  <a:rPr lang="it-IT" sz="1100" dirty="0" err="1">
                    <a:solidFill>
                      <a:srgbClr val="333333"/>
                    </a:solidFill>
                    <a:latin typeface="Calibri" pitchFamily="34" charset="0"/>
                  </a:rPr>
                  <a:t>S.L.</a:t>
                </a:r>
                <a:r>
                  <a:rPr lang="it-IT" sz="1100" dirty="0">
                    <a:solidFill>
                      <a:srgbClr val="333333"/>
                    </a:solidFill>
                    <a:latin typeface="Calibri" pitchFamily="34" charset="0"/>
                  </a:rPr>
                  <a:t> – </a:t>
                </a:r>
                <a:r>
                  <a:rPr lang="it-IT" sz="1100" dirty="0" smtClean="0">
                    <a:solidFill>
                      <a:srgbClr val="333333"/>
                    </a:solidFill>
                    <a:latin typeface="Calibri" pitchFamily="34" charset="0"/>
                  </a:rPr>
                  <a:t>Bologna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it-IT" sz="1100" dirty="0" smtClean="0">
                    <a:solidFill>
                      <a:srgbClr val="333333"/>
                    </a:solidFill>
                    <a:latin typeface="Calibri" pitchFamily="34" charset="0"/>
                  </a:rPr>
                  <a:t> a </a:t>
                </a:r>
                <a:r>
                  <a:rPr lang="it-IT" sz="1100" dirty="0">
                    <a:solidFill>
                      <a:srgbClr val="333333"/>
                    </a:solidFill>
                    <a:latin typeface="Calibri" pitchFamily="34" charset="0"/>
                  </a:rPr>
                  <a:t>60 minuti, Servizi lenti</a:t>
                </a:r>
              </a:p>
              <a:p>
                <a:r>
                  <a:rPr lang="it-IT" sz="1100" dirty="0" smtClean="0">
                    <a:solidFill>
                      <a:srgbClr val="333333"/>
                    </a:solidFill>
                    <a:latin typeface="Calibri" pitchFamily="34" charset="0"/>
                  </a:rPr>
                  <a:t>Venezia </a:t>
                </a:r>
                <a:r>
                  <a:rPr lang="it-IT" sz="1100" dirty="0">
                    <a:solidFill>
                      <a:srgbClr val="333333"/>
                    </a:solidFill>
                    <a:latin typeface="Calibri" pitchFamily="34" charset="0"/>
                  </a:rPr>
                  <a:t>– </a:t>
                </a:r>
                <a:r>
                  <a:rPr lang="it-IT" sz="1100" dirty="0" smtClean="0">
                    <a:solidFill>
                      <a:srgbClr val="333333"/>
                    </a:solidFill>
                    <a:latin typeface="Calibri" pitchFamily="34" charset="0"/>
                  </a:rPr>
                  <a:t>Rovigo/Ferrara (non tutti i treni hanno o/d Ferrara)</a:t>
                </a:r>
                <a:endParaRPr lang="it-IT" sz="1100" dirty="0">
                  <a:solidFill>
                    <a:srgbClr val="333333"/>
                  </a:solidFill>
                  <a:latin typeface="Calibri" pitchFamily="34" charset="0"/>
                </a:endParaRPr>
              </a:p>
              <a:p>
                <a:endParaRPr lang="it-IT" sz="1100" dirty="0">
                  <a:solidFill>
                    <a:srgbClr val="333333"/>
                  </a:solidFill>
                  <a:latin typeface="Calibri" pitchFamily="34" charset="0"/>
                </a:endParaRPr>
              </a:p>
              <a:p>
                <a:endParaRPr lang="it-IT" sz="1100" dirty="0" smtClean="0">
                  <a:solidFill>
                    <a:srgbClr val="333333"/>
                  </a:solidFill>
                  <a:latin typeface="Calibri" pitchFamily="34" charset="0"/>
                </a:endParaRPr>
              </a:p>
              <a:p>
                <a:endParaRPr lang="it-IT" sz="1100" dirty="0" smtClean="0">
                  <a:solidFill>
                    <a:srgbClr val="333333"/>
                  </a:solidFill>
                  <a:latin typeface="Calibri" pitchFamily="34" charset="0"/>
                </a:endParaRPr>
              </a:p>
              <a:p>
                <a:endParaRPr lang="it-IT" sz="1100" dirty="0" smtClean="0">
                  <a:solidFill>
                    <a:srgbClr val="333333"/>
                  </a:solidFill>
                  <a:latin typeface="Calibri" pitchFamily="34" charset="0"/>
                </a:endParaRPr>
              </a:p>
              <a:p>
                <a:endParaRPr lang="it-IT" sz="1100" dirty="0">
                  <a:solidFill>
                    <a:srgbClr val="333333"/>
                  </a:solidFill>
                  <a:latin typeface="Calibri" pitchFamily="34" charset="0"/>
                </a:endParaRPr>
              </a:p>
              <a:p>
                <a:endParaRPr lang="it-IT" sz="1100" dirty="0">
                  <a:solidFill>
                    <a:srgbClr val="333333"/>
                  </a:solidFill>
                  <a:latin typeface="Calibri" pitchFamily="34" charset="0"/>
                </a:endParaRPr>
              </a:p>
              <a:p>
                <a:endParaRPr lang="it-IT" sz="1100" dirty="0">
                  <a:solidFill>
                    <a:srgbClr val="333333"/>
                  </a:solidFill>
                  <a:latin typeface="Calibri" pitchFamily="34" charset="0"/>
                </a:endParaRPr>
              </a:p>
            </p:txBody>
          </p:sp>
          <p:sp>
            <p:nvSpPr>
              <p:cNvPr id="3" name="Line 135"/>
              <p:cNvSpPr>
                <a:spLocks noChangeShapeType="1"/>
              </p:cNvSpPr>
              <p:nvPr/>
            </p:nvSpPr>
            <p:spPr bwMode="auto">
              <a:xfrm rot="5400000">
                <a:off x="5957453" y="2307934"/>
                <a:ext cx="0" cy="434965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prstDash val="dash"/>
                <a:round/>
                <a:headEnd/>
                <a:tailEnd/>
              </a:ln>
            </p:spPr>
            <p:txBody>
              <a:bodyPr lIns="80147" tIns="40074" rIns="80147" bIns="40074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endParaRPr>
              </a:p>
            </p:txBody>
          </p:sp>
          <p:sp>
            <p:nvSpPr>
              <p:cNvPr id="535644" name="Line 236"/>
              <p:cNvSpPr>
                <a:spLocks noChangeShapeType="1"/>
              </p:cNvSpPr>
              <p:nvPr/>
            </p:nvSpPr>
            <p:spPr bwMode="auto">
              <a:xfrm rot="5400000">
                <a:off x="5961422" y="-762947"/>
                <a:ext cx="9525" cy="434806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prstDash val="dash"/>
                <a:round/>
                <a:headEnd/>
                <a:tailEnd/>
              </a:ln>
            </p:spPr>
            <p:txBody>
              <a:bodyPr lIns="80147" tIns="40074" rIns="80147" bIns="40074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endParaRPr>
              </a:p>
            </p:txBody>
          </p:sp>
          <p:sp>
            <p:nvSpPr>
              <p:cNvPr id="32795" name="Text Box 28"/>
              <p:cNvSpPr txBox="1">
                <a:spLocks noChangeArrowheads="1"/>
              </p:cNvSpPr>
              <p:nvPr/>
            </p:nvSpPr>
            <p:spPr bwMode="auto">
              <a:xfrm>
                <a:off x="2411760" y="3628419"/>
                <a:ext cx="695659" cy="288680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wrap="none" lIns="80147" tIns="40074" rIns="80147" bIns="40074">
                <a:spAutoFit/>
              </a:bodyPr>
              <a:lstStyle/>
              <a:p>
                <a:pPr algn="r">
                  <a:lnSpc>
                    <a:spcPct val="135000"/>
                  </a:lnSpc>
                </a:pPr>
                <a:r>
                  <a:rPr lang="it-IT" sz="1000">
                    <a:latin typeface="Calibri" pitchFamily="34" charset="0"/>
                  </a:rPr>
                  <a:t>Monselice</a:t>
                </a:r>
              </a:p>
            </p:txBody>
          </p:sp>
          <p:sp>
            <p:nvSpPr>
              <p:cNvPr id="535559" name="Line 10"/>
              <p:cNvSpPr>
                <a:spLocks noChangeShapeType="1"/>
              </p:cNvSpPr>
              <p:nvPr/>
            </p:nvSpPr>
            <p:spPr bwMode="auto">
              <a:xfrm>
                <a:off x="3779450" y="1407912"/>
                <a:ext cx="3175" cy="3244704"/>
              </a:xfrm>
              <a:prstGeom prst="line">
                <a:avLst/>
              </a:prstGeom>
              <a:noFill/>
              <a:ln w="19050">
                <a:solidFill>
                  <a:schemeClr val="folHlink"/>
                </a:solidFill>
                <a:prstDash val="sysDot"/>
                <a:round/>
                <a:headEnd/>
                <a:tailEnd/>
              </a:ln>
            </p:spPr>
            <p:txBody>
              <a:bodyPr lIns="80147" tIns="40074" rIns="80147" bIns="40074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endParaRPr>
              </a:p>
            </p:txBody>
          </p:sp>
          <p:sp>
            <p:nvSpPr>
              <p:cNvPr id="32797" name="Oval 11"/>
              <p:cNvSpPr>
                <a:spLocks noChangeArrowheads="1"/>
              </p:cNvSpPr>
              <p:nvPr/>
            </p:nvSpPr>
            <p:spPr bwMode="auto">
              <a:xfrm>
                <a:off x="3754796" y="1388014"/>
                <a:ext cx="65159" cy="64794"/>
              </a:xfrm>
              <a:prstGeom prst="ellipse">
                <a:avLst/>
              </a:prstGeom>
              <a:solidFill>
                <a:srgbClr val="006666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798" name="Oval 199"/>
              <p:cNvSpPr>
                <a:spLocks noChangeArrowheads="1"/>
              </p:cNvSpPr>
              <p:nvPr/>
            </p:nvSpPr>
            <p:spPr bwMode="auto">
              <a:xfrm>
                <a:off x="3741221" y="2732833"/>
                <a:ext cx="66517" cy="64794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799" name="Oval 199"/>
              <p:cNvSpPr>
                <a:spLocks noChangeArrowheads="1"/>
              </p:cNvSpPr>
              <p:nvPr/>
            </p:nvSpPr>
            <p:spPr bwMode="auto">
              <a:xfrm>
                <a:off x="3743936" y="2925772"/>
                <a:ext cx="66517" cy="64794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00" name="Oval 199"/>
              <p:cNvSpPr>
                <a:spLocks noChangeArrowheads="1"/>
              </p:cNvSpPr>
              <p:nvPr/>
            </p:nvSpPr>
            <p:spPr bwMode="auto">
              <a:xfrm>
                <a:off x="3745294" y="3146070"/>
                <a:ext cx="66516" cy="64793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01" name="Oval 199"/>
              <p:cNvSpPr>
                <a:spLocks noChangeArrowheads="1"/>
              </p:cNvSpPr>
              <p:nvPr/>
            </p:nvSpPr>
            <p:spPr bwMode="auto">
              <a:xfrm>
                <a:off x="3746651" y="3377885"/>
                <a:ext cx="66517" cy="64794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02" name="Oval 199"/>
              <p:cNvSpPr>
                <a:spLocks noChangeArrowheads="1"/>
              </p:cNvSpPr>
              <p:nvPr/>
            </p:nvSpPr>
            <p:spPr bwMode="auto">
              <a:xfrm>
                <a:off x="3748009" y="3586664"/>
                <a:ext cx="66516" cy="64793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03" name="Text Box 97"/>
              <p:cNvSpPr txBox="1">
                <a:spLocks noChangeArrowheads="1"/>
              </p:cNvSpPr>
              <p:nvPr/>
            </p:nvSpPr>
            <p:spPr bwMode="auto">
              <a:xfrm>
                <a:off x="2411760" y="3226701"/>
                <a:ext cx="650776" cy="267905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wrap="none" lIns="80147" tIns="40074" rIns="80147" bIns="40074">
                <a:spAutoFit/>
              </a:bodyPr>
              <a:lstStyle/>
              <a:p>
                <a:pPr>
                  <a:lnSpc>
                    <a:spcPct val="135000"/>
                  </a:lnSpc>
                </a:pPr>
                <a:r>
                  <a:rPr lang="it-IT" sz="900">
                    <a:latin typeface="Calibri" pitchFamily="34" charset="0"/>
                  </a:rPr>
                  <a:t>Stanghella</a:t>
                </a:r>
              </a:p>
            </p:txBody>
          </p:sp>
          <p:sp>
            <p:nvSpPr>
              <p:cNvPr id="32804" name="Text Box 97"/>
              <p:cNvSpPr txBox="1">
                <a:spLocks noChangeArrowheads="1"/>
              </p:cNvSpPr>
              <p:nvPr/>
            </p:nvSpPr>
            <p:spPr bwMode="auto">
              <a:xfrm>
                <a:off x="2411760" y="3009284"/>
                <a:ext cx="883720" cy="288680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lIns="80147" tIns="40074" rIns="80147" bIns="40074">
                <a:spAutoFit/>
              </a:bodyPr>
              <a:lstStyle/>
              <a:p>
                <a:pPr>
                  <a:lnSpc>
                    <a:spcPct val="135000"/>
                  </a:lnSpc>
                </a:pPr>
                <a:r>
                  <a:rPr lang="it-IT" sz="1000">
                    <a:latin typeface="Calibri" pitchFamily="34" charset="0"/>
                  </a:rPr>
                  <a:t>Rovigo</a:t>
                </a:r>
              </a:p>
            </p:txBody>
          </p:sp>
          <p:sp>
            <p:nvSpPr>
              <p:cNvPr id="32805" name="Text Box 97"/>
              <p:cNvSpPr txBox="1">
                <a:spLocks noChangeArrowheads="1"/>
              </p:cNvSpPr>
              <p:nvPr/>
            </p:nvSpPr>
            <p:spPr bwMode="auto">
              <a:xfrm>
                <a:off x="2411760" y="2790427"/>
                <a:ext cx="785983" cy="267905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lIns="80147" tIns="40074" rIns="80147" bIns="40074">
                <a:spAutoFit/>
              </a:bodyPr>
              <a:lstStyle/>
              <a:p>
                <a:pPr>
                  <a:lnSpc>
                    <a:spcPct val="135000"/>
                  </a:lnSpc>
                </a:pPr>
                <a:r>
                  <a:rPr lang="it-IT" sz="900">
                    <a:latin typeface="Calibri" pitchFamily="34" charset="0"/>
                  </a:rPr>
                  <a:t>Arquà</a:t>
                </a:r>
              </a:p>
            </p:txBody>
          </p:sp>
          <p:sp>
            <p:nvSpPr>
              <p:cNvPr id="32806" name="Text Box 97"/>
              <p:cNvSpPr txBox="1">
                <a:spLocks noChangeArrowheads="1"/>
              </p:cNvSpPr>
              <p:nvPr/>
            </p:nvSpPr>
            <p:spPr bwMode="auto">
              <a:xfrm>
                <a:off x="2417866" y="2596048"/>
                <a:ext cx="785982" cy="267905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lIns="80147" tIns="40074" rIns="80147" bIns="40074">
                <a:spAutoFit/>
              </a:bodyPr>
              <a:lstStyle/>
              <a:p>
                <a:pPr>
                  <a:lnSpc>
                    <a:spcPct val="135000"/>
                  </a:lnSpc>
                </a:pPr>
                <a:r>
                  <a:rPr lang="it-IT" sz="900">
                    <a:latin typeface="Calibri" pitchFamily="34" charset="0"/>
                  </a:rPr>
                  <a:t>Polesella</a:t>
                </a:r>
              </a:p>
            </p:txBody>
          </p:sp>
          <p:sp>
            <p:nvSpPr>
              <p:cNvPr id="32807" name="Text Box 97"/>
              <p:cNvSpPr txBox="1">
                <a:spLocks noChangeArrowheads="1"/>
              </p:cNvSpPr>
              <p:nvPr/>
            </p:nvSpPr>
            <p:spPr bwMode="auto">
              <a:xfrm>
                <a:off x="2339752" y="2355592"/>
                <a:ext cx="1557032" cy="267905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lIns="80147" tIns="40074" rIns="80147" bIns="40074">
                <a:spAutoFit/>
              </a:bodyPr>
              <a:lstStyle/>
              <a:p>
                <a:pPr>
                  <a:lnSpc>
                    <a:spcPct val="135000"/>
                  </a:lnSpc>
                </a:pPr>
                <a:r>
                  <a:rPr lang="it-IT" sz="900">
                    <a:latin typeface="Calibri" pitchFamily="34" charset="0"/>
                  </a:rPr>
                  <a:t>   Canaro</a:t>
                </a:r>
              </a:p>
            </p:txBody>
          </p:sp>
          <p:sp>
            <p:nvSpPr>
              <p:cNvPr id="32808" name="Text Box 97"/>
              <p:cNvSpPr txBox="1">
                <a:spLocks noChangeArrowheads="1"/>
              </p:cNvSpPr>
              <p:nvPr/>
            </p:nvSpPr>
            <p:spPr bwMode="auto">
              <a:xfrm>
                <a:off x="2411760" y="2138176"/>
                <a:ext cx="1274675" cy="267905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lIns="80147" tIns="40074" rIns="80147" bIns="40074">
                <a:spAutoFit/>
              </a:bodyPr>
              <a:lstStyle/>
              <a:p>
                <a:pPr>
                  <a:lnSpc>
                    <a:spcPct val="135000"/>
                  </a:lnSpc>
                </a:pPr>
                <a:r>
                  <a:rPr lang="it-IT" sz="900">
                    <a:latin typeface="Calibri" pitchFamily="34" charset="0"/>
                  </a:rPr>
                  <a:t>Occhiobello</a:t>
                </a:r>
              </a:p>
            </p:txBody>
          </p:sp>
          <p:sp>
            <p:nvSpPr>
              <p:cNvPr id="32809" name="Text Box 97"/>
              <p:cNvSpPr txBox="1">
                <a:spLocks noChangeArrowheads="1"/>
              </p:cNvSpPr>
              <p:nvPr/>
            </p:nvSpPr>
            <p:spPr bwMode="auto">
              <a:xfrm>
                <a:off x="2411760" y="1909239"/>
                <a:ext cx="1557032" cy="267905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lIns="80147" tIns="40074" rIns="80147" bIns="40074">
                <a:spAutoFit/>
              </a:bodyPr>
              <a:lstStyle/>
              <a:p>
                <a:pPr>
                  <a:lnSpc>
                    <a:spcPct val="135000"/>
                  </a:lnSpc>
                </a:pPr>
                <a:r>
                  <a:rPr lang="it-IT" sz="900">
                    <a:latin typeface="Calibri" pitchFamily="34" charset="0"/>
                  </a:rPr>
                  <a:t>Pontelagoscuro</a:t>
                </a:r>
              </a:p>
            </p:txBody>
          </p:sp>
          <p:sp>
            <p:nvSpPr>
              <p:cNvPr id="32810" name="Text Box 97"/>
              <p:cNvSpPr txBox="1">
                <a:spLocks noChangeArrowheads="1"/>
              </p:cNvSpPr>
              <p:nvPr/>
            </p:nvSpPr>
            <p:spPr bwMode="auto">
              <a:xfrm>
                <a:off x="2411760" y="1713420"/>
                <a:ext cx="1557032" cy="288680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lIns="80147" tIns="40074" rIns="80147" bIns="40074">
                <a:spAutoFit/>
              </a:bodyPr>
              <a:lstStyle/>
              <a:p>
                <a:pPr>
                  <a:lnSpc>
                    <a:spcPct val="135000"/>
                  </a:lnSpc>
                </a:pPr>
                <a:r>
                  <a:rPr lang="it-IT" sz="1000">
                    <a:latin typeface="Calibri" pitchFamily="34" charset="0"/>
                  </a:rPr>
                  <a:t>Ferrara</a:t>
                </a:r>
              </a:p>
            </p:txBody>
          </p:sp>
          <p:sp>
            <p:nvSpPr>
              <p:cNvPr id="32811" name="Text Box 97"/>
              <p:cNvSpPr txBox="1">
                <a:spLocks noChangeArrowheads="1"/>
              </p:cNvSpPr>
              <p:nvPr/>
            </p:nvSpPr>
            <p:spPr bwMode="auto">
              <a:xfrm>
                <a:off x="2411760" y="1542078"/>
                <a:ext cx="1557032" cy="267905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lIns="80147" tIns="40074" rIns="80147" bIns="40074">
                <a:spAutoFit/>
              </a:bodyPr>
              <a:lstStyle/>
              <a:p>
                <a:pPr>
                  <a:lnSpc>
                    <a:spcPct val="135000"/>
                  </a:lnSpc>
                </a:pPr>
                <a:r>
                  <a:rPr lang="it-IT" sz="900">
                    <a:latin typeface="Calibri" pitchFamily="34" charset="0"/>
                  </a:rPr>
                  <a:t>S. Pietro in Casale</a:t>
                </a:r>
              </a:p>
            </p:txBody>
          </p:sp>
          <p:sp>
            <p:nvSpPr>
              <p:cNvPr id="32812" name="Oval 199"/>
              <p:cNvSpPr>
                <a:spLocks noChangeArrowheads="1"/>
              </p:cNvSpPr>
              <p:nvPr/>
            </p:nvSpPr>
            <p:spPr bwMode="auto">
              <a:xfrm>
                <a:off x="3742579" y="2503898"/>
                <a:ext cx="66516" cy="64793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13" name="Oval 199"/>
              <p:cNvSpPr>
                <a:spLocks noChangeArrowheads="1"/>
              </p:cNvSpPr>
              <p:nvPr/>
            </p:nvSpPr>
            <p:spPr bwMode="auto">
              <a:xfrm>
                <a:off x="3743936" y="2263442"/>
                <a:ext cx="66517" cy="64794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14" name="Oval 199"/>
              <p:cNvSpPr>
                <a:spLocks noChangeArrowheads="1"/>
              </p:cNvSpPr>
              <p:nvPr/>
            </p:nvSpPr>
            <p:spPr bwMode="auto">
              <a:xfrm>
                <a:off x="3745294" y="2046026"/>
                <a:ext cx="66516" cy="64793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15" name="Oval 199"/>
              <p:cNvSpPr>
                <a:spLocks noChangeArrowheads="1"/>
              </p:cNvSpPr>
              <p:nvPr/>
            </p:nvSpPr>
            <p:spPr bwMode="auto">
              <a:xfrm>
                <a:off x="3745294" y="1850206"/>
                <a:ext cx="66516" cy="64793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16" name="Oval 199"/>
              <p:cNvSpPr>
                <a:spLocks noChangeArrowheads="1"/>
              </p:cNvSpPr>
              <p:nvPr/>
            </p:nvSpPr>
            <p:spPr bwMode="auto">
              <a:xfrm>
                <a:off x="3746651" y="1644307"/>
                <a:ext cx="66517" cy="64794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17" name="Oval 99"/>
              <p:cNvSpPr>
                <a:spLocks noChangeArrowheads="1"/>
              </p:cNvSpPr>
              <p:nvPr/>
            </p:nvSpPr>
            <p:spPr bwMode="auto">
              <a:xfrm>
                <a:off x="3745294" y="1843006"/>
                <a:ext cx="65159" cy="64794"/>
              </a:xfrm>
              <a:prstGeom prst="ellipse">
                <a:avLst/>
              </a:prstGeom>
              <a:solidFill>
                <a:srgbClr val="006666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4" name="Line 10"/>
              <p:cNvSpPr>
                <a:spLocks noChangeShapeType="1"/>
              </p:cNvSpPr>
              <p:nvPr/>
            </p:nvSpPr>
            <p:spPr bwMode="auto">
              <a:xfrm flipH="1">
                <a:off x="6660700" y="1882553"/>
                <a:ext cx="19050" cy="2627195"/>
              </a:xfrm>
              <a:prstGeom prst="line">
                <a:avLst/>
              </a:prstGeom>
              <a:noFill/>
              <a:ln w="19050">
                <a:solidFill>
                  <a:schemeClr val="folHlink"/>
                </a:solidFill>
                <a:prstDash val="sysDot"/>
                <a:round/>
                <a:headEnd/>
                <a:tailEnd/>
              </a:ln>
            </p:spPr>
            <p:txBody>
              <a:bodyPr lIns="80147" tIns="40074" rIns="80147" bIns="40074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endParaRPr>
              </a:p>
            </p:txBody>
          </p:sp>
          <p:sp>
            <p:nvSpPr>
              <p:cNvPr id="32819" name="Oval 199"/>
              <p:cNvSpPr>
                <a:spLocks noChangeArrowheads="1"/>
              </p:cNvSpPr>
              <p:nvPr/>
            </p:nvSpPr>
            <p:spPr bwMode="auto">
              <a:xfrm>
                <a:off x="6642161" y="2722755"/>
                <a:ext cx="66516" cy="64793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20" name="Oval 199"/>
              <p:cNvSpPr>
                <a:spLocks noChangeArrowheads="1"/>
              </p:cNvSpPr>
              <p:nvPr/>
            </p:nvSpPr>
            <p:spPr bwMode="auto">
              <a:xfrm>
                <a:off x="6644876" y="2915694"/>
                <a:ext cx="66516" cy="64793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21" name="Oval 100"/>
              <p:cNvSpPr>
                <a:spLocks noChangeArrowheads="1"/>
              </p:cNvSpPr>
              <p:nvPr/>
            </p:nvSpPr>
            <p:spPr bwMode="auto">
              <a:xfrm>
                <a:off x="6642161" y="4107889"/>
                <a:ext cx="65159" cy="64793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22" name="Oval 199"/>
              <p:cNvSpPr>
                <a:spLocks noChangeArrowheads="1"/>
              </p:cNvSpPr>
              <p:nvPr/>
            </p:nvSpPr>
            <p:spPr bwMode="auto">
              <a:xfrm>
                <a:off x="6647591" y="3367807"/>
                <a:ext cx="66516" cy="64793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23" name="Oval 199"/>
              <p:cNvSpPr>
                <a:spLocks noChangeArrowheads="1"/>
              </p:cNvSpPr>
              <p:nvPr/>
            </p:nvSpPr>
            <p:spPr bwMode="auto">
              <a:xfrm>
                <a:off x="6648948" y="3576584"/>
                <a:ext cx="66517" cy="64794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24" name="Oval 100"/>
              <p:cNvSpPr>
                <a:spLocks noChangeArrowheads="1"/>
              </p:cNvSpPr>
              <p:nvPr/>
            </p:nvSpPr>
            <p:spPr bwMode="auto">
              <a:xfrm>
                <a:off x="6643518" y="4282110"/>
                <a:ext cx="65159" cy="64794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25" name="Oval 199"/>
              <p:cNvSpPr>
                <a:spLocks noChangeArrowheads="1"/>
              </p:cNvSpPr>
              <p:nvPr/>
            </p:nvSpPr>
            <p:spPr bwMode="auto">
              <a:xfrm>
                <a:off x="6643518" y="2493818"/>
                <a:ext cx="66517" cy="64794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26" name="Oval 199"/>
              <p:cNvSpPr>
                <a:spLocks noChangeArrowheads="1"/>
              </p:cNvSpPr>
              <p:nvPr/>
            </p:nvSpPr>
            <p:spPr bwMode="auto">
              <a:xfrm>
                <a:off x="6644876" y="2253364"/>
                <a:ext cx="66516" cy="64793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5" name="Line 10"/>
              <p:cNvSpPr>
                <a:spLocks noChangeShapeType="1"/>
              </p:cNvSpPr>
              <p:nvPr/>
            </p:nvSpPr>
            <p:spPr bwMode="auto">
              <a:xfrm>
                <a:off x="4790666" y="1420611"/>
                <a:ext cx="0" cy="3160570"/>
              </a:xfrm>
              <a:prstGeom prst="line">
                <a:avLst/>
              </a:prstGeom>
              <a:noFill/>
              <a:ln w="19050">
                <a:solidFill>
                  <a:schemeClr val="folHlink"/>
                </a:solidFill>
                <a:prstDash val="sysDot"/>
                <a:round/>
                <a:headEnd/>
                <a:tailEnd/>
              </a:ln>
            </p:spPr>
            <p:txBody>
              <a:bodyPr lIns="80147" tIns="40074" rIns="80147" bIns="40074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endParaRPr>
              </a:p>
            </p:txBody>
          </p:sp>
          <p:sp>
            <p:nvSpPr>
              <p:cNvPr id="32828" name="Oval 199"/>
              <p:cNvSpPr>
                <a:spLocks noChangeArrowheads="1"/>
              </p:cNvSpPr>
              <p:nvPr/>
            </p:nvSpPr>
            <p:spPr bwMode="auto">
              <a:xfrm>
                <a:off x="6653021" y="3143191"/>
                <a:ext cx="66516" cy="64793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29" name="Oval 199"/>
              <p:cNvSpPr>
                <a:spLocks noChangeArrowheads="1"/>
              </p:cNvSpPr>
              <p:nvPr/>
            </p:nvSpPr>
            <p:spPr bwMode="auto">
              <a:xfrm>
                <a:off x="6647591" y="4479370"/>
                <a:ext cx="66516" cy="64793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30" name="Oval 99"/>
              <p:cNvSpPr>
                <a:spLocks noChangeArrowheads="1"/>
              </p:cNvSpPr>
              <p:nvPr/>
            </p:nvSpPr>
            <p:spPr bwMode="auto">
              <a:xfrm>
                <a:off x="3757511" y="3146070"/>
                <a:ext cx="65159" cy="64793"/>
              </a:xfrm>
              <a:prstGeom prst="ellipse">
                <a:avLst/>
              </a:prstGeom>
              <a:solidFill>
                <a:srgbClr val="006666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6" name="Line 135"/>
              <p:cNvSpPr>
                <a:spLocks noChangeShapeType="1"/>
              </p:cNvSpPr>
              <p:nvPr/>
            </p:nvSpPr>
            <p:spPr bwMode="auto">
              <a:xfrm rot="5400000">
                <a:off x="5971740" y="1018942"/>
                <a:ext cx="0" cy="434965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prstDash val="dash"/>
                <a:round/>
                <a:headEnd/>
                <a:tailEnd/>
              </a:ln>
            </p:spPr>
            <p:txBody>
              <a:bodyPr lIns="80147" tIns="40074" rIns="80147" bIns="40074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endParaRPr>
              </a:p>
            </p:txBody>
          </p:sp>
          <p:sp>
            <p:nvSpPr>
              <p:cNvPr id="32832" name="Oval 199"/>
              <p:cNvSpPr>
                <a:spLocks noChangeArrowheads="1"/>
              </p:cNvSpPr>
              <p:nvPr/>
            </p:nvSpPr>
            <p:spPr bwMode="auto">
              <a:xfrm>
                <a:off x="6646233" y="2035946"/>
                <a:ext cx="66517" cy="64794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33" name="AutoShape 84"/>
              <p:cNvSpPr>
                <a:spLocks noChangeArrowheads="1"/>
              </p:cNvSpPr>
              <p:nvPr/>
            </p:nvSpPr>
            <p:spPr bwMode="auto">
              <a:xfrm>
                <a:off x="4142694" y="4581128"/>
                <a:ext cx="1152128" cy="406068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 algn="ctr">
                <a:solidFill>
                  <a:srgbClr val="FF0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r>
                  <a:rPr lang="it-IT" sz="900">
                    <a:solidFill>
                      <a:srgbClr val="FF0000"/>
                    </a:solidFill>
                    <a:latin typeface="Calibri" pitchFamily="34" charset="0"/>
                  </a:rPr>
                  <a:t>Venezia  S. Lucia</a:t>
                </a:r>
              </a:p>
              <a:p>
                <a:r>
                  <a:rPr lang="it-IT" sz="900">
                    <a:solidFill>
                      <a:srgbClr val="FF0000"/>
                    </a:solidFill>
                    <a:latin typeface="Calibri" pitchFamily="34" charset="0"/>
                  </a:rPr>
                  <a:t>(prosecuzione del</a:t>
                </a:r>
                <a:br>
                  <a:rPr lang="it-IT" sz="900">
                    <a:solidFill>
                      <a:srgbClr val="FF0000"/>
                    </a:solidFill>
                    <a:latin typeface="Calibri" pitchFamily="34" charset="0"/>
                  </a:rPr>
                </a:br>
                <a:r>
                  <a:rPr lang="it-IT" sz="900">
                    <a:solidFill>
                      <a:srgbClr val="FF0000"/>
                    </a:solidFill>
                    <a:latin typeface="Calibri" pitchFamily="34" charset="0"/>
                  </a:rPr>
                  <a:t> servizio di  QO 12)</a:t>
                </a:r>
              </a:p>
            </p:txBody>
          </p:sp>
          <p:sp>
            <p:nvSpPr>
              <p:cNvPr id="32834" name="Oval 12"/>
              <p:cNvSpPr>
                <a:spLocks noChangeArrowheads="1"/>
              </p:cNvSpPr>
              <p:nvPr/>
            </p:nvSpPr>
            <p:spPr bwMode="auto">
              <a:xfrm>
                <a:off x="3719501" y="2888337"/>
                <a:ext cx="141178" cy="145425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35" name="Oval 12"/>
              <p:cNvSpPr>
                <a:spLocks noChangeArrowheads="1"/>
              </p:cNvSpPr>
              <p:nvPr/>
            </p:nvSpPr>
            <p:spPr bwMode="auto">
              <a:xfrm>
                <a:off x="3720859" y="2682439"/>
                <a:ext cx="141178" cy="145424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36" name="Oval 12"/>
              <p:cNvSpPr>
                <a:spLocks noChangeArrowheads="1"/>
              </p:cNvSpPr>
              <p:nvPr/>
            </p:nvSpPr>
            <p:spPr bwMode="auto">
              <a:xfrm>
                <a:off x="3720859" y="2475101"/>
                <a:ext cx="141178" cy="145424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37" name="Oval 12"/>
              <p:cNvSpPr>
                <a:spLocks noChangeArrowheads="1"/>
              </p:cNvSpPr>
              <p:nvPr/>
            </p:nvSpPr>
            <p:spPr bwMode="auto">
              <a:xfrm>
                <a:off x="3720859" y="2256244"/>
                <a:ext cx="141178" cy="145424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38" name="Oval 12"/>
              <p:cNvSpPr>
                <a:spLocks noChangeArrowheads="1"/>
              </p:cNvSpPr>
              <p:nvPr/>
            </p:nvSpPr>
            <p:spPr bwMode="auto">
              <a:xfrm>
                <a:off x="3722216" y="2038826"/>
                <a:ext cx="141178" cy="145425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39" name="Oval 199"/>
              <p:cNvSpPr>
                <a:spLocks noChangeArrowheads="1"/>
              </p:cNvSpPr>
              <p:nvPr/>
            </p:nvSpPr>
            <p:spPr bwMode="auto">
              <a:xfrm>
                <a:off x="3707285" y="1812771"/>
                <a:ext cx="153395" cy="133905"/>
              </a:xfrm>
              <a:prstGeom prst="ellipse">
                <a:avLst/>
              </a:prstGeom>
              <a:solidFill>
                <a:srgbClr val="006666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40" name="Oval 199"/>
              <p:cNvSpPr>
                <a:spLocks noChangeArrowheads="1"/>
              </p:cNvSpPr>
              <p:nvPr/>
            </p:nvSpPr>
            <p:spPr bwMode="auto">
              <a:xfrm>
                <a:off x="3708641" y="1364977"/>
                <a:ext cx="153396" cy="133906"/>
              </a:xfrm>
              <a:prstGeom prst="ellipse">
                <a:avLst/>
              </a:prstGeom>
              <a:solidFill>
                <a:srgbClr val="006666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41" name="Oval 12"/>
              <p:cNvSpPr>
                <a:spLocks noChangeArrowheads="1"/>
              </p:cNvSpPr>
              <p:nvPr/>
            </p:nvSpPr>
            <p:spPr bwMode="auto">
              <a:xfrm>
                <a:off x="3712714" y="3330371"/>
                <a:ext cx="141178" cy="145424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42" name="Oval 12"/>
              <p:cNvSpPr>
                <a:spLocks noChangeArrowheads="1"/>
              </p:cNvSpPr>
              <p:nvPr/>
            </p:nvSpPr>
            <p:spPr bwMode="auto">
              <a:xfrm>
                <a:off x="3714071" y="1592473"/>
                <a:ext cx="141178" cy="145425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43" name="Oval 12"/>
              <p:cNvSpPr>
                <a:spLocks noChangeArrowheads="1"/>
              </p:cNvSpPr>
              <p:nvPr/>
            </p:nvSpPr>
            <p:spPr bwMode="auto">
              <a:xfrm>
                <a:off x="3714071" y="3562186"/>
                <a:ext cx="141178" cy="145425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44" name="Oval 12"/>
              <p:cNvSpPr>
                <a:spLocks noChangeArrowheads="1"/>
              </p:cNvSpPr>
              <p:nvPr/>
            </p:nvSpPr>
            <p:spPr bwMode="auto">
              <a:xfrm>
                <a:off x="3724931" y="3873193"/>
                <a:ext cx="141178" cy="145425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45" name="Oval 12"/>
              <p:cNvSpPr>
                <a:spLocks noChangeArrowheads="1"/>
              </p:cNvSpPr>
              <p:nvPr/>
            </p:nvSpPr>
            <p:spPr bwMode="auto">
              <a:xfrm>
                <a:off x="3726289" y="4058935"/>
                <a:ext cx="141178" cy="145424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46" name="Oval 12"/>
              <p:cNvSpPr>
                <a:spLocks noChangeArrowheads="1"/>
              </p:cNvSpPr>
              <p:nvPr/>
            </p:nvSpPr>
            <p:spPr bwMode="auto">
              <a:xfrm>
                <a:off x="3727646" y="4244674"/>
                <a:ext cx="141178" cy="145425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47" name="Oval 199"/>
              <p:cNvSpPr>
                <a:spLocks noChangeArrowheads="1"/>
              </p:cNvSpPr>
              <p:nvPr/>
            </p:nvSpPr>
            <p:spPr bwMode="auto">
              <a:xfrm>
                <a:off x="3708641" y="3726329"/>
                <a:ext cx="153396" cy="133906"/>
              </a:xfrm>
              <a:prstGeom prst="ellipse">
                <a:avLst/>
              </a:prstGeom>
              <a:solidFill>
                <a:srgbClr val="006666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48" name="Oval 199"/>
              <p:cNvSpPr>
                <a:spLocks noChangeArrowheads="1"/>
              </p:cNvSpPr>
              <p:nvPr/>
            </p:nvSpPr>
            <p:spPr bwMode="auto">
              <a:xfrm>
                <a:off x="3697781" y="3092795"/>
                <a:ext cx="153396" cy="133906"/>
              </a:xfrm>
              <a:prstGeom prst="ellipse">
                <a:avLst/>
              </a:prstGeom>
              <a:solidFill>
                <a:srgbClr val="006666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49" name="Oval 199"/>
              <p:cNvSpPr>
                <a:spLocks noChangeArrowheads="1"/>
              </p:cNvSpPr>
              <p:nvPr/>
            </p:nvSpPr>
            <p:spPr bwMode="auto">
              <a:xfrm>
                <a:off x="3710000" y="4441935"/>
                <a:ext cx="153395" cy="133905"/>
              </a:xfrm>
              <a:prstGeom prst="ellipse">
                <a:avLst/>
              </a:prstGeom>
              <a:solidFill>
                <a:srgbClr val="006666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50" name="Oval 205"/>
              <p:cNvSpPr>
                <a:spLocks noChangeArrowheads="1"/>
              </p:cNvSpPr>
              <p:nvPr/>
            </p:nvSpPr>
            <p:spPr bwMode="auto">
              <a:xfrm>
                <a:off x="4716016" y="1818844"/>
                <a:ext cx="144016" cy="144016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51" name="Oval 205"/>
              <p:cNvSpPr>
                <a:spLocks noChangeArrowheads="1"/>
              </p:cNvSpPr>
              <p:nvPr/>
            </p:nvSpPr>
            <p:spPr bwMode="auto">
              <a:xfrm>
                <a:off x="4716016" y="1556792"/>
                <a:ext cx="144016" cy="144016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52" name="Oval 205"/>
              <p:cNvSpPr>
                <a:spLocks noChangeArrowheads="1"/>
              </p:cNvSpPr>
              <p:nvPr/>
            </p:nvSpPr>
            <p:spPr bwMode="auto">
              <a:xfrm>
                <a:off x="4716016" y="3140968"/>
                <a:ext cx="144016" cy="144016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53" name="Oval 205"/>
              <p:cNvSpPr>
                <a:spLocks noChangeArrowheads="1"/>
              </p:cNvSpPr>
              <p:nvPr/>
            </p:nvSpPr>
            <p:spPr bwMode="auto">
              <a:xfrm>
                <a:off x="4716016" y="3763060"/>
                <a:ext cx="144016" cy="144016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54" name="Oval 205"/>
              <p:cNvSpPr>
                <a:spLocks noChangeArrowheads="1"/>
              </p:cNvSpPr>
              <p:nvPr/>
            </p:nvSpPr>
            <p:spPr bwMode="auto">
              <a:xfrm>
                <a:off x="4716016" y="4005064"/>
                <a:ext cx="144016" cy="144016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55" name="Oval 205"/>
              <p:cNvSpPr>
                <a:spLocks noChangeArrowheads="1"/>
              </p:cNvSpPr>
              <p:nvPr/>
            </p:nvSpPr>
            <p:spPr bwMode="auto">
              <a:xfrm>
                <a:off x="4716016" y="4437112"/>
                <a:ext cx="144016" cy="144016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56" name="Oval 205"/>
              <p:cNvSpPr>
                <a:spLocks noChangeArrowheads="1"/>
              </p:cNvSpPr>
              <p:nvPr/>
            </p:nvSpPr>
            <p:spPr bwMode="auto">
              <a:xfrm>
                <a:off x="6588224" y="2034868"/>
                <a:ext cx="144016" cy="144016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57" name="Oval 205"/>
              <p:cNvSpPr>
                <a:spLocks noChangeArrowheads="1"/>
              </p:cNvSpPr>
              <p:nvPr/>
            </p:nvSpPr>
            <p:spPr bwMode="auto">
              <a:xfrm>
                <a:off x="6588224" y="2250892"/>
                <a:ext cx="144016" cy="144016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58" name="Oval 205"/>
              <p:cNvSpPr>
                <a:spLocks noChangeArrowheads="1"/>
              </p:cNvSpPr>
              <p:nvPr/>
            </p:nvSpPr>
            <p:spPr bwMode="auto">
              <a:xfrm>
                <a:off x="6588224" y="2466916"/>
                <a:ext cx="144016" cy="144016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59" name="Oval 205"/>
              <p:cNvSpPr>
                <a:spLocks noChangeArrowheads="1"/>
              </p:cNvSpPr>
              <p:nvPr/>
            </p:nvSpPr>
            <p:spPr bwMode="auto">
              <a:xfrm>
                <a:off x="6588224" y="2682940"/>
                <a:ext cx="144016" cy="144016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60" name="Oval 205"/>
              <p:cNvSpPr>
                <a:spLocks noChangeArrowheads="1"/>
              </p:cNvSpPr>
              <p:nvPr/>
            </p:nvSpPr>
            <p:spPr bwMode="auto">
              <a:xfrm>
                <a:off x="6588224" y="2898964"/>
                <a:ext cx="144016" cy="144016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61" name="Oval 205"/>
              <p:cNvSpPr>
                <a:spLocks noChangeArrowheads="1"/>
              </p:cNvSpPr>
              <p:nvPr/>
            </p:nvSpPr>
            <p:spPr bwMode="auto">
              <a:xfrm>
                <a:off x="6588224" y="3140968"/>
                <a:ext cx="144016" cy="144016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62" name="Oval 205"/>
              <p:cNvSpPr>
                <a:spLocks noChangeArrowheads="1"/>
              </p:cNvSpPr>
              <p:nvPr/>
            </p:nvSpPr>
            <p:spPr bwMode="auto">
              <a:xfrm>
                <a:off x="6588224" y="3331012"/>
                <a:ext cx="144016" cy="144016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63" name="Oval 205"/>
              <p:cNvSpPr>
                <a:spLocks noChangeArrowheads="1"/>
              </p:cNvSpPr>
              <p:nvPr/>
            </p:nvSpPr>
            <p:spPr bwMode="auto">
              <a:xfrm>
                <a:off x="6588224" y="3573016"/>
                <a:ext cx="144016" cy="144016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64" name="Oval 205"/>
              <p:cNvSpPr>
                <a:spLocks noChangeArrowheads="1"/>
              </p:cNvSpPr>
              <p:nvPr/>
            </p:nvSpPr>
            <p:spPr bwMode="auto">
              <a:xfrm>
                <a:off x="6588224" y="3763060"/>
                <a:ext cx="144016" cy="144016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65" name="Oval 205"/>
              <p:cNvSpPr>
                <a:spLocks noChangeArrowheads="1"/>
              </p:cNvSpPr>
              <p:nvPr/>
            </p:nvSpPr>
            <p:spPr bwMode="auto">
              <a:xfrm>
                <a:off x="6607577" y="4066865"/>
                <a:ext cx="144016" cy="144016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32866" name="Oval 205"/>
              <p:cNvSpPr>
                <a:spLocks noChangeArrowheads="1"/>
              </p:cNvSpPr>
              <p:nvPr/>
            </p:nvSpPr>
            <p:spPr bwMode="auto">
              <a:xfrm>
                <a:off x="6607577" y="4281170"/>
                <a:ext cx="144016" cy="144016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</p:grpSp>
        <p:sp>
          <p:nvSpPr>
            <p:cNvPr id="32777" name="AutoShape 84"/>
            <p:cNvSpPr>
              <a:spLocks noChangeArrowheads="1"/>
            </p:cNvSpPr>
            <p:nvPr/>
          </p:nvSpPr>
          <p:spPr bwMode="auto">
            <a:xfrm>
              <a:off x="6581355" y="1412776"/>
              <a:ext cx="936663" cy="26205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pPr algn="ctr"/>
              <a:r>
                <a:rPr lang="it-IT" sz="900" dirty="0" smtClean="0">
                  <a:latin typeface="Calibri" pitchFamily="34" charset="0"/>
                </a:rPr>
                <a:t>Rovigo/Ferrara</a:t>
              </a:r>
              <a:endParaRPr lang="it-IT" sz="900" dirty="0">
                <a:latin typeface="Calibri" pitchFamily="34" charset="0"/>
              </a:endParaRPr>
            </a:p>
          </p:txBody>
        </p:sp>
      </p:grpSp>
      <p:sp>
        <p:nvSpPr>
          <p:cNvPr id="132" name="Segnaposto numero diapositiva 1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552A7A-7C9B-49B8-93A9-DE76C3FD82DF}" type="slidenum">
              <a:rPr lang="it-IT"/>
              <a:pPr>
                <a:defRPr/>
              </a:pPr>
              <a:t>15</a:t>
            </a:fld>
            <a:endParaRPr lang="it-IT" dirty="0"/>
          </a:p>
        </p:txBody>
      </p:sp>
      <p:sp>
        <p:nvSpPr>
          <p:cNvPr id="32771" name="Oval 205"/>
          <p:cNvSpPr>
            <a:spLocks noChangeArrowheads="1"/>
          </p:cNvSpPr>
          <p:nvPr/>
        </p:nvSpPr>
        <p:spPr bwMode="auto">
          <a:xfrm>
            <a:off x="7070744" y="5214950"/>
            <a:ext cx="144462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2772" name="Oval 205"/>
          <p:cNvSpPr>
            <a:spLocks noChangeArrowheads="1"/>
          </p:cNvSpPr>
          <p:nvPr/>
        </p:nvSpPr>
        <p:spPr bwMode="auto">
          <a:xfrm>
            <a:off x="7070744" y="2565400"/>
            <a:ext cx="144462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2773" name="Oval 205"/>
          <p:cNvSpPr>
            <a:spLocks noChangeArrowheads="1"/>
          </p:cNvSpPr>
          <p:nvPr/>
        </p:nvSpPr>
        <p:spPr bwMode="auto">
          <a:xfrm>
            <a:off x="5143505" y="2060575"/>
            <a:ext cx="142875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2774" name="AutoShape 84"/>
          <p:cNvSpPr>
            <a:spLocks noChangeArrowheads="1"/>
          </p:cNvSpPr>
          <p:nvPr/>
        </p:nvSpPr>
        <p:spPr bwMode="auto">
          <a:xfrm>
            <a:off x="6572264" y="5357826"/>
            <a:ext cx="1152525" cy="406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r>
              <a:rPr lang="it-IT" sz="900" dirty="0">
                <a:solidFill>
                  <a:srgbClr val="FF0000"/>
                </a:solidFill>
                <a:latin typeface="Calibri" pitchFamily="34" charset="0"/>
              </a:rPr>
              <a:t>Venezia  S. Lucia</a:t>
            </a:r>
          </a:p>
          <a:p>
            <a:r>
              <a:rPr lang="it-IT" sz="900" dirty="0">
                <a:solidFill>
                  <a:srgbClr val="FF0000"/>
                </a:solidFill>
                <a:latin typeface="Calibri" pitchFamily="34" charset="0"/>
              </a:rPr>
              <a:t>(prosecuzione del</a:t>
            </a:r>
            <a:br>
              <a:rPr lang="it-IT" sz="900" dirty="0">
                <a:solidFill>
                  <a:srgbClr val="FF0000"/>
                </a:solidFill>
                <a:latin typeface="Calibri" pitchFamily="34" charset="0"/>
              </a:rPr>
            </a:br>
            <a:r>
              <a:rPr lang="it-IT" sz="900" dirty="0">
                <a:solidFill>
                  <a:srgbClr val="FF0000"/>
                </a:solidFill>
                <a:latin typeface="Calibri" pitchFamily="34" charset="0"/>
              </a:rPr>
              <a:t> servizio di  QO 12)</a:t>
            </a:r>
          </a:p>
        </p:txBody>
      </p:sp>
      <p:sp>
        <p:nvSpPr>
          <p:cNvPr id="32775" name="Oval 205"/>
          <p:cNvSpPr>
            <a:spLocks noChangeArrowheads="1"/>
          </p:cNvSpPr>
          <p:nvPr/>
        </p:nvSpPr>
        <p:spPr bwMode="auto">
          <a:xfrm>
            <a:off x="7070744" y="4714884"/>
            <a:ext cx="144462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3" name="Gruppo 68"/>
          <p:cNvGrpSpPr>
            <a:grpSpLocks/>
          </p:cNvGrpSpPr>
          <p:nvPr/>
        </p:nvGrpSpPr>
        <p:grpSpPr bwMode="auto">
          <a:xfrm>
            <a:off x="291870" y="406400"/>
            <a:ext cx="8630431" cy="5595938"/>
            <a:chOff x="291860" y="405800"/>
            <a:chExt cx="8630227" cy="5596930"/>
          </a:xfrm>
        </p:grpSpPr>
        <p:sp>
          <p:nvSpPr>
            <p:cNvPr id="54" name="Rettangolo arrotondato 53"/>
            <p:cNvSpPr/>
            <p:nvPr/>
          </p:nvSpPr>
          <p:spPr>
            <a:xfrm>
              <a:off x="5587865" y="1512484"/>
              <a:ext cx="280981" cy="4364811"/>
            </a:xfrm>
            <a:prstGeom prst="round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0147" tIns="40074" rIns="80147" bIns="40074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sp>
          <p:nvSpPr>
            <p:cNvPr id="28681" name="Text Box 31"/>
            <p:cNvSpPr txBox="1">
              <a:spLocks noChangeArrowheads="1"/>
            </p:cNvSpPr>
            <p:nvPr/>
          </p:nvSpPr>
          <p:spPr bwMode="auto">
            <a:xfrm>
              <a:off x="2195736" y="5157192"/>
              <a:ext cx="504056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pPr algn="r"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Fratta</a:t>
              </a:r>
            </a:p>
          </p:txBody>
        </p:sp>
        <p:sp>
          <p:nvSpPr>
            <p:cNvPr id="28682" name="Text Box 96"/>
            <p:cNvSpPr txBox="1">
              <a:spLocks noChangeArrowheads="1"/>
            </p:cNvSpPr>
            <p:nvPr/>
          </p:nvSpPr>
          <p:spPr bwMode="auto">
            <a:xfrm>
              <a:off x="2267744" y="4560001"/>
              <a:ext cx="1153860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Badia Polesine</a:t>
              </a:r>
            </a:p>
          </p:txBody>
        </p:sp>
        <p:sp>
          <p:nvSpPr>
            <p:cNvPr id="28683" name="Text Box 98"/>
            <p:cNvSpPr txBox="1">
              <a:spLocks noChangeArrowheads="1"/>
            </p:cNvSpPr>
            <p:nvPr/>
          </p:nvSpPr>
          <p:spPr bwMode="auto">
            <a:xfrm>
              <a:off x="2289086" y="4863809"/>
              <a:ext cx="626730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Lendinara</a:t>
              </a:r>
            </a:p>
          </p:txBody>
        </p:sp>
        <p:sp>
          <p:nvSpPr>
            <p:cNvPr id="28684" name="Text Box 230"/>
            <p:cNvSpPr txBox="1">
              <a:spLocks noChangeArrowheads="1"/>
            </p:cNvSpPr>
            <p:nvPr/>
          </p:nvSpPr>
          <p:spPr bwMode="auto">
            <a:xfrm>
              <a:off x="7878827" y="1065488"/>
              <a:ext cx="291859" cy="221737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endParaRPr lang="en-US" sz="900">
                <a:solidFill>
                  <a:srgbClr val="777777"/>
                </a:solidFill>
                <a:latin typeface="Calibri" pitchFamily="34" charset="0"/>
              </a:endParaRPr>
            </a:p>
          </p:txBody>
        </p:sp>
        <p:sp>
          <p:nvSpPr>
            <p:cNvPr id="28685" name="CasellaDiTesto 164"/>
            <p:cNvSpPr txBox="1">
              <a:spLocks noChangeArrowheads="1"/>
            </p:cNvSpPr>
            <p:nvPr/>
          </p:nvSpPr>
          <p:spPr bwMode="auto">
            <a:xfrm>
              <a:off x="304790" y="405800"/>
              <a:ext cx="8617297" cy="450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r>
                <a:rPr lang="it-IT" sz="2000" b="1" dirty="0" err="1">
                  <a:solidFill>
                    <a:srgbClr val="333333"/>
                  </a:solidFill>
                  <a:latin typeface="Calibri" pitchFamily="34" charset="0"/>
                </a:rPr>
                <a:t>Q.O</a:t>
              </a:r>
              <a:r>
                <a:rPr lang="it-IT" sz="2000" b="1" dirty="0">
                  <a:solidFill>
                    <a:srgbClr val="333333"/>
                  </a:solidFill>
                  <a:latin typeface="Calibri" pitchFamily="34" charset="0"/>
                </a:rPr>
                <a:t>.204</a:t>
              </a:r>
              <a:r>
                <a:rPr lang="it-IT" sz="2400" b="1" dirty="0">
                  <a:solidFill>
                    <a:srgbClr val="333333"/>
                  </a:solidFill>
                  <a:latin typeface="Calibri" pitchFamily="34" charset="0"/>
                </a:rPr>
                <a:t> </a:t>
              </a:r>
              <a:r>
                <a:rPr lang="it-IT" sz="2400" b="1" dirty="0" smtClean="0">
                  <a:solidFill>
                    <a:srgbClr val="333333"/>
                  </a:solidFill>
                  <a:latin typeface="Calibri" pitchFamily="34" charset="0"/>
                </a:rPr>
                <a:t> </a:t>
              </a:r>
              <a:r>
                <a:rPr lang="it-IT" sz="2100" b="1" dirty="0" smtClean="0">
                  <a:solidFill>
                    <a:srgbClr val="333333"/>
                  </a:solidFill>
                  <a:latin typeface="Calibri" pitchFamily="34" charset="0"/>
                </a:rPr>
                <a:t>Rovigo </a:t>
              </a:r>
              <a:r>
                <a:rPr lang="it-IT" sz="2100" b="1" dirty="0">
                  <a:solidFill>
                    <a:srgbClr val="333333"/>
                  </a:solidFill>
                  <a:latin typeface="Calibri" pitchFamily="34" charset="0"/>
                </a:rPr>
                <a:t>– Verona</a:t>
              </a:r>
            </a:p>
          </p:txBody>
        </p:sp>
        <p:sp>
          <p:nvSpPr>
            <p:cNvPr id="28686" name="Text Box 29"/>
            <p:cNvSpPr txBox="1">
              <a:spLocks noChangeArrowheads="1"/>
            </p:cNvSpPr>
            <p:nvPr/>
          </p:nvSpPr>
          <p:spPr bwMode="auto">
            <a:xfrm>
              <a:off x="2267744" y="5444068"/>
              <a:ext cx="1396849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Costa</a:t>
              </a:r>
            </a:p>
          </p:txBody>
        </p:sp>
        <p:sp>
          <p:nvSpPr>
            <p:cNvPr id="28687" name="Text Box 98"/>
            <p:cNvSpPr txBox="1">
              <a:spLocks noChangeArrowheads="1"/>
            </p:cNvSpPr>
            <p:nvPr/>
          </p:nvSpPr>
          <p:spPr bwMode="auto">
            <a:xfrm>
              <a:off x="2267744" y="4168362"/>
              <a:ext cx="686042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Castagnaro</a:t>
              </a:r>
            </a:p>
          </p:txBody>
        </p:sp>
        <p:sp>
          <p:nvSpPr>
            <p:cNvPr id="28688" name="Text Box 98"/>
            <p:cNvSpPr txBox="1">
              <a:spLocks noChangeArrowheads="1"/>
            </p:cNvSpPr>
            <p:nvPr/>
          </p:nvSpPr>
          <p:spPr bwMode="auto">
            <a:xfrm>
              <a:off x="2267744" y="3778163"/>
              <a:ext cx="912065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Villabartolomea</a:t>
              </a:r>
            </a:p>
          </p:txBody>
        </p:sp>
        <p:sp>
          <p:nvSpPr>
            <p:cNvPr id="28689" name="CasellaDiTesto 164"/>
            <p:cNvSpPr txBox="1">
              <a:spLocks noChangeArrowheads="1"/>
            </p:cNvSpPr>
            <p:nvPr/>
          </p:nvSpPr>
          <p:spPr bwMode="auto">
            <a:xfrm>
              <a:off x="291860" y="1838687"/>
              <a:ext cx="2261565" cy="419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Servizi </a:t>
              </a:r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lenti cadenzati</a:t>
              </a:r>
            </a:p>
            <a:p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a 60 minuti  </a:t>
              </a:r>
              <a:endParaRPr lang="it-IT" sz="1100" dirty="0">
                <a:solidFill>
                  <a:srgbClr val="333333"/>
                </a:solidFill>
                <a:latin typeface="Calibri" pitchFamily="34" charset="0"/>
              </a:endParaRPr>
            </a:p>
          </p:txBody>
        </p:sp>
        <p:sp>
          <p:nvSpPr>
            <p:cNvPr id="28690" name="CasellaDiTesto 164"/>
            <p:cNvSpPr txBox="1">
              <a:spLocks noChangeArrowheads="1"/>
            </p:cNvSpPr>
            <p:nvPr/>
          </p:nvSpPr>
          <p:spPr bwMode="auto">
            <a:xfrm>
              <a:off x="304791" y="3162190"/>
              <a:ext cx="1838265" cy="1096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0147" tIns="40074" rIns="80147" bIns="40074">
              <a:spAutoFit/>
            </a:bodyPr>
            <a:lstStyle/>
            <a:p>
              <a:endParaRPr lang="it-IT" sz="1100" dirty="0">
                <a:solidFill>
                  <a:srgbClr val="333333"/>
                </a:solidFill>
                <a:latin typeface="Calibri" pitchFamily="34" charset="0"/>
              </a:endParaRPr>
            </a:p>
            <a:p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A Rovigo </a:t>
              </a:r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coincidenza </a:t>
              </a:r>
            </a:p>
            <a:p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con </a:t>
              </a:r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RV per VE e </a:t>
              </a:r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BO.</a:t>
              </a:r>
              <a:endParaRPr lang="it-IT" sz="1100" dirty="0">
                <a:solidFill>
                  <a:srgbClr val="333333"/>
                </a:solidFill>
                <a:latin typeface="Calibri" pitchFamily="34" charset="0"/>
              </a:endParaRPr>
            </a:p>
            <a:p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A Verona </a:t>
              </a:r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coincidenza </a:t>
              </a:r>
            </a:p>
            <a:p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con </a:t>
              </a:r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RV per </a:t>
              </a:r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VE e con</a:t>
              </a:r>
            </a:p>
            <a:p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ES per VE e MI.</a:t>
              </a:r>
              <a:endParaRPr lang="it-IT" sz="1100" dirty="0">
                <a:solidFill>
                  <a:srgbClr val="333333"/>
                </a:solidFill>
                <a:latin typeface="Calibri" pitchFamily="34" charset="0"/>
              </a:endParaRPr>
            </a:p>
          </p:txBody>
        </p:sp>
        <p:sp>
          <p:nvSpPr>
            <p:cNvPr id="533583" name="Line 10"/>
            <p:cNvSpPr>
              <a:spLocks noChangeShapeType="1"/>
            </p:cNvSpPr>
            <p:nvPr/>
          </p:nvSpPr>
          <p:spPr bwMode="auto">
            <a:xfrm>
              <a:off x="8729453" y="1536300"/>
              <a:ext cx="11112" cy="446643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prstDash val="sysDot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8692" name="Text Box 98"/>
            <p:cNvSpPr txBox="1">
              <a:spLocks noChangeArrowheads="1"/>
            </p:cNvSpPr>
            <p:nvPr/>
          </p:nvSpPr>
          <p:spPr bwMode="auto">
            <a:xfrm>
              <a:off x="2267744" y="3452757"/>
              <a:ext cx="597876" cy="288680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1000">
                  <a:latin typeface="Calibri" pitchFamily="34" charset="0"/>
                </a:rPr>
                <a:t>Legnago</a:t>
              </a:r>
            </a:p>
          </p:txBody>
        </p:sp>
        <p:sp>
          <p:nvSpPr>
            <p:cNvPr id="28693" name="Text Box 98"/>
            <p:cNvSpPr txBox="1">
              <a:spLocks noChangeArrowheads="1"/>
            </p:cNvSpPr>
            <p:nvPr/>
          </p:nvSpPr>
          <p:spPr bwMode="auto">
            <a:xfrm>
              <a:off x="2267744" y="2601807"/>
              <a:ext cx="605892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Bovolone</a:t>
              </a:r>
            </a:p>
          </p:txBody>
        </p:sp>
        <p:sp>
          <p:nvSpPr>
            <p:cNvPr id="28694" name="Line 10"/>
            <p:cNvSpPr>
              <a:spLocks noChangeShapeType="1"/>
            </p:cNvSpPr>
            <p:nvPr/>
          </p:nvSpPr>
          <p:spPr bwMode="auto">
            <a:xfrm flipH="1">
              <a:off x="3779230" y="1511842"/>
              <a:ext cx="10860" cy="4489448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prstDash val="sysDot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endParaRPr lang="it-IT"/>
            </a:p>
          </p:txBody>
        </p:sp>
        <p:sp>
          <p:nvSpPr>
            <p:cNvPr id="28695" name="Text Box 98"/>
            <p:cNvSpPr txBox="1">
              <a:spLocks noChangeArrowheads="1"/>
            </p:cNvSpPr>
            <p:nvPr/>
          </p:nvSpPr>
          <p:spPr bwMode="auto">
            <a:xfrm>
              <a:off x="2267744" y="3043840"/>
              <a:ext cx="432767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Cerea</a:t>
              </a:r>
            </a:p>
          </p:txBody>
        </p:sp>
        <p:sp>
          <p:nvSpPr>
            <p:cNvPr id="533543" name="Line 231"/>
            <p:cNvSpPr>
              <a:spLocks noChangeShapeType="1"/>
            </p:cNvSpPr>
            <p:nvPr/>
          </p:nvSpPr>
          <p:spPr bwMode="auto">
            <a:xfrm rot="5400000">
              <a:off x="6263331" y="-980629"/>
              <a:ext cx="0" cy="495447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prstDash val="dashDot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" name="Line 231"/>
            <p:cNvSpPr>
              <a:spLocks noChangeShapeType="1"/>
            </p:cNvSpPr>
            <p:nvPr/>
          </p:nvSpPr>
          <p:spPr bwMode="auto">
            <a:xfrm rot="5400000">
              <a:off x="6252218" y="1151761"/>
              <a:ext cx="0" cy="4954471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prstDash val="dashDot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8698" name="Text Box 98"/>
            <p:cNvSpPr txBox="1">
              <a:spLocks noChangeArrowheads="1"/>
            </p:cNvSpPr>
            <p:nvPr/>
          </p:nvSpPr>
          <p:spPr bwMode="auto">
            <a:xfrm>
              <a:off x="2267744" y="1750856"/>
              <a:ext cx="695660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Buttapietra</a:t>
              </a:r>
            </a:p>
          </p:txBody>
        </p:sp>
        <p:sp>
          <p:nvSpPr>
            <p:cNvPr id="28699" name="Text Box 98"/>
            <p:cNvSpPr txBox="1">
              <a:spLocks noChangeArrowheads="1"/>
            </p:cNvSpPr>
            <p:nvPr/>
          </p:nvSpPr>
          <p:spPr bwMode="auto">
            <a:xfrm>
              <a:off x="2275140" y="2119457"/>
              <a:ext cx="1612689" cy="288680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1000">
                  <a:latin typeface="Calibri" pitchFamily="34" charset="0"/>
                </a:rPr>
                <a:t>Isola della Scala</a:t>
              </a:r>
            </a:p>
          </p:txBody>
        </p:sp>
        <p:sp>
          <p:nvSpPr>
            <p:cNvPr id="28700" name="Text Box 98"/>
            <p:cNvSpPr txBox="1">
              <a:spLocks noChangeArrowheads="1"/>
            </p:cNvSpPr>
            <p:nvPr/>
          </p:nvSpPr>
          <p:spPr bwMode="auto">
            <a:xfrm>
              <a:off x="2267744" y="1370736"/>
              <a:ext cx="843136" cy="30945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1100">
                  <a:latin typeface="Calibri" pitchFamily="34" charset="0"/>
                </a:rPr>
                <a:t>Verona P.N.</a:t>
              </a:r>
            </a:p>
          </p:txBody>
        </p:sp>
        <p:sp>
          <p:nvSpPr>
            <p:cNvPr id="3" name="Line 231"/>
            <p:cNvSpPr>
              <a:spLocks noChangeShapeType="1"/>
            </p:cNvSpPr>
            <p:nvPr/>
          </p:nvSpPr>
          <p:spPr bwMode="auto">
            <a:xfrm rot="5400000">
              <a:off x="6243487" y="-208173"/>
              <a:ext cx="0" cy="4952883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prstDash val="dashDot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8702" name="Oval 12"/>
            <p:cNvSpPr>
              <a:spLocks noChangeArrowheads="1"/>
            </p:cNvSpPr>
            <p:nvPr/>
          </p:nvSpPr>
          <p:spPr bwMode="auto">
            <a:xfrm>
              <a:off x="3715429" y="1824289"/>
              <a:ext cx="141178" cy="14542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8703" name="Oval 199"/>
            <p:cNvSpPr>
              <a:spLocks noChangeArrowheads="1"/>
            </p:cNvSpPr>
            <p:nvPr/>
          </p:nvSpPr>
          <p:spPr bwMode="auto">
            <a:xfrm>
              <a:off x="3711356" y="1413932"/>
              <a:ext cx="153396" cy="133906"/>
            </a:xfrm>
            <a:prstGeom prst="ellipse">
              <a:avLst/>
            </a:prstGeom>
            <a:solidFill>
              <a:srgbClr val="006666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8704" name="Oval 199"/>
            <p:cNvSpPr>
              <a:spLocks noChangeArrowheads="1"/>
            </p:cNvSpPr>
            <p:nvPr/>
          </p:nvSpPr>
          <p:spPr bwMode="auto">
            <a:xfrm>
              <a:off x="3723575" y="2198650"/>
              <a:ext cx="153395" cy="133905"/>
            </a:xfrm>
            <a:prstGeom prst="ellipse">
              <a:avLst/>
            </a:prstGeom>
            <a:solidFill>
              <a:srgbClr val="006666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8705" name="Oval 199"/>
            <p:cNvSpPr>
              <a:spLocks noChangeArrowheads="1"/>
            </p:cNvSpPr>
            <p:nvPr/>
          </p:nvSpPr>
          <p:spPr bwMode="auto">
            <a:xfrm>
              <a:off x="3714071" y="3559306"/>
              <a:ext cx="153396" cy="133906"/>
            </a:xfrm>
            <a:prstGeom prst="ellipse">
              <a:avLst/>
            </a:prstGeom>
            <a:solidFill>
              <a:srgbClr val="006666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8706" name="Oval 12"/>
            <p:cNvSpPr>
              <a:spLocks noChangeArrowheads="1"/>
            </p:cNvSpPr>
            <p:nvPr/>
          </p:nvSpPr>
          <p:spPr bwMode="auto">
            <a:xfrm>
              <a:off x="3727646" y="2655081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8707" name="Oval 12"/>
            <p:cNvSpPr>
              <a:spLocks noChangeArrowheads="1"/>
            </p:cNvSpPr>
            <p:nvPr/>
          </p:nvSpPr>
          <p:spPr bwMode="auto">
            <a:xfrm>
              <a:off x="3729004" y="3094236"/>
              <a:ext cx="141178" cy="14542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8708" name="Oval 12"/>
            <p:cNvSpPr>
              <a:spLocks noChangeArrowheads="1"/>
            </p:cNvSpPr>
            <p:nvPr/>
          </p:nvSpPr>
          <p:spPr bwMode="auto">
            <a:xfrm>
              <a:off x="3719501" y="3844396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8709" name="Oval 12"/>
            <p:cNvSpPr>
              <a:spLocks noChangeArrowheads="1"/>
            </p:cNvSpPr>
            <p:nvPr/>
          </p:nvSpPr>
          <p:spPr bwMode="auto">
            <a:xfrm>
              <a:off x="3731719" y="4260513"/>
              <a:ext cx="141178" cy="14542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8710" name="Oval 12"/>
            <p:cNvSpPr>
              <a:spLocks noChangeArrowheads="1"/>
            </p:cNvSpPr>
            <p:nvPr/>
          </p:nvSpPr>
          <p:spPr bwMode="auto">
            <a:xfrm>
              <a:off x="3733076" y="4630554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8711" name="Oval 12"/>
            <p:cNvSpPr>
              <a:spLocks noChangeArrowheads="1"/>
            </p:cNvSpPr>
            <p:nvPr/>
          </p:nvSpPr>
          <p:spPr bwMode="auto">
            <a:xfrm>
              <a:off x="3734434" y="4954521"/>
              <a:ext cx="141178" cy="14542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8712" name="Oval 12"/>
            <p:cNvSpPr>
              <a:spLocks noChangeArrowheads="1"/>
            </p:cNvSpPr>
            <p:nvPr/>
          </p:nvSpPr>
          <p:spPr bwMode="auto">
            <a:xfrm>
              <a:off x="3735791" y="5243929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8713" name="Oval 12"/>
            <p:cNvSpPr>
              <a:spLocks noChangeArrowheads="1"/>
            </p:cNvSpPr>
            <p:nvPr/>
          </p:nvSpPr>
          <p:spPr bwMode="auto">
            <a:xfrm>
              <a:off x="3737149" y="5544859"/>
              <a:ext cx="141178" cy="14542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8714" name="Line 73"/>
            <p:cNvSpPr>
              <a:spLocks noChangeShapeType="1"/>
            </p:cNvSpPr>
            <p:nvPr/>
          </p:nvSpPr>
          <p:spPr bwMode="auto">
            <a:xfrm>
              <a:off x="5702408" y="1510402"/>
              <a:ext cx="21720" cy="4215877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prstDash val="dashDot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endParaRPr lang="it-IT"/>
            </a:p>
          </p:txBody>
        </p:sp>
        <p:sp>
          <p:nvSpPr>
            <p:cNvPr id="28715" name="Oval 205"/>
            <p:cNvSpPr>
              <a:spLocks noChangeArrowheads="1"/>
            </p:cNvSpPr>
            <p:nvPr/>
          </p:nvSpPr>
          <p:spPr bwMode="auto">
            <a:xfrm>
              <a:off x="5652120" y="1844824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8716" name="Oval 205"/>
            <p:cNvSpPr>
              <a:spLocks noChangeArrowheads="1"/>
            </p:cNvSpPr>
            <p:nvPr/>
          </p:nvSpPr>
          <p:spPr bwMode="auto">
            <a:xfrm>
              <a:off x="5652120" y="2204864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8717" name="Oval 205"/>
            <p:cNvSpPr>
              <a:spLocks noChangeArrowheads="1"/>
            </p:cNvSpPr>
            <p:nvPr/>
          </p:nvSpPr>
          <p:spPr bwMode="auto">
            <a:xfrm>
              <a:off x="5652120" y="2636912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8718" name="Oval 205"/>
            <p:cNvSpPr>
              <a:spLocks noChangeArrowheads="1"/>
            </p:cNvSpPr>
            <p:nvPr/>
          </p:nvSpPr>
          <p:spPr bwMode="auto">
            <a:xfrm>
              <a:off x="5652120" y="3068960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8719" name="Oval 205"/>
            <p:cNvSpPr>
              <a:spLocks noChangeArrowheads="1"/>
            </p:cNvSpPr>
            <p:nvPr/>
          </p:nvSpPr>
          <p:spPr bwMode="auto">
            <a:xfrm>
              <a:off x="5652120" y="3573016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8720" name="Oval 205"/>
            <p:cNvSpPr>
              <a:spLocks noChangeArrowheads="1"/>
            </p:cNvSpPr>
            <p:nvPr/>
          </p:nvSpPr>
          <p:spPr bwMode="auto">
            <a:xfrm>
              <a:off x="5652120" y="3861048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8721" name="Oval 205"/>
            <p:cNvSpPr>
              <a:spLocks noChangeArrowheads="1"/>
            </p:cNvSpPr>
            <p:nvPr/>
          </p:nvSpPr>
          <p:spPr bwMode="auto">
            <a:xfrm>
              <a:off x="5652120" y="4221088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8722" name="Oval 205"/>
            <p:cNvSpPr>
              <a:spLocks noChangeArrowheads="1"/>
            </p:cNvSpPr>
            <p:nvPr/>
          </p:nvSpPr>
          <p:spPr bwMode="auto">
            <a:xfrm>
              <a:off x="5652120" y="4581128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8723" name="Oval 205"/>
            <p:cNvSpPr>
              <a:spLocks noChangeArrowheads="1"/>
            </p:cNvSpPr>
            <p:nvPr/>
          </p:nvSpPr>
          <p:spPr bwMode="auto">
            <a:xfrm>
              <a:off x="5652120" y="4869160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8724" name="Oval 205"/>
            <p:cNvSpPr>
              <a:spLocks noChangeArrowheads="1"/>
            </p:cNvSpPr>
            <p:nvPr/>
          </p:nvSpPr>
          <p:spPr bwMode="auto">
            <a:xfrm>
              <a:off x="5652120" y="5157192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8725" name="Oval 205"/>
            <p:cNvSpPr>
              <a:spLocks noChangeArrowheads="1"/>
            </p:cNvSpPr>
            <p:nvPr/>
          </p:nvSpPr>
          <p:spPr bwMode="auto">
            <a:xfrm>
              <a:off x="5652120" y="5445224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</p:grpSp>
      <p:sp>
        <p:nvSpPr>
          <p:cNvPr id="63" name="Segnaposto numero diapositiva 6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FE13C5-71B8-4F98-955E-6C3A7A8B2EFB}" type="slidenum">
              <a:rPr lang="it-IT"/>
              <a:pPr>
                <a:defRPr/>
              </a:pPr>
              <a:t>16</a:t>
            </a:fld>
            <a:endParaRPr lang="it-IT"/>
          </a:p>
        </p:txBody>
      </p:sp>
      <p:sp>
        <p:nvSpPr>
          <p:cNvPr id="28675" name="Text Box 98"/>
          <p:cNvSpPr txBox="1">
            <a:spLocks noChangeArrowheads="1"/>
          </p:cNvSpPr>
          <p:nvPr/>
        </p:nvSpPr>
        <p:spPr bwMode="auto">
          <a:xfrm>
            <a:off x="2268538" y="5711825"/>
            <a:ext cx="547687" cy="2889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100">
                <a:latin typeface="Calibri" pitchFamily="34" charset="0"/>
              </a:rPr>
              <a:t>Rovigo</a:t>
            </a:r>
          </a:p>
        </p:txBody>
      </p:sp>
      <p:sp>
        <p:nvSpPr>
          <p:cNvPr id="28676" name="Oval 199"/>
          <p:cNvSpPr>
            <a:spLocks noChangeArrowheads="1"/>
          </p:cNvSpPr>
          <p:nvPr/>
        </p:nvSpPr>
        <p:spPr bwMode="auto">
          <a:xfrm>
            <a:off x="3708400" y="5815013"/>
            <a:ext cx="152400" cy="134937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66" name="Line 231"/>
          <p:cNvSpPr>
            <a:spLocks noChangeShapeType="1"/>
          </p:cNvSpPr>
          <p:nvPr/>
        </p:nvSpPr>
        <p:spPr bwMode="auto">
          <a:xfrm rot="5400000">
            <a:off x="6257132" y="3399631"/>
            <a:ext cx="0" cy="4954587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8678" name="Oval 205"/>
          <p:cNvSpPr>
            <a:spLocks noChangeArrowheads="1"/>
          </p:cNvSpPr>
          <p:nvPr/>
        </p:nvSpPr>
        <p:spPr bwMode="auto">
          <a:xfrm>
            <a:off x="5651500" y="5732463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8679" name="Oval 205"/>
          <p:cNvSpPr>
            <a:spLocks noChangeArrowheads="1"/>
          </p:cNvSpPr>
          <p:nvPr/>
        </p:nvSpPr>
        <p:spPr bwMode="auto">
          <a:xfrm>
            <a:off x="5651500" y="1484313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ttangolo arrotondato 69"/>
          <p:cNvSpPr/>
          <p:nvPr/>
        </p:nvSpPr>
        <p:spPr>
          <a:xfrm>
            <a:off x="6443663" y="2133600"/>
            <a:ext cx="301625" cy="3706813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cxnSp>
        <p:nvCxnSpPr>
          <p:cNvPr id="33794" name="Connettore 1 100"/>
          <p:cNvCxnSpPr>
            <a:cxnSpLocks noChangeShapeType="1"/>
            <a:stCxn id="33816" idx="0"/>
          </p:cNvCxnSpPr>
          <p:nvPr/>
        </p:nvCxnSpPr>
        <p:spPr bwMode="auto">
          <a:xfrm rot="-5400000" flipH="1" flipV="1">
            <a:off x="4645819" y="4002881"/>
            <a:ext cx="3889375" cy="4763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</p:cxnSp>
      <p:grpSp>
        <p:nvGrpSpPr>
          <p:cNvPr id="33795" name="Gruppo 81"/>
          <p:cNvGrpSpPr>
            <a:grpSpLocks/>
          </p:cNvGrpSpPr>
          <p:nvPr/>
        </p:nvGrpSpPr>
        <p:grpSpPr bwMode="auto">
          <a:xfrm>
            <a:off x="393700" y="361950"/>
            <a:ext cx="6480261" cy="4218963"/>
            <a:chOff x="393948" y="-166426"/>
            <a:chExt cx="6344420" cy="3988393"/>
          </a:xfrm>
        </p:grpSpPr>
        <p:sp>
          <p:nvSpPr>
            <p:cNvPr id="33863" name="CasellaDiTesto 164"/>
            <p:cNvSpPr txBox="1">
              <a:spLocks noChangeArrowheads="1"/>
            </p:cNvSpPr>
            <p:nvPr/>
          </p:nvSpPr>
          <p:spPr bwMode="auto">
            <a:xfrm>
              <a:off x="829130" y="-166426"/>
              <a:ext cx="5909238" cy="4256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r>
                <a:rPr lang="it-IT" sz="2000" b="1" dirty="0" err="1">
                  <a:solidFill>
                    <a:srgbClr val="333333"/>
                  </a:solidFill>
                  <a:latin typeface="Calibri" pitchFamily="34" charset="0"/>
                </a:rPr>
                <a:t>Q.O</a:t>
              </a:r>
              <a:r>
                <a:rPr lang="it-IT" sz="2000" b="1" dirty="0">
                  <a:solidFill>
                    <a:srgbClr val="333333"/>
                  </a:solidFill>
                  <a:latin typeface="Calibri" pitchFamily="34" charset="0"/>
                </a:rPr>
                <a:t>.200</a:t>
              </a:r>
              <a:r>
                <a:rPr lang="it-IT" sz="2400" b="1" dirty="0">
                  <a:solidFill>
                    <a:srgbClr val="333333"/>
                  </a:solidFill>
                  <a:latin typeface="Calibri" pitchFamily="34" charset="0"/>
                </a:rPr>
                <a:t> </a:t>
              </a:r>
              <a:r>
                <a:rPr lang="it-IT" sz="2400" b="1" dirty="0" smtClean="0">
                  <a:solidFill>
                    <a:srgbClr val="333333"/>
                  </a:solidFill>
                  <a:latin typeface="Calibri" pitchFamily="34" charset="0"/>
                </a:rPr>
                <a:t> </a:t>
              </a:r>
              <a:r>
                <a:rPr lang="it-IT" sz="2100" b="1" dirty="0" smtClean="0">
                  <a:solidFill>
                    <a:srgbClr val="333333"/>
                  </a:solidFill>
                  <a:latin typeface="Calibri" pitchFamily="34" charset="0"/>
                </a:rPr>
                <a:t>Padova </a:t>
              </a:r>
              <a:r>
                <a:rPr lang="it-IT" sz="2100" b="1" dirty="0">
                  <a:solidFill>
                    <a:srgbClr val="333333"/>
                  </a:solidFill>
                  <a:latin typeface="Calibri" pitchFamily="34" charset="0"/>
                </a:rPr>
                <a:t>– Monselice – Legnago</a:t>
              </a:r>
            </a:p>
          </p:txBody>
        </p:sp>
        <p:sp>
          <p:nvSpPr>
            <p:cNvPr id="33864" name="CasellaDiTesto 164"/>
            <p:cNvSpPr txBox="1">
              <a:spLocks noChangeArrowheads="1"/>
            </p:cNvSpPr>
            <p:nvPr/>
          </p:nvSpPr>
          <p:spPr bwMode="auto">
            <a:xfrm>
              <a:off x="393948" y="1185044"/>
              <a:ext cx="2257751" cy="2636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0147" tIns="40074" rIns="80147" bIns="40074">
              <a:spAutoFit/>
            </a:bodyPr>
            <a:lstStyle/>
            <a:p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Servizi cadenzati  lenti</a:t>
              </a:r>
            </a:p>
            <a:p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a 60 minuti..</a:t>
              </a:r>
            </a:p>
            <a:p>
              <a:endParaRPr lang="it-IT" sz="1100" dirty="0">
                <a:solidFill>
                  <a:srgbClr val="333333"/>
                </a:solidFill>
                <a:latin typeface="Calibri" pitchFamily="34" charset="0"/>
              </a:endParaRPr>
            </a:p>
            <a:p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A Monselice </a:t>
              </a:r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coincidenze con </a:t>
              </a:r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RV per </a:t>
              </a:r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VE</a:t>
              </a:r>
            </a:p>
            <a:p>
              <a:endParaRPr lang="it-IT" sz="1100" dirty="0" smtClean="0">
                <a:solidFill>
                  <a:srgbClr val="333333"/>
                </a:solidFill>
                <a:latin typeface="Calibri" pitchFamily="34" charset="0"/>
              </a:endParaRPr>
            </a:p>
            <a:p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In verde si  evidenzia :</a:t>
              </a:r>
            </a:p>
            <a:p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1)  n. 1 treno del mattino programmato con  prolungamento del servizio avente  destinazione PD ;</a:t>
              </a:r>
            </a:p>
            <a:p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       n.1 treno della sera programmato con  prolungamento del servizio avente  come  origine PD;</a:t>
              </a:r>
            </a:p>
            <a:p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2) n. 1 servizio del  mattino  aggiuntivo programmato con destinazione PD </a:t>
              </a:r>
              <a:endParaRPr lang="it-IT" sz="1100" dirty="0">
                <a:solidFill>
                  <a:srgbClr val="333333"/>
                </a:solidFill>
                <a:latin typeface="Calibri" pitchFamily="34" charset="0"/>
              </a:endParaRPr>
            </a:p>
          </p:txBody>
        </p:sp>
      </p:grpSp>
      <p:grpSp>
        <p:nvGrpSpPr>
          <p:cNvPr id="33796" name="Gruppo 82"/>
          <p:cNvGrpSpPr>
            <a:grpSpLocks/>
          </p:cNvGrpSpPr>
          <p:nvPr/>
        </p:nvGrpSpPr>
        <p:grpSpPr bwMode="auto">
          <a:xfrm>
            <a:off x="2776946" y="1446326"/>
            <a:ext cx="5764213" cy="5281613"/>
            <a:chOff x="2769058" y="1065488"/>
            <a:chExt cx="5763382" cy="4912765"/>
          </a:xfrm>
        </p:grpSpPr>
        <p:sp>
          <p:nvSpPr>
            <p:cNvPr id="112" name="Rettangolo arrotondato 111"/>
            <p:cNvSpPr/>
            <p:nvPr/>
          </p:nvSpPr>
          <p:spPr>
            <a:xfrm>
              <a:off x="4991238" y="3645170"/>
              <a:ext cx="301582" cy="1572616"/>
            </a:xfrm>
            <a:prstGeom prst="round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0147" tIns="40074" rIns="80147" bIns="40074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sp>
          <p:nvSpPr>
            <p:cNvPr id="33833" name="Text Box 97"/>
            <p:cNvSpPr txBox="1">
              <a:spLocks noChangeArrowheads="1"/>
            </p:cNvSpPr>
            <p:nvPr/>
          </p:nvSpPr>
          <p:spPr bwMode="auto">
            <a:xfrm>
              <a:off x="2769058" y="4882770"/>
              <a:ext cx="809356" cy="249196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 dirty="0">
                  <a:latin typeface="Calibri" pitchFamily="34" charset="0"/>
                </a:rPr>
                <a:t>S. Elena - </a:t>
              </a:r>
              <a:r>
                <a:rPr lang="it-IT" sz="900" dirty="0" smtClean="0">
                  <a:latin typeface="Calibri" pitchFamily="34" charset="0"/>
                </a:rPr>
                <a:t>Este</a:t>
              </a:r>
              <a:endParaRPr lang="it-IT" sz="900" dirty="0">
                <a:latin typeface="Calibri" pitchFamily="34" charset="0"/>
              </a:endParaRPr>
            </a:p>
          </p:txBody>
        </p:sp>
        <p:sp>
          <p:nvSpPr>
            <p:cNvPr id="33835" name="Text Box 230"/>
            <p:cNvSpPr txBox="1">
              <a:spLocks noChangeArrowheads="1"/>
            </p:cNvSpPr>
            <p:nvPr/>
          </p:nvSpPr>
          <p:spPr bwMode="auto">
            <a:xfrm>
              <a:off x="8370516" y="1065488"/>
              <a:ext cx="161924" cy="219430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endParaRPr lang="en-US" sz="900">
                <a:solidFill>
                  <a:srgbClr val="777777"/>
                </a:solidFill>
                <a:latin typeface="Calibri" pitchFamily="34" charset="0"/>
              </a:endParaRPr>
            </a:p>
          </p:txBody>
        </p:sp>
        <p:sp>
          <p:nvSpPr>
            <p:cNvPr id="3" name="Line 135"/>
            <p:cNvSpPr>
              <a:spLocks noChangeShapeType="1"/>
            </p:cNvSpPr>
            <p:nvPr/>
          </p:nvSpPr>
          <p:spPr bwMode="auto">
            <a:xfrm rot="5400000">
              <a:off x="6315022" y="3043224"/>
              <a:ext cx="0" cy="4349123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prstDash val="dash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33837" name="Text Box 28"/>
            <p:cNvSpPr txBox="1">
              <a:spLocks noChangeArrowheads="1"/>
            </p:cNvSpPr>
            <p:nvPr/>
          </p:nvSpPr>
          <p:spPr bwMode="auto">
            <a:xfrm>
              <a:off x="2783396" y="5080988"/>
              <a:ext cx="708484" cy="270598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 algn="r">
                <a:lnSpc>
                  <a:spcPct val="135000"/>
                </a:lnSpc>
              </a:pPr>
              <a:r>
                <a:rPr lang="it-IT" sz="1000" b="1">
                  <a:latin typeface="Calibri" pitchFamily="34" charset="0"/>
                </a:rPr>
                <a:t>Monselice</a:t>
              </a:r>
            </a:p>
          </p:txBody>
        </p:sp>
        <p:sp>
          <p:nvSpPr>
            <p:cNvPr id="535559" name="Line 10"/>
            <p:cNvSpPr>
              <a:spLocks noChangeShapeType="1"/>
            </p:cNvSpPr>
            <p:nvPr/>
          </p:nvSpPr>
          <p:spPr bwMode="auto">
            <a:xfrm flipH="1">
              <a:off x="4137286" y="1625133"/>
              <a:ext cx="3175" cy="435312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prstDash val="sysDot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33839" name="Oval 199"/>
            <p:cNvSpPr>
              <a:spLocks noChangeArrowheads="1"/>
            </p:cNvSpPr>
            <p:nvPr/>
          </p:nvSpPr>
          <p:spPr bwMode="auto">
            <a:xfrm>
              <a:off x="4105307" y="3586664"/>
              <a:ext cx="66516" cy="64793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3840" name="Text Box 97"/>
            <p:cNvSpPr txBox="1">
              <a:spLocks noChangeArrowheads="1"/>
            </p:cNvSpPr>
            <p:nvPr/>
          </p:nvSpPr>
          <p:spPr bwMode="auto">
            <a:xfrm>
              <a:off x="2769058" y="4614913"/>
              <a:ext cx="851151" cy="251618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Ospedaletto E.</a:t>
              </a:r>
            </a:p>
          </p:txBody>
        </p:sp>
        <p:sp>
          <p:nvSpPr>
            <p:cNvPr id="33841" name="Text Box 97"/>
            <p:cNvSpPr txBox="1">
              <a:spLocks noChangeArrowheads="1"/>
            </p:cNvSpPr>
            <p:nvPr/>
          </p:nvSpPr>
          <p:spPr bwMode="auto">
            <a:xfrm>
              <a:off x="2769058" y="4403627"/>
              <a:ext cx="883720" cy="270598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1000">
                  <a:latin typeface="Calibri" pitchFamily="34" charset="0"/>
                </a:rPr>
                <a:t>Saletto</a:t>
              </a:r>
            </a:p>
          </p:txBody>
        </p:sp>
        <p:sp>
          <p:nvSpPr>
            <p:cNvPr id="33842" name="Text Box 97"/>
            <p:cNvSpPr txBox="1">
              <a:spLocks noChangeArrowheads="1"/>
            </p:cNvSpPr>
            <p:nvPr/>
          </p:nvSpPr>
          <p:spPr bwMode="auto">
            <a:xfrm>
              <a:off x="2769058" y="4146121"/>
              <a:ext cx="785983" cy="251618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Montagnana</a:t>
              </a:r>
            </a:p>
          </p:txBody>
        </p:sp>
        <p:sp>
          <p:nvSpPr>
            <p:cNvPr id="33843" name="Text Box 97"/>
            <p:cNvSpPr txBox="1">
              <a:spLocks noChangeArrowheads="1"/>
            </p:cNvSpPr>
            <p:nvPr/>
          </p:nvSpPr>
          <p:spPr bwMode="auto">
            <a:xfrm>
              <a:off x="2769058" y="3945210"/>
              <a:ext cx="785982" cy="251618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Bevilacqua</a:t>
              </a:r>
            </a:p>
          </p:txBody>
        </p:sp>
        <p:sp>
          <p:nvSpPr>
            <p:cNvPr id="33844" name="Text Box 97"/>
            <p:cNvSpPr txBox="1">
              <a:spLocks noChangeArrowheads="1"/>
            </p:cNvSpPr>
            <p:nvPr/>
          </p:nvSpPr>
          <p:spPr bwMode="auto">
            <a:xfrm>
              <a:off x="2769058" y="3744299"/>
              <a:ext cx="1557032" cy="251618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Boschi S.A.</a:t>
              </a:r>
            </a:p>
          </p:txBody>
        </p:sp>
        <p:sp>
          <p:nvSpPr>
            <p:cNvPr id="33845" name="Text Box 97"/>
            <p:cNvSpPr txBox="1">
              <a:spLocks noChangeArrowheads="1"/>
            </p:cNvSpPr>
            <p:nvPr/>
          </p:nvSpPr>
          <p:spPr bwMode="auto">
            <a:xfrm>
              <a:off x="2769058" y="3532519"/>
              <a:ext cx="1274675" cy="270598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1000" b="1">
                  <a:latin typeface="Calibri" pitchFamily="34" charset="0"/>
                </a:rPr>
                <a:t>LEGNAGO</a:t>
              </a:r>
            </a:p>
          </p:txBody>
        </p:sp>
        <p:sp>
          <p:nvSpPr>
            <p:cNvPr id="33846" name="Oval 12"/>
            <p:cNvSpPr>
              <a:spLocks noChangeArrowheads="1"/>
            </p:cNvSpPr>
            <p:nvPr/>
          </p:nvSpPr>
          <p:spPr bwMode="auto">
            <a:xfrm>
              <a:off x="4071369" y="3543388"/>
              <a:ext cx="141178" cy="145425"/>
            </a:xfrm>
            <a:prstGeom prst="ellipse">
              <a:avLst/>
            </a:prstGeom>
            <a:solidFill>
              <a:srgbClr val="006600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3847" name="Oval 12"/>
            <p:cNvSpPr>
              <a:spLocks noChangeArrowheads="1"/>
            </p:cNvSpPr>
            <p:nvPr/>
          </p:nvSpPr>
          <p:spPr bwMode="auto">
            <a:xfrm>
              <a:off x="4065202" y="3787631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3848" name="Oval 12"/>
            <p:cNvSpPr>
              <a:spLocks noChangeArrowheads="1"/>
            </p:cNvSpPr>
            <p:nvPr/>
          </p:nvSpPr>
          <p:spPr bwMode="auto">
            <a:xfrm>
              <a:off x="4065202" y="4005064"/>
              <a:ext cx="141178" cy="14542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3849" name="Oval 12"/>
            <p:cNvSpPr>
              <a:spLocks noChangeArrowheads="1"/>
            </p:cNvSpPr>
            <p:nvPr/>
          </p:nvSpPr>
          <p:spPr bwMode="auto">
            <a:xfrm>
              <a:off x="4065202" y="4213091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3850" name="Oval 12"/>
            <p:cNvSpPr>
              <a:spLocks noChangeArrowheads="1"/>
            </p:cNvSpPr>
            <p:nvPr/>
          </p:nvSpPr>
          <p:spPr bwMode="auto">
            <a:xfrm>
              <a:off x="4065202" y="5139191"/>
              <a:ext cx="141178" cy="145425"/>
            </a:xfrm>
            <a:prstGeom prst="ellipse">
              <a:avLst/>
            </a:prstGeom>
            <a:solidFill>
              <a:srgbClr val="006600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3851" name="Oval 12"/>
            <p:cNvSpPr>
              <a:spLocks noChangeArrowheads="1"/>
            </p:cNvSpPr>
            <p:nvPr/>
          </p:nvSpPr>
          <p:spPr bwMode="auto">
            <a:xfrm>
              <a:off x="4065202" y="4938280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3852" name="Oval 12"/>
            <p:cNvSpPr>
              <a:spLocks noChangeArrowheads="1"/>
            </p:cNvSpPr>
            <p:nvPr/>
          </p:nvSpPr>
          <p:spPr bwMode="auto">
            <a:xfrm>
              <a:off x="4065202" y="4681883"/>
              <a:ext cx="141178" cy="14542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cxnSp>
          <p:nvCxnSpPr>
            <p:cNvPr id="33853" name="Connettore 1 99"/>
            <p:cNvCxnSpPr>
              <a:cxnSpLocks noChangeShapeType="1"/>
            </p:cNvCxnSpPr>
            <p:nvPr/>
          </p:nvCxnSpPr>
          <p:spPr bwMode="auto">
            <a:xfrm rot="5400000">
              <a:off x="4361755" y="4431336"/>
              <a:ext cx="1572621" cy="1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prstDash val="sysDot"/>
              <a:round/>
              <a:headEnd/>
              <a:tailEnd/>
            </a:ln>
          </p:spPr>
        </p:cxnSp>
        <p:sp>
          <p:nvSpPr>
            <p:cNvPr id="33854" name="Oval 12"/>
            <p:cNvSpPr>
              <a:spLocks noChangeArrowheads="1"/>
            </p:cNvSpPr>
            <p:nvPr/>
          </p:nvSpPr>
          <p:spPr bwMode="auto">
            <a:xfrm>
              <a:off x="5076152" y="5011768"/>
              <a:ext cx="141178" cy="14542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3855" name="Oval 12"/>
            <p:cNvSpPr>
              <a:spLocks noChangeArrowheads="1"/>
            </p:cNvSpPr>
            <p:nvPr/>
          </p:nvSpPr>
          <p:spPr bwMode="auto">
            <a:xfrm>
              <a:off x="5076152" y="4797152"/>
              <a:ext cx="141178" cy="14542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3856" name="Oval 12"/>
            <p:cNvSpPr>
              <a:spLocks noChangeArrowheads="1"/>
            </p:cNvSpPr>
            <p:nvPr/>
          </p:nvSpPr>
          <p:spPr bwMode="auto">
            <a:xfrm>
              <a:off x="5076152" y="4579720"/>
              <a:ext cx="141178" cy="14542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3857" name="Oval 12"/>
            <p:cNvSpPr>
              <a:spLocks noChangeArrowheads="1"/>
            </p:cNvSpPr>
            <p:nvPr/>
          </p:nvSpPr>
          <p:spPr bwMode="auto">
            <a:xfrm>
              <a:off x="4065202" y="4469488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3858" name="Oval 12"/>
            <p:cNvSpPr>
              <a:spLocks noChangeArrowheads="1"/>
            </p:cNvSpPr>
            <p:nvPr/>
          </p:nvSpPr>
          <p:spPr bwMode="auto">
            <a:xfrm>
              <a:off x="5076152" y="4397074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3859" name="Oval 12"/>
            <p:cNvSpPr>
              <a:spLocks noChangeArrowheads="1"/>
            </p:cNvSpPr>
            <p:nvPr/>
          </p:nvSpPr>
          <p:spPr bwMode="auto">
            <a:xfrm>
              <a:off x="5076152" y="4221088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3860" name="Oval 12"/>
            <p:cNvSpPr>
              <a:spLocks noChangeArrowheads="1"/>
            </p:cNvSpPr>
            <p:nvPr/>
          </p:nvSpPr>
          <p:spPr bwMode="auto">
            <a:xfrm>
              <a:off x="5076152" y="4005064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3861" name="Oval 12"/>
            <p:cNvSpPr>
              <a:spLocks noChangeArrowheads="1"/>
            </p:cNvSpPr>
            <p:nvPr/>
          </p:nvSpPr>
          <p:spPr bwMode="auto">
            <a:xfrm>
              <a:off x="5076152" y="3799785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3862" name="Oval 12"/>
            <p:cNvSpPr>
              <a:spLocks noChangeArrowheads="1"/>
            </p:cNvSpPr>
            <p:nvPr/>
          </p:nvSpPr>
          <p:spPr bwMode="auto">
            <a:xfrm>
              <a:off x="5076056" y="5016734"/>
              <a:ext cx="141178" cy="14542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</p:grpSp>
      <p:sp>
        <p:nvSpPr>
          <p:cNvPr id="33798" name="Oval 12"/>
          <p:cNvSpPr>
            <a:spLocks noChangeArrowheads="1"/>
          </p:cNvSpPr>
          <p:nvPr/>
        </p:nvSpPr>
        <p:spPr bwMode="auto">
          <a:xfrm>
            <a:off x="5076825" y="4076700"/>
            <a:ext cx="139700" cy="1571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3799" name="Text Box 94"/>
          <p:cNvSpPr txBox="1">
            <a:spLocks noChangeArrowheads="1"/>
          </p:cNvSpPr>
          <p:nvPr/>
        </p:nvSpPr>
        <p:spPr bwMode="auto">
          <a:xfrm>
            <a:off x="2771775" y="2039938"/>
            <a:ext cx="790575" cy="2889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100" b="1">
                <a:latin typeface="Calibri" pitchFamily="34" charset="0"/>
              </a:rPr>
              <a:t>M</a:t>
            </a:r>
            <a:r>
              <a:rPr lang="it-IT" sz="1000" b="1">
                <a:latin typeface="Calibri" pitchFamily="34" charset="0"/>
              </a:rPr>
              <a:t>A</a:t>
            </a:r>
            <a:r>
              <a:rPr lang="it-IT" sz="1100" b="1">
                <a:latin typeface="Calibri" pitchFamily="34" charset="0"/>
              </a:rPr>
              <a:t>NTOVA</a:t>
            </a:r>
          </a:p>
        </p:txBody>
      </p:sp>
      <p:sp>
        <p:nvSpPr>
          <p:cNvPr id="33800" name="Text Box 97"/>
          <p:cNvSpPr txBox="1">
            <a:spLocks noChangeArrowheads="1"/>
          </p:cNvSpPr>
          <p:nvPr/>
        </p:nvSpPr>
        <p:spPr bwMode="auto">
          <a:xfrm>
            <a:off x="2798763" y="3752850"/>
            <a:ext cx="1557337" cy="252413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Cerea</a:t>
            </a:r>
          </a:p>
        </p:txBody>
      </p:sp>
      <p:sp>
        <p:nvSpPr>
          <p:cNvPr id="33801" name="Text Box 97"/>
          <p:cNvSpPr txBox="1">
            <a:spLocks noChangeArrowheads="1"/>
          </p:cNvSpPr>
          <p:nvPr/>
        </p:nvSpPr>
        <p:spPr bwMode="auto">
          <a:xfrm>
            <a:off x="2771775" y="3500438"/>
            <a:ext cx="1557338" cy="271462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 dirty="0" smtClean="0">
                <a:latin typeface="Calibri" pitchFamily="34" charset="0"/>
              </a:rPr>
              <a:t>Sanguinetto</a:t>
            </a:r>
            <a:endParaRPr lang="it-IT" sz="1000" dirty="0">
              <a:latin typeface="Calibri" pitchFamily="34" charset="0"/>
            </a:endParaRPr>
          </a:p>
        </p:txBody>
      </p:sp>
      <p:sp>
        <p:nvSpPr>
          <p:cNvPr id="33802" name="Text Box 97"/>
          <p:cNvSpPr txBox="1">
            <a:spLocks noChangeArrowheads="1"/>
          </p:cNvSpPr>
          <p:nvPr/>
        </p:nvSpPr>
        <p:spPr bwMode="auto">
          <a:xfrm>
            <a:off x="2771775" y="3284538"/>
            <a:ext cx="1557338" cy="252412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 dirty="0" smtClean="0">
                <a:latin typeface="Calibri" pitchFamily="34" charset="0"/>
              </a:rPr>
              <a:t>NOGARA</a:t>
            </a:r>
            <a:endParaRPr lang="it-IT" sz="900" dirty="0">
              <a:latin typeface="Calibri" pitchFamily="34" charset="0"/>
            </a:endParaRPr>
          </a:p>
        </p:txBody>
      </p:sp>
      <p:sp>
        <p:nvSpPr>
          <p:cNvPr id="33803" name="Text Box 97"/>
          <p:cNvSpPr txBox="1">
            <a:spLocks noChangeArrowheads="1"/>
          </p:cNvSpPr>
          <p:nvPr/>
        </p:nvSpPr>
        <p:spPr bwMode="auto">
          <a:xfrm>
            <a:off x="2771775" y="3068638"/>
            <a:ext cx="1557338" cy="252412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 dirty="0" smtClean="0">
                <a:latin typeface="Calibri" pitchFamily="34" charset="0"/>
              </a:rPr>
              <a:t>Bonferraro</a:t>
            </a:r>
            <a:endParaRPr lang="it-IT" sz="900" dirty="0">
              <a:latin typeface="Calibri" pitchFamily="34" charset="0"/>
            </a:endParaRPr>
          </a:p>
        </p:txBody>
      </p:sp>
      <p:sp>
        <p:nvSpPr>
          <p:cNvPr id="33804" name="Text Box 97"/>
          <p:cNvSpPr txBox="1">
            <a:spLocks noChangeArrowheads="1"/>
          </p:cNvSpPr>
          <p:nvPr/>
        </p:nvSpPr>
        <p:spPr bwMode="auto">
          <a:xfrm>
            <a:off x="2771775" y="2817813"/>
            <a:ext cx="1557338" cy="25161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 dirty="0" smtClean="0">
                <a:latin typeface="Calibri" pitchFamily="34" charset="0"/>
              </a:rPr>
              <a:t>Castel D’Ario</a:t>
            </a:r>
            <a:endParaRPr lang="it-IT" sz="900" dirty="0">
              <a:latin typeface="Calibri" pitchFamily="34" charset="0"/>
            </a:endParaRPr>
          </a:p>
        </p:txBody>
      </p:sp>
      <p:sp>
        <p:nvSpPr>
          <p:cNvPr id="33805" name="Text Box 97"/>
          <p:cNvSpPr txBox="1">
            <a:spLocks noChangeArrowheads="1"/>
          </p:cNvSpPr>
          <p:nvPr/>
        </p:nvSpPr>
        <p:spPr bwMode="auto">
          <a:xfrm>
            <a:off x="2771775" y="2565400"/>
            <a:ext cx="1557338" cy="25161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 dirty="0" smtClean="0">
                <a:latin typeface="Calibri" pitchFamily="34" charset="0"/>
              </a:rPr>
              <a:t>Gazzo Bigarello</a:t>
            </a:r>
            <a:endParaRPr lang="it-IT" sz="900" dirty="0">
              <a:latin typeface="Calibri" pitchFamily="34" charset="0"/>
            </a:endParaRPr>
          </a:p>
        </p:txBody>
      </p:sp>
      <p:sp>
        <p:nvSpPr>
          <p:cNvPr id="33806" name="Text Box 97"/>
          <p:cNvSpPr txBox="1">
            <a:spLocks noChangeArrowheads="1"/>
          </p:cNvSpPr>
          <p:nvPr/>
        </p:nvSpPr>
        <p:spPr bwMode="auto">
          <a:xfrm>
            <a:off x="2771775" y="2312988"/>
            <a:ext cx="1557338" cy="25161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 dirty="0" smtClean="0">
                <a:latin typeface="Calibri" pitchFamily="34" charset="0"/>
              </a:rPr>
              <a:t>Mantova Frassine</a:t>
            </a:r>
            <a:endParaRPr lang="it-IT" sz="900" dirty="0">
              <a:latin typeface="Calibri" pitchFamily="34" charset="0"/>
            </a:endParaRPr>
          </a:p>
        </p:txBody>
      </p:sp>
      <p:sp>
        <p:nvSpPr>
          <p:cNvPr id="33807" name="Oval 12"/>
          <p:cNvSpPr>
            <a:spLocks noChangeArrowheads="1"/>
          </p:cNvSpPr>
          <p:nvPr/>
        </p:nvSpPr>
        <p:spPr bwMode="auto">
          <a:xfrm>
            <a:off x="4073525" y="2060575"/>
            <a:ext cx="141288" cy="157163"/>
          </a:xfrm>
          <a:prstGeom prst="ellipse">
            <a:avLst/>
          </a:prstGeom>
          <a:solidFill>
            <a:srgbClr val="006600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3808" name="Oval 12"/>
          <p:cNvSpPr>
            <a:spLocks noChangeArrowheads="1"/>
          </p:cNvSpPr>
          <p:nvPr/>
        </p:nvSpPr>
        <p:spPr bwMode="auto">
          <a:xfrm>
            <a:off x="4067175" y="2324100"/>
            <a:ext cx="141288" cy="1555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3809" name="Oval 12"/>
          <p:cNvSpPr>
            <a:spLocks noChangeArrowheads="1"/>
          </p:cNvSpPr>
          <p:nvPr/>
        </p:nvSpPr>
        <p:spPr bwMode="auto">
          <a:xfrm>
            <a:off x="4067175" y="2557463"/>
            <a:ext cx="141288" cy="1555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3810" name="Oval 12"/>
          <p:cNvSpPr>
            <a:spLocks noChangeArrowheads="1"/>
          </p:cNvSpPr>
          <p:nvPr/>
        </p:nvSpPr>
        <p:spPr bwMode="auto">
          <a:xfrm>
            <a:off x="4067175" y="2781300"/>
            <a:ext cx="141288" cy="1555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3811" name="Oval 12"/>
          <p:cNvSpPr>
            <a:spLocks noChangeArrowheads="1"/>
          </p:cNvSpPr>
          <p:nvPr/>
        </p:nvSpPr>
        <p:spPr bwMode="auto">
          <a:xfrm>
            <a:off x="4067175" y="3776663"/>
            <a:ext cx="141288" cy="1571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3812" name="Oval 12"/>
          <p:cNvSpPr>
            <a:spLocks noChangeArrowheads="1"/>
          </p:cNvSpPr>
          <p:nvPr/>
        </p:nvSpPr>
        <p:spPr bwMode="auto">
          <a:xfrm>
            <a:off x="4067175" y="3560763"/>
            <a:ext cx="141288" cy="1555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3813" name="Oval 12"/>
          <p:cNvSpPr>
            <a:spLocks noChangeArrowheads="1"/>
          </p:cNvSpPr>
          <p:nvPr/>
        </p:nvSpPr>
        <p:spPr bwMode="auto">
          <a:xfrm>
            <a:off x="4067175" y="3284538"/>
            <a:ext cx="141288" cy="157162"/>
          </a:xfrm>
          <a:prstGeom prst="ellipse">
            <a:avLst/>
          </a:prstGeom>
          <a:solidFill>
            <a:srgbClr val="006600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3814" name="Oval 12"/>
          <p:cNvSpPr>
            <a:spLocks noChangeArrowheads="1"/>
          </p:cNvSpPr>
          <p:nvPr/>
        </p:nvSpPr>
        <p:spPr bwMode="auto">
          <a:xfrm>
            <a:off x="4067175" y="3055938"/>
            <a:ext cx="141288" cy="1571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69" name="Line 135"/>
          <p:cNvSpPr>
            <a:spLocks noChangeShapeType="1"/>
          </p:cNvSpPr>
          <p:nvPr/>
        </p:nvSpPr>
        <p:spPr bwMode="auto">
          <a:xfrm rot="5400000">
            <a:off x="6357938" y="-41275"/>
            <a:ext cx="0" cy="4349750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3816" name="Oval 12"/>
          <p:cNvSpPr>
            <a:spLocks noChangeArrowheads="1"/>
          </p:cNvSpPr>
          <p:nvPr/>
        </p:nvSpPr>
        <p:spPr bwMode="auto">
          <a:xfrm>
            <a:off x="6523038" y="2060575"/>
            <a:ext cx="141287" cy="1571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3817" name="Oval 12"/>
          <p:cNvSpPr>
            <a:spLocks noChangeArrowheads="1"/>
          </p:cNvSpPr>
          <p:nvPr/>
        </p:nvSpPr>
        <p:spPr bwMode="auto">
          <a:xfrm>
            <a:off x="6516688" y="2324100"/>
            <a:ext cx="141287" cy="1555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3818" name="Oval 12"/>
          <p:cNvSpPr>
            <a:spLocks noChangeArrowheads="1"/>
          </p:cNvSpPr>
          <p:nvPr/>
        </p:nvSpPr>
        <p:spPr bwMode="auto">
          <a:xfrm>
            <a:off x="6516688" y="2557463"/>
            <a:ext cx="141287" cy="1555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3819" name="Oval 12"/>
          <p:cNvSpPr>
            <a:spLocks noChangeArrowheads="1"/>
          </p:cNvSpPr>
          <p:nvPr/>
        </p:nvSpPr>
        <p:spPr bwMode="auto">
          <a:xfrm>
            <a:off x="6516688" y="2781300"/>
            <a:ext cx="141287" cy="1555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3820" name="Oval 12"/>
          <p:cNvSpPr>
            <a:spLocks noChangeArrowheads="1"/>
          </p:cNvSpPr>
          <p:nvPr/>
        </p:nvSpPr>
        <p:spPr bwMode="auto">
          <a:xfrm>
            <a:off x="6516688" y="3789363"/>
            <a:ext cx="141287" cy="1555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3821" name="Oval 12"/>
          <p:cNvSpPr>
            <a:spLocks noChangeArrowheads="1"/>
          </p:cNvSpPr>
          <p:nvPr/>
        </p:nvSpPr>
        <p:spPr bwMode="auto">
          <a:xfrm>
            <a:off x="6516688" y="3560763"/>
            <a:ext cx="141287" cy="1555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3822" name="Oval 12"/>
          <p:cNvSpPr>
            <a:spLocks noChangeArrowheads="1"/>
          </p:cNvSpPr>
          <p:nvPr/>
        </p:nvSpPr>
        <p:spPr bwMode="auto">
          <a:xfrm>
            <a:off x="6516688" y="3284538"/>
            <a:ext cx="141287" cy="1571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3823" name="Oval 12"/>
          <p:cNvSpPr>
            <a:spLocks noChangeArrowheads="1"/>
          </p:cNvSpPr>
          <p:nvPr/>
        </p:nvSpPr>
        <p:spPr bwMode="auto">
          <a:xfrm>
            <a:off x="6516688" y="3055938"/>
            <a:ext cx="141287" cy="1571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3824" name="Oval 12"/>
          <p:cNvSpPr>
            <a:spLocks noChangeArrowheads="1"/>
          </p:cNvSpPr>
          <p:nvPr/>
        </p:nvSpPr>
        <p:spPr bwMode="auto">
          <a:xfrm>
            <a:off x="6518275" y="4064000"/>
            <a:ext cx="141288" cy="1571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3825" name="Oval 12"/>
          <p:cNvSpPr>
            <a:spLocks noChangeArrowheads="1"/>
          </p:cNvSpPr>
          <p:nvPr/>
        </p:nvSpPr>
        <p:spPr bwMode="auto">
          <a:xfrm>
            <a:off x="6513513" y="4281488"/>
            <a:ext cx="141287" cy="1555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3826" name="Oval 12"/>
          <p:cNvSpPr>
            <a:spLocks noChangeArrowheads="1"/>
          </p:cNvSpPr>
          <p:nvPr/>
        </p:nvSpPr>
        <p:spPr bwMode="auto">
          <a:xfrm>
            <a:off x="6513513" y="4502150"/>
            <a:ext cx="141287" cy="1555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3827" name="Oval 12"/>
          <p:cNvSpPr>
            <a:spLocks noChangeArrowheads="1"/>
          </p:cNvSpPr>
          <p:nvPr/>
        </p:nvSpPr>
        <p:spPr bwMode="auto">
          <a:xfrm>
            <a:off x="6513513" y="4724400"/>
            <a:ext cx="141287" cy="1571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3828" name="Oval 12"/>
          <p:cNvSpPr>
            <a:spLocks noChangeArrowheads="1"/>
          </p:cNvSpPr>
          <p:nvPr/>
        </p:nvSpPr>
        <p:spPr bwMode="auto">
          <a:xfrm>
            <a:off x="6513513" y="5721350"/>
            <a:ext cx="141287" cy="1555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3829" name="Oval 12"/>
          <p:cNvSpPr>
            <a:spLocks noChangeArrowheads="1"/>
          </p:cNvSpPr>
          <p:nvPr/>
        </p:nvSpPr>
        <p:spPr bwMode="auto">
          <a:xfrm>
            <a:off x="6513513" y="5505450"/>
            <a:ext cx="141287" cy="1555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3830" name="Oval 12"/>
          <p:cNvSpPr>
            <a:spLocks noChangeArrowheads="1"/>
          </p:cNvSpPr>
          <p:nvPr/>
        </p:nvSpPr>
        <p:spPr bwMode="auto">
          <a:xfrm>
            <a:off x="6513513" y="5229225"/>
            <a:ext cx="141287" cy="1555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3831" name="Oval 12"/>
          <p:cNvSpPr>
            <a:spLocks noChangeArrowheads="1"/>
          </p:cNvSpPr>
          <p:nvPr/>
        </p:nvSpPr>
        <p:spPr bwMode="auto">
          <a:xfrm>
            <a:off x="6513513" y="5000625"/>
            <a:ext cx="141287" cy="1571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75" name="Rettangolo arrotondato 74"/>
          <p:cNvSpPr/>
          <p:nvPr/>
        </p:nvSpPr>
        <p:spPr bwMode="auto">
          <a:xfrm>
            <a:off x="5643571" y="4143380"/>
            <a:ext cx="285751" cy="1928826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cxnSp>
        <p:nvCxnSpPr>
          <p:cNvPr id="77" name="Connettore 1 76"/>
          <p:cNvCxnSpPr>
            <a:stCxn id="75" idx="0"/>
            <a:endCxn id="75" idx="2"/>
          </p:cNvCxnSpPr>
          <p:nvPr/>
        </p:nvCxnSpPr>
        <p:spPr>
          <a:xfrm rot="16200000" flipH="1">
            <a:off x="4822034" y="5107793"/>
            <a:ext cx="1928826" cy="1588"/>
          </a:xfrm>
          <a:prstGeom prst="line">
            <a:avLst/>
          </a:prstGeom>
          <a:ln w="158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12"/>
          <p:cNvSpPr>
            <a:spLocks noChangeArrowheads="1"/>
          </p:cNvSpPr>
          <p:nvPr/>
        </p:nvSpPr>
        <p:spPr bwMode="auto">
          <a:xfrm>
            <a:off x="5715008" y="4071942"/>
            <a:ext cx="139700" cy="1571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79" name="Oval 12"/>
          <p:cNvSpPr>
            <a:spLocks noChangeArrowheads="1"/>
          </p:cNvSpPr>
          <p:nvPr/>
        </p:nvSpPr>
        <p:spPr bwMode="auto">
          <a:xfrm>
            <a:off x="5715008" y="4786322"/>
            <a:ext cx="139700" cy="1571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80" name="Oval 12"/>
          <p:cNvSpPr>
            <a:spLocks noChangeArrowheads="1"/>
          </p:cNvSpPr>
          <p:nvPr/>
        </p:nvSpPr>
        <p:spPr bwMode="auto">
          <a:xfrm>
            <a:off x="5715008" y="5000636"/>
            <a:ext cx="139700" cy="1571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81" name="Oval 12"/>
          <p:cNvSpPr>
            <a:spLocks noChangeArrowheads="1"/>
          </p:cNvSpPr>
          <p:nvPr/>
        </p:nvSpPr>
        <p:spPr bwMode="auto">
          <a:xfrm>
            <a:off x="5715008" y="5214950"/>
            <a:ext cx="139700" cy="1571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82" name="Oval 12"/>
          <p:cNvSpPr>
            <a:spLocks noChangeArrowheads="1"/>
          </p:cNvSpPr>
          <p:nvPr/>
        </p:nvSpPr>
        <p:spPr bwMode="auto">
          <a:xfrm>
            <a:off x="5715008" y="5429264"/>
            <a:ext cx="139700" cy="1571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83" name="Oval 12"/>
          <p:cNvSpPr>
            <a:spLocks noChangeArrowheads="1"/>
          </p:cNvSpPr>
          <p:nvPr/>
        </p:nvSpPr>
        <p:spPr bwMode="auto">
          <a:xfrm>
            <a:off x="5715008" y="5715016"/>
            <a:ext cx="139700" cy="1571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85" name="Oval 12"/>
          <p:cNvSpPr>
            <a:spLocks noChangeArrowheads="1"/>
          </p:cNvSpPr>
          <p:nvPr/>
        </p:nvSpPr>
        <p:spPr bwMode="auto">
          <a:xfrm>
            <a:off x="5715008" y="4286256"/>
            <a:ext cx="139700" cy="1571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86" name="Oval 12"/>
          <p:cNvSpPr>
            <a:spLocks noChangeArrowheads="1"/>
          </p:cNvSpPr>
          <p:nvPr/>
        </p:nvSpPr>
        <p:spPr bwMode="auto">
          <a:xfrm>
            <a:off x="5715008" y="4500570"/>
            <a:ext cx="139700" cy="1571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87" name="AutoShape 84"/>
          <p:cNvSpPr>
            <a:spLocks noChangeArrowheads="1"/>
          </p:cNvSpPr>
          <p:nvPr/>
        </p:nvSpPr>
        <p:spPr bwMode="auto">
          <a:xfrm>
            <a:off x="5500693" y="6072206"/>
            <a:ext cx="642943" cy="28575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pPr algn="ctr"/>
            <a:r>
              <a:rPr lang="it-IT" sz="900" dirty="0" smtClean="0">
                <a:latin typeface="Calibri" pitchFamily="34" charset="0"/>
              </a:rPr>
              <a:t>Padova  (2)</a:t>
            </a:r>
            <a:endParaRPr lang="it-IT" sz="900" dirty="0">
              <a:latin typeface="Calibri" pitchFamily="34" charset="0"/>
            </a:endParaRPr>
          </a:p>
        </p:txBody>
      </p:sp>
      <p:sp>
        <p:nvSpPr>
          <p:cNvPr id="88" name="Rettangolo arrotondato 87"/>
          <p:cNvSpPr/>
          <p:nvPr/>
        </p:nvSpPr>
        <p:spPr bwMode="auto">
          <a:xfrm>
            <a:off x="5000628" y="5857892"/>
            <a:ext cx="285752" cy="214314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90" name="AutoShape 84"/>
          <p:cNvSpPr>
            <a:spLocks noChangeArrowheads="1"/>
          </p:cNvSpPr>
          <p:nvPr/>
        </p:nvSpPr>
        <p:spPr bwMode="auto">
          <a:xfrm>
            <a:off x="4786314" y="6072206"/>
            <a:ext cx="642943" cy="28575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pPr algn="ctr"/>
            <a:r>
              <a:rPr lang="it-IT" sz="900" dirty="0" smtClean="0">
                <a:latin typeface="Calibri" pitchFamily="34" charset="0"/>
              </a:rPr>
              <a:t>Padova  (1)</a:t>
            </a:r>
            <a:endParaRPr lang="it-IT" sz="900" dirty="0">
              <a:latin typeface="Calibri" pitchFamily="34" charset="0"/>
            </a:endParaRPr>
          </a:p>
        </p:txBody>
      </p:sp>
      <p:sp>
        <p:nvSpPr>
          <p:cNvPr id="89" name="Segnaposto numero diapositiva 131"/>
          <p:cNvSpPr>
            <a:spLocks noGrp="1"/>
          </p:cNvSpPr>
          <p:nvPr>
            <p:ph type="sldNum" sz="quarter" idx="12"/>
          </p:nvPr>
        </p:nvSpPr>
        <p:spPr>
          <a:xfrm>
            <a:off x="7286644" y="6356351"/>
            <a:ext cx="1400156" cy="287360"/>
          </a:xfrm>
        </p:spPr>
        <p:txBody>
          <a:bodyPr/>
          <a:lstStyle/>
          <a:p>
            <a:pPr>
              <a:defRPr/>
            </a:pPr>
            <a:fld id="{DA552A7A-7C9B-49B8-93A9-DE76C3FD82DF}" type="slidenum">
              <a:rPr lang="it-IT"/>
              <a:pPr>
                <a:defRPr/>
              </a:pPr>
              <a:t>17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ttangolo arrotondato 39"/>
          <p:cNvSpPr/>
          <p:nvPr/>
        </p:nvSpPr>
        <p:spPr>
          <a:xfrm>
            <a:off x="5580063" y="1916113"/>
            <a:ext cx="287337" cy="3816350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7650" name="Text Box 31"/>
          <p:cNvSpPr txBox="1">
            <a:spLocks noChangeArrowheads="1"/>
          </p:cNvSpPr>
          <p:nvPr/>
        </p:nvSpPr>
        <p:spPr bwMode="auto">
          <a:xfrm>
            <a:off x="2136775" y="2636838"/>
            <a:ext cx="995363" cy="26828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Cavanella d’Adige</a:t>
            </a:r>
          </a:p>
        </p:txBody>
      </p:sp>
      <p:sp>
        <p:nvSpPr>
          <p:cNvPr id="27651" name="Text Box 96"/>
          <p:cNvSpPr txBox="1">
            <a:spLocks noChangeArrowheads="1"/>
          </p:cNvSpPr>
          <p:nvPr/>
        </p:nvSpPr>
        <p:spPr bwMode="auto">
          <a:xfrm>
            <a:off x="2195513" y="3500438"/>
            <a:ext cx="1154112" cy="26828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Loreo</a:t>
            </a:r>
          </a:p>
        </p:txBody>
      </p:sp>
      <p:sp>
        <p:nvSpPr>
          <p:cNvPr id="27652" name="Text Box 98"/>
          <p:cNvSpPr txBox="1">
            <a:spLocks noChangeArrowheads="1"/>
          </p:cNvSpPr>
          <p:nvPr/>
        </p:nvSpPr>
        <p:spPr bwMode="auto">
          <a:xfrm>
            <a:off x="2195513" y="2997200"/>
            <a:ext cx="561975" cy="26828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Rosolina</a:t>
            </a:r>
          </a:p>
        </p:txBody>
      </p:sp>
      <p:sp>
        <p:nvSpPr>
          <p:cNvPr id="27653" name="Text Box 230"/>
          <p:cNvSpPr txBox="1">
            <a:spLocks noChangeArrowheads="1"/>
          </p:cNvSpPr>
          <p:nvPr/>
        </p:nvSpPr>
        <p:spPr bwMode="auto">
          <a:xfrm>
            <a:off x="7878763" y="1065213"/>
            <a:ext cx="292100" cy="22225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endParaRPr lang="en-US" sz="900">
              <a:solidFill>
                <a:srgbClr val="777777"/>
              </a:solidFill>
              <a:latin typeface="Calibri" pitchFamily="34" charset="0"/>
            </a:endParaRPr>
          </a:p>
        </p:txBody>
      </p:sp>
      <p:sp>
        <p:nvSpPr>
          <p:cNvPr id="27654" name="CasellaDiTesto 164"/>
          <p:cNvSpPr txBox="1">
            <a:spLocks noChangeArrowheads="1"/>
          </p:cNvSpPr>
          <p:nvPr/>
        </p:nvSpPr>
        <p:spPr bwMode="auto">
          <a:xfrm>
            <a:off x="349250" y="495300"/>
            <a:ext cx="861695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r>
              <a:rPr lang="it-IT" sz="2000" b="1" dirty="0" err="1">
                <a:solidFill>
                  <a:srgbClr val="333333"/>
                </a:solidFill>
                <a:latin typeface="Calibri" pitchFamily="34" charset="0"/>
              </a:rPr>
              <a:t>Q.O</a:t>
            </a:r>
            <a:r>
              <a:rPr lang="it-IT" sz="2000" b="1" dirty="0">
                <a:solidFill>
                  <a:srgbClr val="333333"/>
                </a:solidFill>
                <a:latin typeface="Calibri" pitchFamily="34" charset="0"/>
              </a:rPr>
              <a:t>.205</a:t>
            </a:r>
            <a:r>
              <a:rPr lang="it-IT" sz="2400" b="1" dirty="0">
                <a:solidFill>
                  <a:srgbClr val="333333"/>
                </a:solidFill>
                <a:latin typeface="Calibri" pitchFamily="34" charset="0"/>
              </a:rPr>
              <a:t> </a:t>
            </a:r>
            <a:r>
              <a:rPr lang="it-IT" sz="2400" b="1" dirty="0" smtClean="0">
                <a:solidFill>
                  <a:srgbClr val="333333"/>
                </a:solidFill>
                <a:latin typeface="Calibri" pitchFamily="34" charset="0"/>
              </a:rPr>
              <a:t> </a:t>
            </a:r>
            <a:r>
              <a:rPr lang="it-IT" sz="2100" b="1" dirty="0" smtClean="0">
                <a:solidFill>
                  <a:srgbClr val="333333"/>
                </a:solidFill>
                <a:latin typeface="Calibri" pitchFamily="34" charset="0"/>
              </a:rPr>
              <a:t>Rovigo </a:t>
            </a:r>
            <a:r>
              <a:rPr lang="it-IT" sz="2100" b="1" dirty="0">
                <a:solidFill>
                  <a:srgbClr val="333333"/>
                </a:solidFill>
                <a:latin typeface="Calibri" pitchFamily="34" charset="0"/>
              </a:rPr>
              <a:t>– Chioggia</a:t>
            </a:r>
          </a:p>
        </p:txBody>
      </p:sp>
      <p:sp>
        <p:nvSpPr>
          <p:cNvPr id="27655" name="Text Box 29"/>
          <p:cNvSpPr txBox="1">
            <a:spLocks noChangeArrowheads="1"/>
          </p:cNvSpPr>
          <p:nvPr/>
        </p:nvSpPr>
        <p:spPr bwMode="auto">
          <a:xfrm>
            <a:off x="2195513" y="2225675"/>
            <a:ext cx="1397000" cy="2667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 dirty="0">
                <a:latin typeface="Calibri" pitchFamily="34" charset="0"/>
              </a:rPr>
              <a:t>S. Anna </a:t>
            </a:r>
            <a:r>
              <a:rPr lang="it-IT" sz="900" dirty="0" smtClean="0">
                <a:latin typeface="Calibri" pitchFamily="34" charset="0"/>
              </a:rPr>
              <a:t>di </a:t>
            </a:r>
            <a:r>
              <a:rPr lang="it-IT" sz="900" dirty="0">
                <a:latin typeface="Calibri" pitchFamily="34" charset="0"/>
              </a:rPr>
              <a:t>Chioggia</a:t>
            </a:r>
          </a:p>
        </p:txBody>
      </p:sp>
      <p:sp>
        <p:nvSpPr>
          <p:cNvPr id="27656" name="Text Box 98"/>
          <p:cNvSpPr txBox="1">
            <a:spLocks noChangeArrowheads="1"/>
          </p:cNvSpPr>
          <p:nvPr/>
        </p:nvSpPr>
        <p:spPr bwMode="auto">
          <a:xfrm>
            <a:off x="2195513" y="4005263"/>
            <a:ext cx="466725" cy="309562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100">
                <a:latin typeface="Calibri" pitchFamily="34" charset="0"/>
              </a:rPr>
              <a:t>Adria</a:t>
            </a:r>
          </a:p>
        </p:txBody>
      </p:sp>
      <p:sp>
        <p:nvSpPr>
          <p:cNvPr id="27657" name="Text Box 98"/>
          <p:cNvSpPr txBox="1">
            <a:spLocks noChangeArrowheads="1"/>
          </p:cNvSpPr>
          <p:nvPr/>
        </p:nvSpPr>
        <p:spPr bwMode="auto">
          <a:xfrm>
            <a:off x="2195513" y="4437063"/>
            <a:ext cx="584200" cy="26828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Baricetta</a:t>
            </a:r>
          </a:p>
        </p:txBody>
      </p:sp>
      <p:sp>
        <p:nvSpPr>
          <p:cNvPr id="27658" name="CasellaDiTesto 164"/>
          <p:cNvSpPr txBox="1">
            <a:spLocks noChangeArrowheads="1"/>
          </p:cNvSpPr>
          <p:nvPr/>
        </p:nvSpPr>
        <p:spPr bwMode="auto">
          <a:xfrm>
            <a:off x="292100" y="1838325"/>
            <a:ext cx="2260600" cy="41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Servizi </a:t>
            </a: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lenti cadenzati </a:t>
            </a:r>
            <a:endParaRPr lang="it-IT" sz="1100" dirty="0">
              <a:solidFill>
                <a:srgbClr val="333333"/>
              </a:solidFill>
              <a:latin typeface="Calibri" pitchFamily="34" charset="0"/>
            </a:endParaRPr>
          </a:p>
          <a:p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27659" name="CasellaDiTesto 164"/>
          <p:cNvSpPr txBox="1">
            <a:spLocks noChangeArrowheads="1"/>
          </p:cNvSpPr>
          <p:nvPr/>
        </p:nvSpPr>
        <p:spPr bwMode="auto">
          <a:xfrm>
            <a:off x="290513" y="2082800"/>
            <a:ext cx="1976437" cy="927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a 60 </a:t>
            </a: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minuti.</a:t>
            </a:r>
            <a:endParaRPr lang="it-IT" sz="1100" dirty="0">
              <a:solidFill>
                <a:srgbClr val="333333"/>
              </a:solidFill>
              <a:latin typeface="Calibri" pitchFamily="34" charset="0"/>
            </a:endParaRPr>
          </a:p>
          <a:p>
            <a:endParaRPr lang="it-IT" sz="1100" dirty="0">
              <a:solidFill>
                <a:srgbClr val="333333"/>
              </a:solidFill>
              <a:latin typeface="Calibri" pitchFamily="34" charset="0"/>
            </a:endParaRPr>
          </a:p>
          <a:p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A Rovigo </a:t>
            </a: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coincidenza </a:t>
            </a:r>
          </a:p>
          <a:p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con </a:t>
            </a:r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RV per VE e BO</a:t>
            </a:r>
          </a:p>
          <a:p>
            <a:endParaRPr lang="it-IT" sz="1100" dirty="0">
              <a:solidFill>
                <a:srgbClr val="333333"/>
              </a:solidFill>
              <a:latin typeface="Calibri" pitchFamily="34" charset="0"/>
            </a:endParaRPr>
          </a:p>
        </p:txBody>
      </p:sp>
      <p:sp>
        <p:nvSpPr>
          <p:cNvPr id="533583" name="Line 10"/>
          <p:cNvSpPr>
            <a:spLocks noChangeShapeType="1"/>
          </p:cNvSpPr>
          <p:nvPr/>
        </p:nvSpPr>
        <p:spPr bwMode="auto">
          <a:xfrm>
            <a:off x="8729663" y="1536700"/>
            <a:ext cx="11112" cy="4465638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7661" name="Text Box 98"/>
          <p:cNvSpPr txBox="1">
            <a:spLocks noChangeArrowheads="1"/>
          </p:cNvSpPr>
          <p:nvPr/>
        </p:nvSpPr>
        <p:spPr bwMode="auto">
          <a:xfrm>
            <a:off x="2216150" y="4797425"/>
            <a:ext cx="411163" cy="26828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Lama</a:t>
            </a:r>
          </a:p>
        </p:txBody>
      </p:sp>
      <p:sp>
        <p:nvSpPr>
          <p:cNvPr id="27662" name="Text Box 98"/>
          <p:cNvSpPr txBox="1">
            <a:spLocks noChangeArrowheads="1"/>
          </p:cNvSpPr>
          <p:nvPr/>
        </p:nvSpPr>
        <p:spPr bwMode="auto">
          <a:xfrm>
            <a:off x="2214563" y="5589588"/>
            <a:ext cx="628650" cy="2889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100">
                <a:latin typeface="Calibri" pitchFamily="34" charset="0"/>
              </a:rPr>
              <a:t>ROVIGO</a:t>
            </a:r>
          </a:p>
        </p:txBody>
      </p:sp>
      <p:sp>
        <p:nvSpPr>
          <p:cNvPr id="27663" name="Line 10"/>
          <p:cNvSpPr>
            <a:spLocks noChangeShapeType="1"/>
          </p:cNvSpPr>
          <p:nvPr/>
        </p:nvSpPr>
        <p:spPr bwMode="auto">
          <a:xfrm flipH="1">
            <a:off x="3779838" y="1973263"/>
            <a:ext cx="20637" cy="4027487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 lIns="80147" tIns="40074" rIns="80147" bIns="40074"/>
          <a:lstStyle/>
          <a:p>
            <a:endParaRPr lang="it-IT"/>
          </a:p>
        </p:txBody>
      </p:sp>
      <p:sp>
        <p:nvSpPr>
          <p:cNvPr id="27664" name="Text Box 98"/>
          <p:cNvSpPr txBox="1">
            <a:spLocks noChangeArrowheads="1"/>
          </p:cNvSpPr>
          <p:nvPr/>
        </p:nvSpPr>
        <p:spPr bwMode="auto">
          <a:xfrm>
            <a:off x="2195513" y="5229225"/>
            <a:ext cx="669925" cy="26828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Ceregnano</a:t>
            </a:r>
          </a:p>
        </p:txBody>
      </p:sp>
      <p:sp>
        <p:nvSpPr>
          <p:cNvPr id="533543" name="Line 231"/>
          <p:cNvSpPr>
            <a:spLocks noChangeShapeType="1"/>
          </p:cNvSpPr>
          <p:nvPr/>
        </p:nvSpPr>
        <p:spPr bwMode="auto">
          <a:xfrm rot="5400000">
            <a:off x="6274594" y="-532606"/>
            <a:ext cx="0" cy="4954588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" name="Line 231"/>
          <p:cNvSpPr>
            <a:spLocks noChangeShapeType="1"/>
          </p:cNvSpPr>
          <p:nvPr/>
        </p:nvSpPr>
        <p:spPr bwMode="auto">
          <a:xfrm rot="5400000">
            <a:off x="6252369" y="1672431"/>
            <a:ext cx="0" cy="4954588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7667" name="Oval 12"/>
          <p:cNvSpPr>
            <a:spLocks noChangeArrowheads="1"/>
          </p:cNvSpPr>
          <p:nvPr/>
        </p:nvSpPr>
        <p:spPr bwMode="auto">
          <a:xfrm>
            <a:off x="3725863" y="2297113"/>
            <a:ext cx="141287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7668" name="Oval 199"/>
          <p:cNvSpPr>
            <a:spLocks noChangeArrowheads="1"/>
          </p:cNvSpPr>
          <p:nvPr/>
        </p:nvSpPr>
        <p:spPr bwMode="auto">
          <a:xfrm>
            <a:off x="3722688" y="1885950"/>
            <a:ext cx="152400" cy="134938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7669" name="Oval 12"/>
          <p:cNvSpPr>
            <a:spLocks noChangeArrowheads="1"/>
          </p:cNvSpPr>
          <p:nvPr/>
        </p:nvSpPr>
        <p:spPr bwMode="auto">
          <a:xfrm>
            <a:off x="3727450" y="2678113"/>
            <a:ext cx="141288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7670" name="Oval 12"/>
          <p:cNvSpPr>
            <a:spLocks noChangeArrowheads="1"/>
          </p:cNvSpPr>
          <p:nvPr/>
        </p:nvSpPr>
        <p:spPr bwMode="auto">
          <a:xfrm>
            <a:off x="3729038" y="3059113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7671" name="Oval 199"/>
          <p:cNvSpPr>
            <a:spLocks noChangeArrowheads="1"/>
          </p:cNvSpPr>
          <p:nvPr/>
        </p:nvSpPr>
        <p:spPr bwMode="auto">
          <a:xfrm>
            <a:off x="3708400" y="4076700"/>
            <a:ext cx="152400" cy="134938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7672" name="Oval 12"/>
          <p:cNvSpPr>
            <a:spLocks noChangeArrowheads="1"/>
          </p:cNvSpPr>
          <p:nvPr/>
        </p:nvSpPr>
        <p:spPr bwMode="auto">
          <a:xfrm>
            <a:off x="3722688" y="3571875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7673" name="Oval 12"/>
          <p:cNvSpPr>
            <a:spLocks noChangeArrowheads="1"/>
          </p:cNvSpPr>
          <p:nvPr/>
        </p:nvSpPr>
        <p:spPr bwMode="auto">
          <a:xfrm>
            <a:off x="3724275" y="4470400"/>
            <a:ext cx="139700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7674" name="Oval 12"/>
          <p:cNvSpPr>
            <a:spLocks noChangeArrowheads="1"/>
          </p:cNvSpPr>
          <p:nvPr/>
        </p:nvSpPr>
        <p:spPr bwMode="auto">
          <a:xfrm>
            <a:off x="3725863" y="4852988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7675" name="Oval 12"/>
          <p:cNvSpPr>
            <a:spLocks noChangeArrowheads="1"/>
          </p:cNvSpPr>
          <p:nvPr/>
        </p:nvSpPr>
        <p:spPr bwMode="auto">
          <a:xfrm>
            <a:off x="3716338" y="5257800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7676" name="Line 73"/>
          <p:cNvSpPr>
            <a:spLocks noChangeShapeType="1"/>
          </p:cNvSpPr>
          <p:nvPr/>
        </p:nvSpPr>
        <p:spPr bwMode="auto">
          <a:xfrm>
            <a:off x="5702300" y="1916113"/>
            <a:ext cx="22225" cy="3744912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Dot"/>
            <a:round/>
            <a:headEnd/>
            <a:tailEnd/>
          </a:ln>
        </p:spPr>
        <p:txBody>
          <a:bodyPr lIns="80147" tIns="40074" rIns="80147" bIns="40074"/>
          <a:lstStyle/>
          <a:p>
            <a:endParaRPr lang="it-IT"/>
          </a:p>
        </p:txBody>
      </p:sp>
      <p:sp>
        <p:nvSpPr>
          <p:cNvPr id="27677" name="Oval 205"/>
          <p:cNvSpPr>
            <a:spLocks noChangeArrowheads="1"/>
          </p:cNvSpPr>
          <p:nvPr/>
        </p:nvSpPr>
        <p:spPr bwMode="auto">
          <a:xfrm>
            <a:off x="5651500" y="3068638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7678" name="Oval 205"/>
          <p:cNvSpPr>
            <a:spLocks noChangeArrowheads="1"/>
          </p:cNvSpPr>
          <p:nvPr/>
        </p:nvSpPr>
        <p:spPr bwMode="auto">
          <a:xfrm>
            <a:off x="5651500" y="2708275"/>
            <a:ext cx="144463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7679" name="Oval 205"/>
          <p:cNvSpPr>
            <a:spLocks noChangeArrowheads="1"/>
          </p:cNvSpPr>
          <p:nvPr/>
        </p:nvSpPr>
        <p:spPr bwMode="auto">
          <a:xfrm>
            <a:off x="5651500" y="2276475"/>
            <a:ext cx="144463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7680" name="Oval 205"/>
          <p:cNvSpPr>
            <a:spLocks noChangeArrowheads="1"/>
          </p:cNvSpPr>
          <p:nvPr/>
        </p:nvSpPr>
        <p:spPr bwMode="auto">
          <a:xfrm>
            <a:off x="5651500" y="3573463"/>
            <a:ext cx="144463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7681" name="Oval 205"/>
          <p:cNvSpPr>
            <a:spLocks noChangeArrowheads="1"/>
          </p:cNvSpPr>
          <p:nvPr/>
        </p:nvSpPr>
        <p:spPr bwMode="auto">
          <a:xfrm>
            <a:off x="5651500" y="4076700"/>
            <a:ext cx="144463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7682" name="Oval 205"/>
          <p:cNvSpPr>
            <a:spLocks noChangeArrowheads="1"/>
          </p:cNvSpPr>
          <p:nvPr/>
        </p:nvSpPr>
        <p:spPr bwMode="auto">
          <a:xfrm>
            <a:off x="5651500" y="4437063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7683" name="Oval 205"/>
          <p:cNvSpPr>
            <a:spLocks noChangeArrowheads="1"/>
          </p:cNvSpPr>
          <p:nvPr/>
        </p:nvSpPr>
        <p:spPr bwMode="auto">
          <a:xfrm>
            <a:off x="5651500" y="4797425"/>
            <a:ext cx="144463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7684" name="Oval 205"/>
          <p:cNvSpPr>
            <a:spLocks noChangeArrowheads="1"/>
          </p:cNvSpPr>
          <p:nvPr/>
        </p:nvSpPr>
        <p:spPr bwMode="auto">
          <a:xfrm>
            <a:off x="5651500" y="5229225"/>
            <a:ext cx="144463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9" name="Segnaposto numero diapositiva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E50C57-EC00-4937-BD1D-9DA35560F4BC}" type="slidenum">
              <a:rPr lang="it-IT"/>
              <a:pPr>
                <a:defRPr/>
              </a:pPr>
              <a:t>18</a:t>
            </a:fld>
            <a:endParaRPr lang="it-IT"/>
          </a:p>
        </p:txBody>
      </p:sp>
      <p:sp>
        <p:nvSpPr>
          <p:cNvPr id="27686" name="Text Box 98"/>
          <p:cNvSpPr txBox="1">
            <a:spLocks noChangeArrowheads="1"/>
          </p:cNvSpPr>
          <p:nvPr/>
        </p:nvSpPr>
        <p:spPr bwMode="auto">
          <a:xfrm>
            <a:off x="2195513" y="1771650"/>
            <a:ext cx="647700" cy="2889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100">
                <a:latin typeface="Calibri" pitchFamily="34" charset="0"/>
              </a:rPr>
              <a:t>Chioggia</a:t>
            </a:r>
          </a:p>
        </p:txBody>
      </p:sp>
      <p:sp>
        <p:nvSpPr>
          <p:cNvPr id="27687" name="Oval 199"/>
          <p:cNvSpPr>
            <a:spLocks noChangeArrowheads="1"/>
          </p:cNvSpPr>
          <p:nvPr/>
        </p:nvSpPr>
        <p:spPr bwMode="auto">
          <a:xfrm>
            <a:off x="3708400" y="5672138"/>
            <a:ext cx="152400" cy="133350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51" name="Line 231"/>
          <p:cNvSpPr>
            <a:spLocks noChangeShapeType="1"/>
          </p:cNvSpPr>
          <p:nvPr/>
        </p:nvSpPr>
        <p:spPr bwMode="auto">
          <a:xfrm rot="5400000">
            <a:off x="6257132" y="3255169"/>
            <a:ext cx="0" cy="4954587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7689" name="Oval 205"/>
          <p:cNvSpPr>
            <a:spLocks noChangeArrowheads="1"/>
          </p:cNvSpPr>
          <p:nvPr/>
        </p:nvSpPr>
        <p:spPr bwMode="auto">
          <a:xfrm>
            <a:off x="5651500" y="1844675"/>
            <a:ext cx="144463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7690" name="Oval 205"/>
          <p:cNvSpPr>
            <a:spLocks noChangeArrowheads="1"/>
          </p:cNvSpPr>
          <p:nvPr/>
        </p:nvSpPr>
        <p:spPr bwMode="auto">
          <a:xfrm>
            <a:off x="5651500" y="5589588"/>
            <a:ext cx="144463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897" name="Connettore 1 36"/>
          <p:cNvCxnSpPr>
            <a:cxnSpLocks noChangeShapeType="1"/>
            <a:stCxn id="36882" idx="4"/>
            <a:endCxn id="36880" idx="4"/>
          </p:cNvCxnSpPr>
          <p:nvPr/>
        </p:nvCxnSpPr>
        <p:spPr bwMode="auto">
          <a:xfrm rot="16200000" flipH="1">
            <a:off x="2026047" y="3539728"/>
            <a:ext cx="4102100" cy="794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</p:cxnSp>
      <p:sp>
        <p:nvSpPr>
          <p:cNvPr id="2" name="Line 135"/>
          <p:cNvSpPr>
            <a:spLocks noChangeShapeType="1"/>
          </p:cNvSpPr>
          <p:nvPr/>
        </p:nvSpPr>
        <p:spPr bwMode="auto">
          <a:xfrm rot="5400000">
            <a:off x="6244432" y="2397926"/>
            <a:ext cx="0" cy="4348163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54" name="Rettangolo arrotondato 53"/>
          <p:cNvSpPr/>
          <p:nvPr/>
        </p:nvSpPr>
        <p:spPr>
          <a:xfrm>
            <a:off x="4857750" y="1382713"/>
            <a:ext cx="273050" cy="4133850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6867" name="Text Box 94"/>
          <p:cNvSpPr txBox="1">
            <a:spLocks noChangeArrowheads="1"/>
          </p:cNvSpPr>
          <p:nvPr/>
        </p:nvSpPr>
        <p:spPr bwMode="auto">
          <a:xfrm>
            <a:off x="2555875" y="1268413"/>
            <a:ext cx="1439863" cy="309562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100" dirty="0">
                <a:latin typeface="Calibri" pitchFamily="34" charset="0"/>
              </a:rPr>
              <a:t>ADRIA/Piove di Sacco</a:t>
            </a:r>
          </a:p>
        </p:txBody>
      </p:sp>
      <p:sp>
        <p:nvSpPr>
          <p:cNvPr id="36868" name="Text Box 230"/>
          <p:cNvSpPr txBox="1">
            <a:spLocks noChangeArrowheads="1"/>
          </p:cNvSpPr>
          <p:nvPr/>
        </p:nvSpPr>
        <p:spPr bwMode="auto">
          <a:xfrm>
            <a:off x="8297863" y="1065213"/>
            <a:ext cx="161925" cy="2190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endParaRPr lang="en-US" sz="900">
              <a:solidFill>
                <a:srgbClr val="777777"/>
              </a:solidFill>
              <a:latin typeface="Calibri" pitchFamily="34" charset="0"/>
            </a:endParaRPr>
          </a:p>
        </p:txBody>
      </p:sp>
      <p:sp>
        <p:nvSpPr>
          <p:cNvPr id="36869" name="CasellaDiTesto 164"/>
          <p:cNvSpPr txBox="1">
            <a:spLocks noChangeArrowheads="1"/>
          </p:cNvSpPr>
          <p:nvPr/>
        </p:nvSpPr>
        <p:spPr bwMode="auto">
          <a:xfrm>
            <a:off x="357158" y="1857364"/>
            <a:ext cx="1857388" cy="177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Servizi </a:t>
            </a: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lenti </a:t>
            </a:r>
          </a:p>
          <a:p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cadenzati a 60 minuti.</a:t>
            </a:r>
          </a:p>
          <a:p>
            <a:endParaRPr lang="it-IT" sz="1100" dirty="0" smtClean="0">
              <a:solidFill>
                <a:srgbClr val="333333"/>
              </a:solidFill>
              <a:latin typeface="Calibri" pitchFamily="34" charset="0"/>
            </a:endParaRPr>
          </a:p>
          <a:p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In verde servizi lenti spot</a:t>
            </a:r>
          </a:p>
          <a:p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pomeridiani</a:t>
            </a:r>
          </a:p>
          <a:p>
            <a:endParaRPr lang="it-IT" sz="1100" dirty="0" smtClean="0">
              <a:solidFill>
                <a:srgbClr val="333333"/>
              </a:solidFill>
              <a:latin typeface="Calibri" pitchFamily="34" charset="0"/>
            </a:endParaRPr>
          </a:p>
          <a:p>
            <a:endParaRPr lang="it-IT" sz="1100" dirty="0" smtClean="0">
              <a:solidFill>
                <a:srgbClr val="333333"/>
              </a:solidFill>
              <a:latin typeface="Calibri" pitchFamily="34" charset="0"/>
            </a:endParaRPr>
          </a:p>
          <a:p>
            <a:endParaRPr lang="it-IT" sz="1100" dirty="0" smtClean="0">
              <a:solidFill>
                <a:srgbClr val="333333"/>
              </a:solidFill>
              <a:latin typeface="Calibri" pitchFamily="34" charset="0"/>
            </a:endParaRPr>
          </a:p>
          <a:p>
            <a:endParaRPr lang="it-IT" sz="1100" dirty="0" smtClean="0">
              <a:solidFill>
                <a:srgbClr val="333333"/>
              </a:solidFill>
              <a:latin typeface="Calibri" pitchFamily="34" charset="0"/>
            </a:endParaRPr>
          </a:p>
          <a:p>
            <a:endParaRPr lang="it-IT" sz="1100" dirty="0">
              <a:solidFill>
                <a:srgbClr val="333333"/>
              </a:solidFill>
              <a:latin typeface="Calibri" pitchFamily="34" charset="0"/>
            </a:endParaRPr>
          </a:p>
        </p:txBody>
      </p:sp>
      <p:sp>
        <p:nvSpPr>
          <p:cNvPr id="3" name="Line 135"/>
          <p:cNvSpPr>
            <a:spLocks noChangeShapeType="1"/>
          </p:cNvSpPr>
          <p:nvPr/>
        </p:nvSpPr>
        <p:spPr bwMode="auto">
          <a:xfrm rot="5400000">
            <a:off x="6243638" y="2540009"/>
            <a:ext cx="0" cy="4349750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535624" name="Line 135"/>
          <p:cNvSpPr>
            <a:spLocks noChangeShapeType="1"/>
          </p:cNvSpPr>
          <p:nvPr/>
        </p:nvSpPr>
        <p:spPr bwMode="auto">
          <a:xfrm rot="5400000">
            <a:off x="6252369" y="3352007"/>
            <a:ext cx="0" cy="4348162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535644" name="Line 236"/>
          <p:cNvSpPr>
            <a:spLocks noChangeShapeType="1"/>
          </p:cNvSpPr>
          <p:nvPr/>
        </p:nvSpPr>
        <p:spPr bwMode="auto">
          <a:xfrm rot="5400000">
            <a:off x="6246019" y="-762794"/>
            <a:ext cx="9525" cy="4348163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6874" name="Text Box 97"/>
          <p:cNvSpPr txBox="1">
            <a:spLocks noChangeArrowheads="1"/>
          </p:cNvSpPr>
          <p:nvPr/>
        </p:nvSpPr>
        <p:spPr bwMode="auto">
          <a:xfrm>
            <a:off x="2625725" y="5394325"/>
            <a:ext cx="838200" cy="290513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100" dirty="0">
                <a:latin typeface="Calibri" pitchFamily="34" charset="0"/>
              </a:rPr>
              <a:t>Venezia </a:t>
            </a:r>
            <a:r>
              <a:rPr lang="it-IT" sz="1100" dirty="0" err="1">
                <a:latin typeface="Calibri" pitchFamily="34" charset="0"/>
              </a:rPr>
              <a:t>S.L.</a:t>
            </a:r>
            <a:endParaRPr lang="it-IT" sz="1100" dirty="0">
              <a:latin typeface="Calibri" pitchFamily="34" charset="0"/>
            </a:endParaRPr>
          </a:p>
        </p:txBody>
      </p:sp>
      <p:sp>
        <p:nvSpPr>
          <p:cNvPr id="36875" name="Text Box 97"/>
          <p:cNvSpPr txBox="1">
            <a:spLocks noChangeArrowheads="1"/>
          </p:cNvSpPr>
          <p:nvPr/>
        </p:nvSpPr>
        <p:spPr bwMode="auto">
          <a:xfrm>
            <a:off x="2627313" y="4987925"/>
            <a:ext cx="1584325" cy="2889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>
                <a:latin typeface="Calibri" pitchFamily="34" charset="0"/>
              </a:rPr>
              <a:t>Venezia Porto Marghera</a:t>
            </a:r>
          </a:p>
        </p:txBody>
      </p:sp>
      <p:sp>
        <p:nvSpPr>
          <p:cNvPr id="36876" name="Text Box 97"/>
          <p:cNvSpPr txBox="1">
            <a:spLocks noChangeArrowheads="1"/>
          </p:cNvSpPr>
          <p:nvPr/>
        </p:nvSpPr>
        <p:spPr bwMode="auto">
          <a:xfrm>
            <a:off x="2625725" y="4586297"/>
            <a:ext cx="1376363" cy="271463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 dirty="0">
                <a:latin typeface="Calibri" pitchFamily="34" charset="0"/>
              </a:rPr>
              <a:t>Venezia Mestre</a:t>
            </a:r>
          </a:p>
        </p:txBody>
      </p:sp>
      <p:sp>
        <p:nvSpPr>
          <p:cNvPr id="36877" name="Text Box 97"/>
          <p:cNvSpPr txBox="1">
            <a:spLocks noChangeArrowheads="1"/>
          </p:cNvSpPr>
          <p:nvPr/>
        </p:nvSpPr>
        <p:spPr bwMode="auto">
          <a:xfrm>
            <a:off x="3554419" y="4482180"/>
            <a:ext cx="731829" cy="213724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700" dirty="0" smtClean="0">
                <a:latin typeface="Calibri" pitchFamily="34" charset="0"/>
              </a:rPr>
              <a:t>Limite </a:t>
            </a:r>
            <a:r>
              <a:rPr lang="it-IT" sz="700" dirty="0">
                <a:latin typeface="Calibri" pitchFamily="34" charset="0"/>
              </a:rPr>
              <a:t>FS</a:t>
            </a:r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5000625" y="1420813"/>
            <a:ext cx="0" cy="4095750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6879" name="Oval 12"/>
          <p:cNvSpPr>
            <a:spLocks noChangeArrowheads="1"/>
          </p:cNvSpPr>
          <p:nvPr/>
        </p:nvSpPr>
        <p:spPr bwMode="auto">
          <a:xfrm>
            <a:off x="4006850" y="5033963"/>
            <a:ext cx="141288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6880" name="Oval 12"/>
          <p:cNvSpPr>
            <a:spLocks noChangeArrowheads="1"/>
          </p:cNvSpPr>
          <p:nvPr/>
        </p:nvSpPr>
        <p:spPr bwMode="auto">
          <a:xfrm>
            <a:off x="4006850" y="5445125"/>
            <a:ext cx="141288" cy="146050"/>
          </a:xfrm>
          <a:prstGeom prst="ellipse">
            <a:avLst/>
          </a:prstGeom>
          <a:solidFill>
            <a:srgbClr val="006600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6881" name="Oval 12"/>
          <p:cNvSpPr>
            <a:spLocks noChangeArrowheads="1"/>
          </p:cNvSpPr>
          <p:nvPr/>
        </p:nvSpPr>
        <p:spPr bwMode="auto">
          <a:xfrm>
            <a:off x="4008438" y="4143380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6882" name="Oval 12"/>
          <p:cNvSpPr>
            <a:spLocks noChangeArrowheads="1"/>
          </p:cNvSpPr>
          <p:nvPr/>
        </p:nvSpPr>
        <p:spPr bwMode="auto">
          <a:xfrm>
            <a:off x="4006850" y="1343025"/>
            <a:ext cx="139700" cy="146050"/>
          </a:xfrm>
          <a:prstGeom prst="ellipse">
            <a:avLst/>
          </a:prstGeom>
          <a:solidFill>
            <a:srgbClr val="006600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solidFill>
                <a:srgbClr val="006600"/>
              </a:solidFill>
              <a:latin typeface="Futura Lt BT"/>
            </a:endParaRPr>
          </a:p>
        </p:txBody>
      </p:sp>
      <p:sp>
        <p:nvSpPr>
          <p:cNvPr id="36884" name="Oval 12"/>
          <p:cNvSpPr>
            <a:spLocks noChangeArrowheads="1"/>
          </p:cNvSpPr>
          <p:nvPr/>
        </p:nvSpPr>
        <p:spPr bwMode="auto">
          <a:xfrm>
            <a:off x="4929188" y="4641859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6885" name="Oval 12"/>
          <p:cNvSpPr>
            <a:spLocks noChangeArrowheads="1"/>
          </p:cNvSpPr>
          <p:nvPr/>
        </p:nvSpPr>
        <p:spPr bwMode="auto">
          <a:xfrm>
            <a:off x="4929188" y="5011738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46" name="Segnaposto numero diapositiva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7792DA-EC95-4A3C-9D5F-C0CAF6608B1F}" type="slidenum">
              <a:rPr lang="it-IT"/>
              <a:pPr>
                <a:defRPr/>
              </a:pPr>
              <a:t>19</a:t>
            </a:fld>
            <a:endParaRPr lang="it-IT"/>
          </a:p>
        </p:txBody>
      </p:sp>
      <p:sp>
        <p:nvSpPr>
          <p:cNvPr id="36887" name="Oval 12"/>
          <p:cNvSpPr>
            <a:spLocks noChangeArrowheads="1"/>
          </p:cNvSpPr>
          <p:nvPr/>
        </p:nvSpPr>
        <p:spPr bwMode="auto">
          <a:xfrm>
            <a:off x="4932363" y="5443538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6888" name="Oval 12"/>
          <p:cNvSpPr>
            <a:spLocks noChangeArrowheads="1"/>
          </p:cNvSpPr>
          <p:nvPr/>
        </p:nvSpPr>
        <p:spPr bwMode="auto">
          <a:xfrm>
            <a:off x="4932363" y="1341438"/>
            <a:ext cx="141287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6889" name="Rettangolo 50"/>
          <p:cNvSpPr>
            <a:spLocks noChangeArrowheads="1"/>
          </p:cNvSpPr>
          <p:nvPr/>
        </p:nvSpPr>
        <p:spPr bwMode="auto">
          <a:xfrm>
            <a:off x="438150" y="361950"/>
            <a:ext cx="7920064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 err="1">
                <a:solidFill>
                  <a:srgbClr val="333333"/>
                </a:solidFill>
                <a:latin typeface="Calibri" pitchFamily="34" charset="0"/>
              </a:rPr>
              <a:t>Q.O</a:t>
            </a:r>
            <a:r>
              <a:rPr lang="it-IT" b="1" dirty="0">
                <a:solidFill>
                  <a:srgbClr val="333333"/>
                </a:solidFill>
                <a:latin typeface="Calibri" pitchFamily="34" charset="0"/>
              </a:rPr>
              <a:t>.426 </a:t>
            </a:r>
            <a:r>
              <a:rPr lang="it-IT" b="1" dirty="0" smtClean="0">
                <a:solidFill>
                  <a:srgbClr val="333333"/>
                </a:solidFill>
                <a:latin typeface="Calibri" pitchFamily="34" charset="0"/>
              </a:rPr>
              <a:t> </a:t>
            </a:r>
            <a:r>
              <a:rPr lang="it-IT" sz="2100" b="1" dirty="0" smtClean="0">
                <a:solidFill>
                  <a:srgbClr val="333333"/>
                </a:solidFill>
                <a:latin typeface="Calibri" pitchFamily="34" charset="0"/>
              </a:rPr>
              <a:t>Venezia </a:t>
            </a:r>
            <a:r>
              <a:rPr lang="it-IT" sz="2100" b="1" dirty="0" err="1">
                <a:solidFill>
                  <a:srgbClr val="333333"/>
                </a:solidFill>
                <a:latin typeface="Calibri" pitchFamily="34" charset="0"/>
              </a:rPr>
              <a:t>S.L</a:t>
            </a:r>
            <a:r>
              <a:rPr lang="it-IT" sz="2100" b="1" dirty="0">
                <a:solidFill>
                  <a:srgbClr val="333333"/>
                </a:solidFill>
                <a:latin typeface="Calibri" pitchFamily="34" charset="0"/>
              </a:rPr>
              <a:t> – Venezia Mestre </a:t>
            </a:r>
            <a:r>
              <a:rPr lang="it-IT" sz="2100" b="1" dirty="0" smtClean="0">
                <a:solidFill>
                  <a:srgbClr val="333333"/>
                </a:solidFill>
                <a:latin typeface="Calibri" pitchFamily="34" charset="0"/>
              </a:rPr>
              <a:t>– Piove </a:t>
            </a:r>
            <a:r>
              <a:rPr lang="it-IT" sz="2100" b="1" dirty="0">
                <a:solidFill>
                  <a:srgbClr val="333333"/>
                </a:solidFill>
                <a:latin typeface="Calibri" pitchFamily="34" charset="0"/>
              </a:rPr>
              <a:t>di Sacco </a:t>
            </a:r>
            <a:r>
              <a:rPr lang="it-IT" sz="2100" b="1" dirty="0" smtClean="0">
                <a:solidFill>
                  <a:srgbClr val="333333"/>
                </a:solidFill>
                <a:latin typeface="Calibri" pitchFamily="34" charset="0"/>
              </a:rPr>
              <a:t>– Adria</a:t>
            </a:r>
            <a:endParaRPr lang="it-IT" sz="2100" b="1" dirty="0">
              <a:latin typeface="Calibri" pitchFamily="34" charset="0"/>
            </a:endParaRPr>
          </a:p>
        </p:txBody>
      </p:sp>
      <p:sp>
        <p:nvSpPr>
          <p:cNvPr id="59" name="Rombo 58"/>
          <p:cNvSpPr/>
          <p:nvPr/>
        </p:nvSpPr>
        <p:spPr>
          <a:xfrm>
            <a:off x="3999372" y="4572008"/>
            <a:ext cx="144000" cy="36000"/>
          </a:xfrm>
          <a:prstGeom prst="diamond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60" name="Rettangolo arrotondato 59"/>
          <p:cNvSpPr/>
          <p:nvPr/>
        </p:nvSpPr>
        <p:spPr>
          <a:xfrm>
            <a:off x="5737225" y="3990987"/>
            <a:ext cx="263535" cy="723897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6896" name="AutoShape 84"/>
          <p:cNvSpPr>
            <a:spLocks noChangeArrowheads="1"/>
          </p:cNvSpPr>
          <p:nvPr/>
        </p:nvSpPr>
        <p:spPr bwMode="auto">
          <a:xfrm>
            <a:off x="5435600" y="4789499"/>
            <a:ext cx="936625" cy="2825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pPr algn="ctr"/>
            <a:r>
              <a:rPr lang="it-IT" sz="900">
                <a:solidFill>
                  <a:srgbClr val="FF0000"/>
                </a:solidFill>
                <a:latin typeface="Calibri" pitchFamily="34" charset="0"/>
              </a:rPr>
              <a:t>Venezia Mestre</a:t>
            </a:r>
          </a:p>
        </p:txBody>
      </p:sp>
      <p:cxnSp>
        <p:nvCxnSpPr>
          <p:cNvPr id="36898" name="Connettore 1 37"/>
          <p:cNvCxnSpPr>
            <a:cxnSpLocks noChangeShapeType="1"/>
            <a:stCxn id="2" idx="0"/>
            <a:endCxn id="535624" idx="0"/>
          </p:cNvCxnSpPr>
          <p:nvPr/>
        </p:nvCxnSpPr>
        <p:spPr bwMode="auto">
          <a:xfrm rot="10800000" flipH="1" flipV="1">
            <a:off x="8418514" y="4572008"/>
            <a:ext cx="7936" cy="954080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</p:cxnSp>
      <p:sp>
        <p:nvSpPr>
          <p:cNvPr id="36" name="Oval 12"/>
          <p:cNvSpPr>
            <a:spLocks noChangeArrowheads="1"/>
          </p:cNvSpPr>
          <p:nvPr/>
        </p:nvSpPr>
        <p:spPr bwMode="auto">
          <a:xfrm>
            <a:off x="4000496" y="3286124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42" name="Oval 12"/>
          <p:cNvSpPr>
            <a:spLocks noChangeArrowheads="1"/>
          </p:cNvSpPr>
          <p:nvPr/>
        </p:nvSpPr>
        <p:spPr bwMode="auto">
          <a:xfrm>
            <a:off x="4000496" y="3929066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43" name="Oval 12"/>
          <p:cNvSpPr>
            <a:spLocks noChangeArrowheads="1"/>
          </p:cNvSpPr>
          <p:nvPr/>
        </p:nvSpPr>
        <p:spPr bwMode="auto">
          <a:xfrm>
            <a:off x="4000496" y="3714752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44" name="Oval 12"/>
          <p:cNvSpPr>
            <a:spLocks noChangeArrowheads="1"/>
          </p:cNvSpPr>
          <p:nvPr/>
        </p:nvSpPr>
        <p:spPr bwMode="auto">
          <a:xfrm>
            <a:off x="4000496" y="3500438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45" name="Oval 12"/>
          <p:cNvSpPr>
            <a:spLocks noChangeArrowheads="1"/>
          </p:cNvSpPr>
          <p:nvPr/>
        </p:nvSpPr>
        <p:spPr bwMode="auto">
          <a:xfrm>
            <a:off x="4000496" y="3071810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47" name="Oval 12"/>
          <p:cNvSpPr>
            <a:spLocks noChangeArrowheads="1"/>
          </p:cNvSpPr>
          <p:nvPr/>
        </p:nvSpPr>
        <p:spPr bwMode="auto">
          <a:xfrm>
            <a:off x="4000496" y="2857496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48" name="Oval 12"/>
          <p:cNvSpPr>
            <a:spLocks noChangeArrowheads="1"/>
          </p:cNvSpPr>
          <p:nvPr/>
        </p:nvSpPr>
        <p:spPr bwMode="auto">
          <a:xfrm>
            <a:off x="4000496" y="2643182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49" name="Oval 12"/>
          <p:cNvSpPr>
            <a:spLocks noChangeArrowheads="1"/>
          </p:cNvSpPr>
          <p:nvPr/>
        </p:nvSpPr>
        <p:spPr bwMode="auto">
          <a:xfrm>
            <a:off x="4000496" y="2428868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50" name="Oval 12"/>
          <p:cNvSpPr>
            <a:spLocks noChangeArrowheads="1"/>
          </p:cNvSpPr>
          <p:nvPr/>
        </p:nvSpPr>
        <p:spPr bwMode="auto">
          <a:xfrm>
            <a:off x="4000496" y="2214554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51" name="Oval 12"/>
          <p:cNvSpPr>
            <a:spLocks noChangeArrowheads="1"/>
          </p:cNvSpPr>
          <p:nvPr/>
        </p:nvSpPr>
        <p:spPr bwMode="auto">
          <a:xfrm>
            <a:off x="4000496" y="2000240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53" name="Oval 12"/>
          <p:cNvSpPr>
            <a:spLocks noChangeArrowheads="1"/>
          </p:cNvSpPr>
          <p:nvPr/>
        </p:nvSpPr>
        <p:spPr bwMode="auto">
          <a:xfrm>
            <a:off x="4000496" y="1785926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55" name="Oval 12"/>
          <p:cNvSpPr>
            <a:spLocks noChangeArrowheads="1"/>
          </p:cNvSpPr>
          <p:nvPr/>
        </p:nvSpPr>
        <p:spPr bwMode="auto">
          <a:xfrm>
            <a:off x="4000496" y="1571612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56" name="Oval 12"/>
          <p:cNvSpPr>
            <a:spLocks noChangeArrowheads="1"/>
          </p:cNvSpPr>
          <p:nvPr/>
        </p:nvSpPr>
        <p:spPr bwMode="auto">
          <a:xfrm>
            <a:off x="4000496" y="4356107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66" name="Text Box 94"/>
          <p:cNvSpPr txBox="1">
            <a:spLocks noChangeArrowheads="1"/>
          </p:cNvSpPr>
          <p:nvPr/>
        </p:nvSpPr>
        <p:spPr bwMode="auto">
          <a:xfrm>
            <a:off x="2643174" y="4283328"/>
            <a:ext cx="1214446" cy="28868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 dirty="0" smtClean="0">
                <a:latin typeface="Calibri" pitchFamily="34" charset="0"/>
              </a:rPr>
              <a:t>Porta Ovest</a:t>
            </a:r>
            <a:endParaRPr lang="it-IT" sz="1000" dirty="0">
              <a:latin typeface="Calibri" pitchFamily="34" charset="0"/>
            </a:endParaRPr>
          </a:p>
        </p:txBody>
      </p:sp>
      <p:sp>
        <p:nvSpPr>
          <p:cNvPr id="67" name="Text Box 94"/>
          <p:cNvSpPr txBox="1">
            <a:spLocks noChangeArrowheads="1"/>
          </p:cNvSpPr>
          <p:nvPr/>
        </p:nvSpPr>
        <p:spPr bwMode="auto">
          <a:xfrm>
            <a:off x="2643174" y="4071942"/>
            <a:ext cx="1214446" cy="27059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 dirty="0" err="1" smtClean="0">
                <a:latin typeface="Calibri" pitchFamily="34" charset="0"/>
              </a:rPr>
              <a:t>Oriago</a:t>
            </a:r>
            <a:endParaRPr lang="it-IT" sz="1000" dirty="0">
              <a:latin typeface="Calibri" pitchFamily="34" charset="0"/>
            </a:endParaRPr>
          </a:p>
        </p:txBody>
      </p:sp>
      <p:sp>
        <p:nvSpPr>
          <p:cNvPr id="68" name="Text Box 94"/>
          <p:cNvSpPr txBox="1">
            <a:spLocks noChangeArrowheads="1"/>
          </p:cNvSpPr>
          <p:nvPr/>
        </p:nvSpPr>
        <p:spPr bwMode="auto">
          <a:xfrm>
            <a:off x="2643174" y="3857628"/>
            <a:ext cx="1214446" cy="27059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 dirty="0" smtClean="0">
                <a:latin typeface="Calibri" pitchFamily="34" charset="0"/>
              </a:rPr>
              <a:t>Mira </a:t>
            </a:r>
            <a:r>
              <a:rPr lang="it-IT" sz="1000" dirty="0" err="1" smtClean="0">
                <a:latin typeface="Calibri" pitchFamily="34" charset="0"/>
              </a:rPr>
              <a:t>Buse</a:t>
            </a:r>
            <a:endParaRPr lang="it-IT" sz="1000" dirty="0">
              <a:latin typeface="Calibri" pitchFamily="34" charset="0"/>
            </a:endParaRPr>
          </a:p>
        </p:txBody>
      </p:sp>
      <p:sp>
        <p:nvSpPr>
          <p:cNvPr id="69" name="Text Box 94"/>
          <p:cNvSpPr txBox="1">
            <a:spLocks noChangeArrowheads="1"/>
          </p:cNvSpPr>
          <p:nvPr/>
        </p:nvSpPr>
        <p:spPr bwMode="auto">
          <a:xfrm>
            <a:off x="2643174" y="3429000"/>
            <a:ext cx="1214446" cy="27059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 dirty="0" err="1" smtClean="0">
                <a:latin typeface="Calibri" pitchFamily="34" charset="0"/>
              </a:rPr>
              <a:t>Campagnia</a:t>
            </a:r>
            <a:r>
              <a:rPr lang="it-IT" sz="1000" dirty="0" smtClean="0">
                <a:latin typeface="Calibri" pitchFamily="34" charset="0"/>
              </a:rPr>
              <a:t> L.</a:t>
            </a:r>
            <a:endParaRPr lang="it-IT" sz="1000" dirty="0">
              <a:latin typeface="Calibri" pitchFamily="34" charset="0"/>
            </a:endParaRPr>
          </a:p>
        </p:txBody>
      </p:sp>
      <p:sp>
        <p:nvSpPr>
          <p:cNvPr id="70" name="Text Box 94"/>
          <p:cNvSpPr txBox="1">
            <a:spLocks noChangeArrowheads="1"/>
          </p:cNvSpPr>
          <p:nvPr/>
        </p:nvSpPr>
        <p:spPr bwMode="auto">
          <a:xfrm>
            <a:off x="2643174" y="3643314"/>
            <a:ext cx="1214446" cy="27059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 dirty="0" smtClean="0">
                <a:latin typeface="Calibri" pitchFamily="34" charset="0"/>
              </a:rPr>
              <a:t>Casello 11</a:t>
            </a:r>
            <a:endParaRPr lang="it-IT" sz="1000" dirty="0">
              <a:latin typeface="Calibri" pitchFamily="34" charset="0"/>
            </a:endParaRPr>
          </a:p>
        </p:txBody>
      </p:sp>
      <p:sp>
        <p:nvSpPr>
          <p:cNvPr id="71" name="Text Box 94"/>
          <p:cNvSpPr txBox="1">
            <a:spLocks noChangeArrowheads="1"/>
          </p:cNvSpPr>
          <p:nvPr/>
        </p:nvSpPr>
        <p:spPr bwMode="auto">
          <a:xfrm>
            <a:off x="2643174" y="3000372"/>
            <a:ext cx="1214446" cy="27059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 dirty="0" err="1" smtClean="0">
                <a:latin typeface="Calibri" pitchFamily="34" charset="0"/>
              </a:rPr>
              <a:t>Bojon</a:t>
            </a:r>
            <a:endParaRPr lang="it-IT" sz="1000" dirty="0">
              <a:latin typeface="Calibri" pitchFamily="34" charset="0"/>
            </a:endParaRPr>
          </a:p>
        </p:txBody>
      </p:sp>
      <p:sp>
        <p:nvSpPr>
          <p:cNvPr id="72" name="Text Box 94"/>
          <p:cNvSpPr txBox="1">
            <a:spLocks noChangeArrowheads="1"/>
          </p:cNvSpPr>
          <p:nvPr/>
        </p:nvSpPr>
        <p:spPr bwMode="auto">
          <a:xfrm>
            <a:off x="2643174" y="2571744"/>
            <a:ext cx="1214446" cy="28957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100" dirty="0" smtClean="0">
                <a:latin typeface="Calibri" pitchFamily="34" charset="0"/>
              </a:rPr>
              <a:t>Piove di Sacco</a:t>
            </a:r>
            <a:endParaRPr lang="it-IT" sz="1100" dirty="0">
              <a:latin typeface="Calibri" pitchFamily="34" charset="0"/>
            </a:endParaRPr>
          </a:p>
        </p:txBody>
      </p:sp>
      <p:sp>
        <p:nvSpPr>
          <p:cNvPr id="73" name="Text Box 94"/>
          <p:cNvSpPr txBox="1">
            <a:spLocks noChangeArrowheads="1"/>
          </p:cNvSpPr>
          <p:nvPr/>
        </p:nvSpPr>
        <p:spPr bwMode="auto">
          <a:xfrm>
            <a:off x="2643174" y="3229840"/>
            <a:ext cx="1214446" cy="27059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 dirty="0" smtClean="0">
                <a:latin typeface="Calibri" pitchFamily="34" charset="0"/>
              </a:rPr>
              <a:t>Casello 8</a:t>
            </a:r>
            <a:endParaRPr lang="it-IT" sz="1000" dirty="0">
              <a:latin typeface="Calibri" pitchFamily="34" charset="0"/>
            </a:endParaRPr>
          </a:p>
        </p:txBody>
      </p:sp>
      <p:sp>
        <p:nvSpPr>
          <p:cNvPr id="74" name="Text Box 94"/>
          <p:cNvSpPr txBox="1">
            <a:spLocks noChangeArrowheads="1"/>
          </p:cNvSpPr>
          <p:nvPr/>
        </p:nvSpPr>
        <p:spPr bwMode="auto">
          <a:xfrm>
            <a:off x="2643174" y="2786058"/>
            <a:ext cx="1214446" cy="27059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 dirty="0" err="1" smtClean="0">
                <a:latin typeface="Calibri" pitchFamily="34" charset="0"/>
              </a:rPr>
              <a:t>Campolongo</a:t>
            </a:r>
            <a:r>
              <a:rPr lang="it-IT" sz="1000" dirty="0" smtClean="0">
                <a:latin typeface="Calibri" pitchFamily="34" charset="0"/>
              </a:rPr>
              <a:t> M.</a:t>
            </a:r>
            <a:endParaRPr lang="it-IT" sz="1000" dirty="0">
              <a:latin typeface="Calibri" pitchFamily="34" charset="0"/>
            </a:endParaRPr>
          </a:p>
        </p:txBody>
      </p:sp>
      <p:sp>
        <p:nvSpPr>
          <p:cNvPr id="75" name="Text Box 94"/>
          <p:cNvSpPr txBox="1">
            <a:spLocks noChangeArrowheads="1"/>
          </p:cNvSpPr>
          <p:nvPr/>
        </p:nvSpPr>
        <p:spPr bwMode="auto">
          <a:xfrm>
            <a:off x="2643174" y="2143116"/>
            <a:ext cx="1214446" cy="27059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 dirty="0" err="1" smtClean="0">
                <a:latin typeface="Calibri" pitchFamily="34" charset="0"/>
              </a:rPr>
              <a:t>Pontelongo</a:t>
            </a:r>
            <a:r>
              <a:rPr lang="it-IT" sz="1000" dirty="0" smtClean="0">
                <a:latin typeface="Calibri" pitchFamily="34" charset="0"/>
              </a:rPr>
              <a:t> Fermata</a:t>
            </a:r>
            <a:endParaRPr lang="it-IT" sz="1000" dirty="0">
              <a:latin typeface="Calibri" pitchFamily="34" charset="0"/>
            </a:endParaRPr>
          </a:p>
        </p:txBody>
      </p:sp>
      <p:sp>
        <p:nvSpPr>
          <p:cNvPr id="76" name="Text Box 94"/>
          <p:cNvSpPr txBox="1">
            <a:spLocks noChangeArrowheads="1"/>
          </p:cNvSpPr>
          <p:nvPr/>
        </p:nvSpPr>
        <p:spPr bwMode="auto">
          <a:xfrm>
            <a:off x="2643174" y="2357430"/>
            <a:ext cx="1214446" cy="27059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 dirty="0" err="1" smtClean="0">
                <a:latin typeface="Calibri" pitchFamily="34" charset="0"/>
              </a:rPr>
              <a:t>Arzegrande</a:t>
            </a:r>
            <a:endParaRPr lang="it-IT" sz="1000" dirty="0">
              <a:latin typeface="Calibri" pitchFamily="34" charset="0"/>
            </a:endParaRPr>
          </a:p>
        </p:txBody>
      </p:sp>
      <p:sp>
        <p:nvSpPr>
          <p:cNvPr id="77" name="Text Box 94"/>
          <p:cNvSpPr txBox="1">
            <a:spLocks noChangeArrowheads="1"/>
          </p:cNvSpPr>
          <p:nvPr/>
        </p:nvSpPr>
        <p:spPr bwMode="auto">
          <a:xfrm>
            <a:off x="2643174" y="1500174"/>
            <a:ext cx="1214446" cy="27059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 dirty="0" err="1" smtClean="0">
                <a:latin typeface="Calibri" pitchFamily="34" charset="0"/>
              </a:rPr>
              <a:t>Cavarzere</a:t>
            </a:r>
            <a:r>
              <a:rPr lang="it-IT" sz="1000" dirty="0" smtClean="0">
                <a:latin typeface="Calibri" pitchFamily="34" charset="0"/>
              </a:rPr>
              <a:t> centro</a:t>
            </a:r>
            <a:endParaRPr lang="it-IT" sz="1000" dirty="0">
              <a:latin typeface="Calibri" pitchFamily="34" charset="0"/>
            </a:endParaRPr>
          </a:p>
        </p:txBody>
      </p:sp>
      <p:sp>
        <p:nvSpPr>
          <p:cNvPr id="78" name="Text Box 94"/>
          <p:cNvSpPr txBox="1">
            <a:spLocks noChangeArrowheads="1"/>
          </p:cNvSpPr>
          <p:nvPr/>
        </p:nvSpPr>
        <p:spPr bwMode="auto">
          <a:xfrm>
            <a:off x="2643174" y="1714488"/>
            <a:ext cx="1214446" cy="27059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 dirty="0" err="1" smtClean="0">
                <a:latin typeface="Calibri" pitchFamily="34" charset="0"/>
              </a:rPr>
              <a:t>Cavarzere</a:t>
            </a:r>
            <a:r>
              <a:rPr lang="it-IT" sz="1000" dirty="0" smtClean="0">
                <a:latin typeface="Calibri" pitchFamily="34" charset="0"/>
              </a:rPr>
              <a:t> Stazione</a:t>
            </a:r>
            <a:endParaRPr lang="it-IT" sz="1000" dirty="0">
              <a:latin typeface="Calibri" pitchFamily="34" charset="0"/>
            </a:endParaRPr>
          </a:p>
        </p:txBody>
      </p:sp>
      <p:sp>
        <p:nvSpPr>
          <p:cNvPr id="79" name="Text Box 94"/>
          <p:cNvSpPr txBox="1">
            <a:spLocks noChangeArrowheads="1"/>
          </p:cNvSpPr>
          <p:nvPr/>
        </p:nvSpPr>
        <p:spPr bwMode="auto">
          <a:xfrm>
            <a:off x="2643174" y="1928802"/>
            <a:ext cx="1214446" cy="27059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 dirty="0" err="1" smtClean="0">
                <a:latin typeface="Calibri" pitchFamily="34" charset="0"/>
              </a:rPr>
              <a:t>Cona</a:t>
            </a:r>
            <a:r>
              <a:rPr lang="it-IT" sz="1000" dirty="0" smtClean="0">
                <a:latin typeface="Calibri" pitchFamily="34" charset="0"/>
              </a:rPr>
              <a:t> Veneta</a:t>
            </a:r>
            <a:endParaRPr lang="it-IT" sz="1000" dirty="0">
              <a:latin typeface="Calibri" pitchFamily="34" charset="0"/>
            </a:endParaRPr>
          </a:p>
        </p:txBody>
      </p:sp>
      <p:sp>
        <p:nvSpPr>
          <p:cNvPr id="80" name="Oval 12"/>
          <p:cNvSpPr>
            <a:spLocks noChangeArrowheads="1"/>
          </p:cNvSpPr>
          <p:nvPr/>
        </p:nvSpPr>
        <p:spPr bwMode="auto">
          <a:xfrm>
            <a:off x="4930779" y="4143380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81" name="Oval 12"/>
          <p:cNvSpPr>
            <a:spLocks noChangeArrowheads="1"/>
          </p:cNvSpPr>
          <p:nvPr/>
        </p:nvSpPr>
        <p:spPr bwMode="auto">
          <a:xfrm>
            <a:off x="4922837" y="3286124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82" name="Oval 12"/>
          <p:cNvSpPr>
            <a:spLocks noChangeArrowheads="1"/>
          </p:cNvSpPr>
          <p:nvPr/>
        </p:nvSpPr>
        <p:spPr bwMode="auto">
          <a:xfrm>
            <a:off x="4922837" y="3929066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83" name="Oval 12"/>
          <p:cNvSpPr>
            <a:spLocks noChangeArrowheads="1"/>
          </p:cNvSpPr>
          <p:nvPr/>
        </p:nvSpPr>
        <p:spPr bwMode="auto">
          <a:xfrm>
            <a:off x="4922837" y="3714752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84" name="Oval 12"/>
          <p:cNvSpPr>
            <a:spLocks noChangeArrowheads="1"/>
          </p:cNvSpPr>
          <p:nvPr/>
        </p:nvSpPr>
        <p:spPr bwMode="auto">
          <a:xfrm>
            <a:off x="4922837" y="3500438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85" name="Oval 12"/>
          <p:cNvSpPr>
            <a:spLocks noChangeArrowheads="1"/>
          </p:cNvSpPr>
          <p:nvPr/>
        </p:nvSpPr>
        <p:spPr bwMode="auto">
          <a:xfrm>
            <a:off x="4922837" y="3071810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86" name="Oval 12"/>
          <p:cNvSpPr>
            <a:spLocks noChangeArrowheads="1"/>
          </p:cNvSpPr>
          <p:nvPr/>
        </p:nvSpPr>
        <p:spPr bwMode="auto">
          <a:xfrm>
            <a:off x="4922837" y="2857496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87" name="Oval 12"/>
          <p:cNvSpPr>
            <a:spLocks noChangeArrowheads="1"/>
          </p:cNvSpPr>
          <p:nvPr/>
        </p:nvSpPr>
        <p:spPr bwMode="auto">
          <a:xfrm>
            <a:off x="4922837" y="2643182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88" name="Oval 12"/>
          <p:cNvSpPr>
            <a:spLocks noChangeArrowheads="1"/>
          </p:cNvSpPr>
          <p:nvPr/>
        </p:nvSpPr>
        <p:spPr bwMode="auto">
          <a:xfrm>
            <a:off x="4922837" y="2428868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89" name="Oval 12"/>
          <p:cNvSpPr>
            <a:spLocks noChangeArrowheads="1"/>
          </p:cNvSpPr>
          <p:nvPr/>
        </p:nvSpPr>
        <p:spPr bwMode="auto">
          <a:xfrm>
            <a:off x="4922837" y="2214554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90" name="Oval 12"/>
          <p:cNvSpPr>
            <a:spLocks noChangeArrowheads="1"/>
          </p:cNvSpPr>
          <p:nvPr/>
        </p:nvSpPr>
        <p:spPr bwMode="auto">
          <a:xfrm>
            <a:off x="4922837" y="2000240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91" name="Oval 12"/>
          <p:cNvSpPr>
            <a:spLocks noChangeArrowheads="1"/>
          </p:cNvSpPr>
          <p:nvPr/>
        </p:nvSpPr>
        <p:spPr bwMode="auto">
          <a:xfrm>
            <a:off x="4922837" y="1785926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92" name="Oval 12"/>
          <p:cNvSpPr>
            <a:spLocks noChangeArrowheads="1"/>
          </p:cNvSpPr>
          <p:nvPr/>
        </p:nvSpPr>
        <p:spPr bwMode="auto">
          <a:xfrm>
            <a:off x="4922837" y="1571612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93" name="Oval 12"/>
          <p:cNvSpPr>
            <a:spLocks noChangeArrowheads="1"/>
          </p:cNvSpPr>
          <p:nvPr/>
        </p:nvSpPr>
        <p:spPr bwMode="auto">
          <a:xfrm>
            <a:off x="4922837" y="4356107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94" name="Oval 12"/>
          <p:cNvSpPr>
            <a:spLocks noChangeArrowheads="1"/>
          </p:cNvSpPr>
          <p:nvPr/>
        </p:nvSpPr>
        <p:spPr bwMode="auto">
          <a:xfrm>
            <a:off x="4000496" y="4643446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cxnSp>
        <p:nvCxnSpPr>
          <p:cNvPr id="99" name="Connettore 1 98"/>
          <p:cNvCxnSpPr/>
          <p:nvPr/>
        </p:nvCxnSpPr>
        <p:spPr>
          <a:xfrm rot="16200000" flipH="1">
            <a:off x="5496730" y="4352935"/>
            <a:ext cx="723897" cy="1588"/>
          </a:xfrm>
          <a:prstGeom prst="line">
            <a:avLst/>
          </a:prstGeom>
          <a:ln w="19050">
            <a:solidFill>
              <a:srgbClr val="7030A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Oval 12"/>
          <p:cNvSpPr>
            <a:spLocks noChangeArrowheads="1"/>
          </p:cNvSpPr>
          <p:nvPr/>
        </p:nvSpPr>
        <p:spPr bwMode="auto">
          <a:xfrm>
            <a:off x="5794388" y="4143380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96" name="Oval 12"/>
          <p:cNvSpPr>
            <a:spLocks noChangeArrowheads="1"/>
          </p:cNvSpPr>
          <p:nvPr/>
        </p:nvSpPr>
        <p:spPr bwMode="auto">
          <a:xfrm>
            <a:off x="5786446" y="3929066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97" name="Oval 12"/>
          <p:cNvSpPr>
            <a:spLocks noChangeArrowheads="1"/>
          </p:cNvSpPr>
          <p:nvPr/>
        </p:nvSpPr>
        <p:spPr bwMode="auto">
          <a:xfrm>
            <a:off x="5786446" y="4356107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6894" name="Oval 12"/>
          <p:cNvSpPr>
            <a:spLocks noChangeArrowheads="1"/>
          </p:cNvSpPr>
          <p:nvPr/>
        </p:nvSpPr>
        <p:spPr bwMode="auto">
          <a:xfrm>
            <a:off x="5810250" y="4643446"/>
            <a:ext cx="141288" cy="11430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Rettangolo arrotondato 141"/>
          <p:cNvSpPr/>
          <p:nvPr/>
        </p:nvSpPr>
        <p:spPr>
          <a:xfrm>
            <a:off x="4427538" y="1484313"/>
            <a:ext cx="300037" cy="460851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535558" name="Line 9"/>
          <p:cNvSpPr>
            <a:spLocks noChangeShapeType="1"/>
          </p:cNvSpPr>
          <p:nvPr/>
        </p:nvSpPr>
        <p:spPr bwMode="auto">
          <a:xfrm>
            <a:off x="4572000" y="1447800"/>
            <a:ext cx="0" cy="4718050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535559" name="Line 10"/>
          <p:cNvSpPr>
            <a:spLocks noChangeShapeType="1"/>
          </p:cNvSpPr>
          <p:nvPr/>
        </p:nvSpPr>
        <p:spPr bwMode="auto">
          <a:xfrm>
            <a:off x="3781425" y="1489075"/>
            <a:ext cx="0" cy="4489450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9460" name="Text Box 28"/>
          <p:cNvSpPr txBox="1">
            <a:spLocks noChangeArrowheads="1"/>
          </p:cNvSpPr>
          <p:nvPr/>
        </p:nvSpPr>
        <p:spPr bwMode="auto">
          <a:xfrm>
            <a:off x="2447925" y="3606800"/>
            <a:ext cx="755650" cy="279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Portogruaro</a:t>
            </a:r>
          </a:p>
        </p:txBody>
      </p:sp>
      <p:sp>
        <p:nvSpPr>
          <p:cNvPr id="19461" name="Text Box 29"/>
          <p:cNvSpPr txBox="1">
            <a:spLocks noChangeArrowheads="1"/>
          </p:cNvSpPr>
          <p:nvPr/>
        </p:nvSpPr>
        <p:spPr bwMode="auto">
          <a:xfrm>
            <a:off x="2484438" y="5157788"/>
            <a:ext cx="954087" cy="279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Gaggio porta Est</a:t>
            </a:r>
          </a:p>
        </p:txBody>
      </p:sp>
      <p:sp>
        <p:nvSpPr>
          <p:cNvPr id="19462" name="Text Box 31"/>
          <p:cNvSpPr txBox="1">
            <a:spLocks noChangeArrowheads="1"/>
          </p:cNvSpPr>
          <p:nvPr/>
        </p:nvSpPr>
        <p:spPr bwMode="auto">
          <a:xfrm>
            <a:off x="2411413" y="5005388"/>
            <a:ext cx="923925" cy="279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Quarto D’Altino</a:t>
            </a:r>
          </a:p>
        </p:txBody>
      </p:sp>
      <p:sp>
        <p:nvSpPr>
          <p:cNvPr id="19463" name="Oval 54"/>
          <p:cNvSpPr>
            <a:spLocks noChangeArrowheads="1"/>
          </p:cNvSpPr>
          <p:nvPr/>
        </p:nvSpPr>
        <p:spPr bwMode="auto">
          <a:xfrm>
            <a:off x="3744913" y="5302250"/>
            <a:ext cx="66675" cy="6350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464" name="AutoShape 84"/>
          <p:cNvSpPr>
            <a:spLocks noChangeArrowheads="1"/>
          </p:cNvSpPr>
          <p:nvPr/>
        </p:nvSpPr>
        <p:spPr bwMode="auto">
          <a:xfrm>
            <a:off x="7019925" y="5732463"/>
            <a:ext cx="860425" cy="2667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r>
              <a:rPr lang="it-IT" sz="900">
                <a:solidFill>
                  <a:srgbClr val="FF0000"/>
                </a:solidFill>
                <a:latin typeface="Calibri" pitchFamily="34" charset="0"/>
              </a:rPr>
              <a:t>Venezia  Mestre</a:t>
            </a:r>
          </a:p>
        </p:txBody>
      </p:sp>
      <p:sp>
        <p:nvSpPr>
          <p:cNvPr id="19465" name="Text Box 91"/>
          <p:cNvSpPr txBox="1">
            <a:spLocks noChangeArrowheads="1"/>
          </p:cNvSpPr>
          <p:nvPr/>
        </p:nvSpPr>
        <p:spPr bwMode="auto">
          <a:xfrm>
            <a:off x="2484438" y="3346450"/>
            <a:ext cx="566737" cy="279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Latisana</a:t>
            </a:r>
          </a:p>
        </p:txBody>
      </p:sp>
      <p:sp>
        <p:nvSpPr>
          <p:cNvPr id="19466" name="Text Box 94"/>
          <p:cNvSpPr txBox="1">
            <a:spLocks noChangeArrowheads="1"/>
          </p:cNvSpPr>
          <p:nvPr/>
        </p:nvSpPr>
        <p:spPr bwMode="auto">
          <a:xfrm>
            <a:off x="2484438" y="2286000"/>
            <a:ext cx="749300" cy="279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Monfalcone</a:t>
            </a:r>
          </a:p>
        </p:txBody>
      </p:sp>
      <p:sp>
        <p:nvSpPr>
          <p:cNvPr id="19467" name="Text Box 95"/>
          <p:cNvSpPr txBox="1">
            <a:spLocks noChangeArrowheads="1"/>
          </p:cNvSpPr>
          <p:nvPr/>
        </p:nvSpPr>
        <p:spPr bwMode="auto">
          <a:xfrm>
            <a:off x="2484438" y="1987550"/>
            <a:ext cx="544512" cy="279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Sistiana</a:t>
            </a:r>
          </a:p>
        </p:txBody>
      </p:sp>
      <p:sp>
        <p:nvSpPr>
          <p:cNvPr id="19468" name="Text Box 96"/>
          <p:cNvSpPr txBox="1">
            <a:spLocks noChangeArrowheads="1"/>
          </p:cNvSpPr>
          <p:nvPr/>
        </p:nvSpPr>
        <p:spPr bwMode="auto">
          <a:xfrm>
            <a:off x="2484438" y="3005138"/>
            <a:ext cx="1092200" cy="279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S.Giorgio di Nogaro</a:t>
            </a:r>
          </a:p>
        </p:txBody>
      </p:sp>
      <p:sp>
        <p:nvSpPr>
          <p:cNvPr id="19469" name="Text Box 97"/>
          <p:cNvSpPr txBox="1">
            <a:spLocks noChangeArrowheads="1"/>
          </p:cNvSpPr>
          <p:nvPr/>
        </p:nvSpPr>
        <p:spPr bwMode="auto">
          <a:xfrm>
            <a:off x="2484438" y="2565400"/>
            <a:ext cx="714375" cy="279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Cervignano</a:t>
            </a:r>
          </a:p>
        </p:txBody>
      </p:sp>
      <p:sp>
        <p:nvSpPr>
          <p:cNvPr id="19470" name="Oval 99"/>
          <p:cNvSpPr>
            <a:spLocks noChangeArrowheads="1"/>
          </p:cNvSpPr>
          <p:nvPr/>
        </p:nvSpPr>
        <p:spPr bwMode="auto">
          <a:xfrm>
            <a:off x="3738563" y="3690938"/>
            <a:ext cx="65087" cy="63500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471" name="Text Box 101"/>
          <p:cNvSpPr txBox="1">
            <a:spLocks noChangeArrowheads="1"/>
          </p:cNvSpPr>
          <p:nvPr/>
        </p:nvSpPr>
        <p:spPr bwMode="auto">
          <a:xfrm>
            <a:off x="2468563" y="5381625"/>
            <a:ext cx="1093787" cy="279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Venezia Carpenedo</a:t>
            </a:r>
          </a:p>
        </p:txBody>
      </p:sp>
      <p:sp>
        <p:nvSpPr>
          <p:cNvPr id="19472" name="Oval 197"/>
          <p:cNvSpPr>
            <a:spLocks noChangeArrowheads="1"/>
          </p:cNvSpPr>
          <p:nvPr/>
        </p:nvSpPr>
        <p:spPr bwMode="auto">
          <a:xfrm>
            <a:off x="3743325" y="2124075"/>
            <a:ext cx="65088" cy="65088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473" name="Text Box 198"/>
          <p:cNvSpPr txBox="1">
            <a:spLocks noChangeArrowheads="1"/>
          </p:cNvSpPr>
          <p:nvPr/>
        </p:nvSpPr>
        <p:spPr bwMode="auto">
          <a:xfrm>
            <a:off x="2484438" y="1547813"/>
            <a:ext cx="650875" cy="279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Miramare</a:t>
            </a:r>
          </a:p>
        </p:txBody>
      </p:sp>
      <p:sp>
        <p:nvSpPr>
          <p:cNvPr id="19474" name="Text Box 200"/>
          <p:cNvSpPr txBox="1">
            <a:spLocks noChangeArrowheads="1"/>
          </p:cNvSpPr>
          <p:nvPr/>
        </p:nvSpPr>
        <p:spPr bwMode="auto">
          <a:xfrm>
            <a:off x="2484438" y="1355725"/>
            <a:ext cx="506412" cy="279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Trieste</a:t>
            </a:r>
          </a:p>
        </p:txBody>
      </p:sp>
      <p:sp>
        <p:nvSpPr>
          <p:cNvPr id="535591" name="Line 222"/>
          <p:cNvSpPr>
            <a:spLocks noChangeShapeType="1"/>
          </p:cNvSpPr>
          <p:nvPr/>
        </p:nvSpPr>
        <p:spPr bwMode="auto">
          <a:xfrm>
            <a:off x="8101013" y="1341438"/>
            <a:ext cx="0" cy="4895850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9476" name="Text Box 230"/>
          <p:cNvSpPr txBox="1">
            <a:spLocks noChangeArrowheads="1"/>
          </p:cNvSpPr>
          <p:nvPr/>
        </p:nvSpPr>
        <p:spPr bwMode="auto">
          <a:xfrm>
            <a:off x="8005763" y="1065213"/>
            <a:ext cx="184150" cy="231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900">
              <a:solidFill>
                <a:srgbClr val="777777"/>
              </a:solidFill>
              <a:latin typeface="Calibri" pitchFamily="34" charset="0"/>
            </a:endParaRPr>
          </a:p>
        </p:txBody>
      </p:sp>
      <p:sp>
        <p:nvSpPr>
          <p:cNvPr id="19477" name="CasellaDiTesto 164"/>
          <p:cNvSpPr txBox="1">
            <a:spLocks noChangeArrowheads="1"/>
          </p:cNvSpPr>
          <p:nvPr/>
        </p:nvSpPr>
        <p:spPr bwMode="auto">
          <a:xfrm>
            <a:off x="304800" y="450850"/>
            <a:ext cx="5024438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000" b="1" dirty="0" err="1">
                <a:solidFill>
                  <a:srgbClr val="333333"/>
                </a:solidFill>
                <a:latin typeface="Calibri" pitchFamily="34" charset="0"/>
              </a:rPr>
              <a:t>Q.O</a:t>
            </a:r>
            <a:r>
              <a:rPr lang="it-IT" sz="2000" b="1" dirty="0">
                <a:solidFill>
                  <a:srgbClr val="333333"/>
                </a:solidFill>
                <a:latin typeface="Calibri" pitchFamily="34" charset="0"/>
              </a:rPr>
              <a:t>.13  </a:t>
            </a:r>
            <a:r>
              <a:rPr lang="it-IT" sz="2100" b="1" dirty="0">
                <a:solidFill>
                  <a:srgbClr val="333333"/>
                </a:solidFill>
                <a:latin typeface="Calibri" pitchFamily="34" charset="0"/>
              </a:rPr>
              <a:t>Venezia – Portogruaro - Trieste</a:t>
            </a:r>
          </a:p>
        </p:txBody>
      </p:sp>
      <p:sp>
        <p:nvSpPr>
          <p:cNvPr id="19479" name="Text Box 31"/>
          <p:cNvSpPr txBox="1">
            <a:spLocks noChangeArrowheads="1"/>
          </p:cNvSpPr>
          <p:nvPr/>
        </p:nvSpPr>
        <p:spPr bwMode="auto">
          <a:xfrm>
            <a:off x="2497138" y="4778375"/>
            <a:ext cx="490537" cy="279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Meolo</a:t>
            </a:r>
          </a:p>
        </p:txBody>
      </p:sp>
      <p:sp>
        <p:nvSpPr>
          <p:cNvPr id="19480" name="Text Box 31"/>
          <p:cNvSpPr txBox="1">
            <a:spLocks noChangeArrowheads="1"/>
          </p:cNvSpPr>
          <p:nvPr/>
        </p:nvSpPr>
        <p:spPr bwMode="auto">
          <a:xfrm>
            <a:off x="2465388" y="4591050"/>
            <a:ext cx="954087" cy="279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Fossalta di Piave</a:t>
            </a:r>
          </a:p>
        </p:txBody>
      </p:sp>
      <p:sp>
        <p:nvSpPr>
          <p:cNvPr id="19481" name="Text Box 31"/>
          <p:cNvSpPr txBox="1">
            <a:spLocks noChangeArrowheads="1"/>
          </p:cNvSpPr>
          <p:nvPr/>
        </p:nvSpPr>
        <p:spPr bwMode="auto">
          <a:xfrm>
            <a:off x="2489412" y="4381500"/>
            <a:ext cx="930063" cy="27930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900" dirty="0">
                <a:latin typeface="Calibri" pitchFamily="34" charset="0"/>
              </a:rPr>
              <a:t>S. </a:t>
            </a:r>
            <a:r>
              <a:rPr lang="it-IT" sz="900" dirty="0" smtClean="0">
                <a:latin typeface="Calibri" pitchFamily="34" charset="0"/>
              </a:rPr>
              <a:t>Donà </a:t>
            </a:r>
            <a:r>
              <a:rPr lang="it-IT" sz="900" dirty="0">
                <a:latin typeface="Calibri" pitchFamily="34" charset="0"/>
              </a:rPr>
              <a:t>di Piave</a:t>
            </a:r>
          </a:p>
        </p:txBody>
      </p:sp>
      <p:sp>
        <p:nvSpPr>
          <p:cNvPr id="19482" name="Text Box 28"/>
          <p:cNvSpPr txBox="1">
            <a:spLocks noChangeArrowheads="1"/>
          </p:cNvSpPr>
          <p:nvPr/>
        </p:nvSpPr>
        <p:spPr bwMode="auto">
          <a:xfrm>
            <a:off x="2489200" y="3767138"/>
            <a:ext cx="427038" cy="279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Lison</a:t>
            </a:r>
          </a:p>
        </p:txBody>
      </p:sp>
      <p:sp>
        <p:nvSpPr>
          <p:cNvPr id="19483" name="Text Box 28"/>
          <p:cNvSpPr txBox="1">
            <a:spLocks noChangeArrowheads="1"/>
          </p:cNvSpPr>
          <p:nvPr/>
        </p:nvSpPr>
        <p:spPr bwMode="auto">
          <a:xfrm>
            <a:off x="2454275" y="3971925"/>
            <a:ext cx="749300" cy="279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S. Stino di L.</a:t>
            </a:r>
          </a:p>
        </p:txBody>
      </p:sp>
      <p:sp>
        <p:nvSpPr>
          <p:cNvPr id="19484" name="Text Box 28"/>
          <p:cNvSpPr txBox="1">
            <a:spLocks noChangeArrowheads="1"/>
          </p:cNvSpPr>
          <p:nvPr/>
        </p:nvSpPr>
        <p:spPr bwMode="auto">
          <a:xfrm>
            <a:off x="2339975" y="4171950"/>
            <a:ext cx="647700" cy="279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Ceggia</a:t>
            </a:r>
          </a:p>
        </p:txBody>
      </p:sp>
      <p:sp>
        <p:nvSpPr>
          <p:cNvPr id="19485" name="Oval 100"/>
          <p:cNvSpPr>
            <a:spLocks noChangeArrowheads="1"/>
          </p:cNvSpPr>
          <p:nvPr/>
        </p:nvSpPr>
        <p:spPr bwMode="auto">
          <a:xfrm>
            <a:off x="3744913" y="3871913"/>
            <a:ext cx="65087" cy="65087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486" name="Oval 100"/>
          <p:cNvSpPr>
            <a:spLocks noChangeArrowheads="1"/>
          </p:cNvSpPr>
          <p:nvPr/>
        </p:nvSpPr>
        <p:spPr bwMode="auto">
          <a:xfrm>
            <a:off x="3743325" y="4502150"/>
            <a:ext cx="65088" cy="65088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487" name="Oval 54"/>
          <p:cNvSpPr>
            <a:spLocks noChangeArrowheads="1"/>
          </p:cNvSpPr>
          <p:nvPr/>
        </p:nvSpPr>
        <p:spPr bwMode="auto">
          <a:xfrm>
            <a:off x="3746500" y="4930775"/>
            <a:ext cx="66675" cy="65088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488" name="Oval 54"/>
          <p:cNvSpPr>
            <a:spLocks noChangeArrowheads="1"/>
          </p:cNvSpPr>
          <p:nvPr/>
        </p:nvSpPr>
        <p:spPr bwMode="auto">
          <a:xfrm>
            <a:off x="3746500" y="5121275"/>
            <a:ext cx="66675" cy="65088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489" name="Oval 54"/>
          <p:cNvSpPr>
            <a:spLocks noChangeArrowheads="1"/>
          </p:cNvSpPr>
          <p:nvPr/>
        </p:nvSpPr>
        <p:spPr bwMode="auto">
          <a:xfrm>
            <a:off x="3741738" y="5507038"/>
            <a:ext cx="66675" cy="65087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492" name="CasellaDiTesto 164"/>
          <p:cNvSpPr txBox="1">
            <a:spLocks noChangeArrowheads="1"/>
          </p:cNvSpPr>
          <p:nvPr/>
        </p:nvSpPr>
        <p:spPr bwMode="auto">
          <a:xfrm>
            <a:off x="323528" y="1635125"/>
            <a:ext cx="19732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Servizi </a:t>
            </a: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cadenzati: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servizi veloci a 60 minuti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servizi </a:t>
            </a:r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lenti  due </a:t>
            </a: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l’ora</a:t>
            </a:r>
            <a:endParaRPr lang="it-IT" sz="1100" dirty="0">
              <a:solidFill>
                <a:srgbClr val="333333"/>
              </a:solidFill>
              <a:latin typeface="Calibri" pitchFamily="34" charset="0"/>
            </a:endParaRPr>
          </a:p>
          <a:p>
            <a:endParaRPr lang="it-IT" sz="1100" dirty="0">
              <a:solidFill>
                <a:srgbClr val="333333"/>
              </a:solidFill>
              <a:latin typeface="Calibri" pitchFamily="34" charset="0"/>
            </a:endParaRPr>
          </a:p>
        </p:txBody>
      </p:sp>
      <p:sp>
        <p:nvSpPr>
          <p:cNvPr id="535644" name="Line 236"/>
          <p:cNvSpPr>
            <a:spLocks noChangeShapeType="1"/>
          </p:cNvSpPr>
          <p:nvPr/>
        </p:nvSpPr>
        <p:spPr bwMode="auto">
          <a:xfrm rot="5400000">
            <a:off x="5942013" y="-715963"/>
            <a:ext cx="7938" cy="4348163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9495" name="Oval 54"/>
          <p:cNvSpPr>
            <a:spLocks noChangeArrowheads="1"/>
          </p:cNvSpPr>
          <p:nvPr/>
        </p:nvSpPr>
        <p:spPr bwMode="auto">
          <a:xfrm>
            <a:off x="3748088" y="5851525"/>
            <a:ext cx="66675" cy="65088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496" name="Text Box 101"/>
          <p:cNvSpPr txBox="1">
            <a:spLocks noChangeArrowheads="1"/>
          </p:cNvSpPr>
          <p:nvPr/>
        </p:nvSpPr>
        <p:spPr bwMode="auto">
          <a:xfrm>
            <a:off x="2484438" y="5597525"/>
            <a:ext cx="915987" cy="279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Venezia Mestre</a:t>
            </a:r>
          </a:p>
        </p:txBody>
      </p:sp>
      <p:sp>
        <p:nvSpPr>
          <p:cNvPr id="19497" name="Text Box 101"/>
          <p:cNvSpPr txBox="1">
            <a:spLocks noChangeArrowheads="1"/>
          </p:cNvSpPr>
          <p:nvPr/>
        </p:nvSpPr>
        <p:spPr bwMode="auto">
          <a:xfrm>
            <a:off x="2484438" y="5741988"/>
            <a:ext cx="1039812" cy="279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Venezia Marghera</a:t>
            </a:r>
          </a:p>
        </p:txBody>
      </p:sp>
      <p:sp>
        <p:nvSpPr>
          <p:cNvPr id="19498" name="Oval 100"/>
          <p:cNvSpPr>
            <a:spLocks noChangeArrowheads="1"/>
          </p:cNvSpPr>
          <p:nvPr/>
        </p:nvSpPr>
        <p:spPr bwMode="auto">
          <a:xfrm>
            <a:off x="3743325" y="4060825"/>
            <a:ext cx="65088" cy="65088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499" name="Oval 99"/>
          <p:cNvSpPr>
            <a:spLocks noChangeArrowheads="1"/>
          </p:cNvSpPr>
          <p:nvPr/>
        </p:nvSpPr>
        <p:spPr bwMode="auto">
          <a:xfrm>
            <a:off x="3744913" y="5675313"/>
            <a:ext cx="65087" cy="65087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01" name="Oval 199"/>
          <p:cNvSpPr>
            <a:spLocks noChangeArrowheads="1"/>
          </p:cNvSpPr>
          <p:nvPr/>
        </p:nvSpPr>
        <p:spPr bwMode="auto">
          <a:xfrm>
            <a:off x="3705225" y="1393825"/>
            <a:ext cx="153988" cy="133350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02" name="Oval 12"/>
          <p:cNvSpPr>
            <a:spLocks noChangeArrowheads="1"/>
          </p:cNvSpPr>
          <p:nvPr/>
        </p:nvSpPr>
        <p:spPr bwMode="auto">
          <a:xfrm>
            <a:off x="3706813" y="1604963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04" name="Oval 12"/>
          <p:cNvSpPr>
            <a:spLocks noChangeArrowheads="1"/>
          </p:cNvSpPr>
          <p:nvPr/>
        </p:nvSpPr>
        <p:spPr bwMode="auto">
          <a:xfrm>
            <a:off x="3709988" y="2046288"/>
            <a:ext cx="141287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05" name="Oval 199"/>
          <p:cNvSpPr>
            <a:spLocks noChangeArrowheads="1"/>
          </p:cNvSpPr>
          <p:nvPr/>
        </p:nvSpPr>
        <p:spPr bwMode="auto">
          <a:xfrm>
            <a:off x="3706813" y="2293938"/>
            <a:ext cx="153987" cy="133350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06" name="Oval 199"/>
          <p:cNvSpPr>
            <a:spLocks noChangeArrowheads="1"/>
          </p:cNvSpPr>
          <p:nvPr/>
        </p:nvSpPr>
        <p:spPr bwMode="auto">
          <a:xfrm>
            <a:off x="3708400" y="2719388"/>
            <a:ext cx="153988" cy="133350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07" name="Oval 12"/>
          <p:cNvSpPr>
            <a:spLocks noChangeArrowheads="1"/>
          </p:cNvSpPr>
          <p:nvPr/>
        </p:nvSpPr>
        <p:spPr bwMode="auto">
          <a:xfrm>
            <a:off x="3722688" y="3429000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08" name="Oval 199"/>
          <p:cNvSpPr>
            <a:spLocks noChangeArrowheads="1"/>
          </p:cNvSpPr>
          <p:nvPr/>
        </p:nvSpPr>
        <p:spPr bwMode="auto">
          <a:xfrm>
            <a:off x="3711575" y="3668713"/>
            <a:ext cx="152400" cy="133350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09" name="Oval 199"/>
          <p:cNvSpPr>
            <a:spLocks noChangeArrowheads="1"/>
          </p:cNvSpPr>
          <p:nvPr/>
        </p:nvSpPr>
        <p:spPr bwMode="auto">
          <a:xfrm>
            <a:off x="3713163" y="5651500"/>
            <a:ext cx="152400" cy="133350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10" name="Oval 12"/>
          <p:cNvSpPr>
            <a:spLocks noChangeArrowheads="1"/>
          </p:cNvSpPr>
          <p:nvPr/>
        </p:nvSpPr>
        <p:spPr bwMode="auto">
          <a:xfrm>
            <a:off x="3724275" y="5827713"/>
            <a:ext cx="139700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11" name="Oval 12"/>
          <p:cNvSpPr>
            <a:spLocks noChangeArrowheads="1"/>
          </p:cNvSpPr>
          <p:nvPr/>
        </p:nvSpPr>
        <p:spPr bwMode="auto">
          <a:xfrm>
            <a:off x="3721100" y="3843338"/>
            <a:ext cx="141288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12" name="Oval 12"/>
          <p:cNvSpPr>
            <a:spLocks noChangeArrowheads="1"/>
          </p:cNvSpPr>
          <p:nvPr/>
        </p:nvSpPr>
        <p:spPr bwMode="auto">
          <a:xfrm>
            <a:off x="3722688" y="4040188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13" name="Oval 12"/>
          <p:cNvSpPr>
            <a:spLocks noChangeArrowheads="1"/>
          </p:cNvSpPr>
          <p:nvPr/>
        </p:nvSpPr>
        <p:spPr bwMode="auto">
          <a:xfrm>
            <a:off x="3724275" y="4225925"/>
            <a:ext cx="139700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14" name="Oval 12"/>
          <p:cNvSpPr>
            <a:spLocks noChangeArrowheads="1"/>
          </p:cNvSpPr>
          <p:nvPr/>
        </p:nvSpPr>
        <p:spPr bwMode="auto">
          <a:xfrm>
            <a:off x="3722688" y="4443413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15" name="Oval 12"/>
          <p:cNvSpPr>
            <a:spLocks noChangeArrowheads="1"/>
          </p:cNvSpPr>
          <p:nvPr/>
        </p:nvSpPr>
        <p:spPr bwMode="auto">
          <a:xfrm>
            <a:off x="3724275" y="4686300"/>
            <a:ext cx="139700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16" name="Oval 12"/>
          <p:cNvSpPr>
            <a:spLocks noChangeArrowheads="1"/>
          </p:cNvSpPr>
          <p:nvPr/>
        </p:nvSpPr>
        <p:spPr bwMode="auto">
          <a:xfrm>
            <a:off x="3724275" y="4884738"/>
            <a:ext cx="141288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17" name="Oval 12"/>
          <p:cNvSpPr>
            <a:spLocks noChangeArrowheads="1"/>
          </p:cNvSpPr>
          <p:nvPr/>
        </p:nvSpPr>
        <p:spPr bwMode="auto">
          <a:xfrm>
            <a:off x="3725863" y="5081588"/>
            <a:ext cx="141287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18" name="Oval 12"/>
          <p:cNvSpPr>
            <a:spLocks noChangeArrowheads="1"/>
          </p:cNvSpPr>
          <p:nvPr/>
        </p:nvSpPr>
        <p:spPr bwMode="auto">
          <a:xfrm>
            <a:off x="3727450" y="5267325"/>
            <a:ext cx="141288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19" name="Oval 12"/>
          <p:cNvSpPr>
            <a:spLocks noChangeArrowheads="1"/>
          </p:cNvSpPr>
          <p:nvPr/>
        </p:nvSpPr>
        <p:spPr bwMode="auto">
          <a:xfrm>
            <a:off x="3729038" y="5453063"/>
            <a:ext cx="141287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20" name="Oval 12"/>
          <p:cNvSpPr>
            <a:spLocks noChangeArrowheads="1"/>
          </p:cNvSpPr>
          <p:nvPr/>
        </p:nvSpPr>
        <p:spPr bwMode="auto">
          <a:xfrm>
            <a:off x="3708400" y="3067050"/>
            <a:ext cx="141288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21" name="Oval 12"/>
          <p:cNvSpPr>
            <a:spLocks noChangeArrowheads="1"/>
          </p:cNvSpPr>
          <p:nvPr/>
        </p:nvSpPr>
        <p:spPr bwMode="auto">
          <a:xfrm>
            <a:off x="4500563" y="6019800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22" name="Oval 12"/>
          <p:cNvSpPr>
            <a:spLocks noChangeArrowheads="1"/>
          </p:cNvSpPr>
          <p:nvPr/>
        </p:nvSpPr>
        <p:spPr bwMode="auto">
          <a:xfrm>
            <a:off x="4502150" y="5659438"/>
            <a:ext cx="141288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23" name="Oval 12"/>
          <p:cNvSpPr>
            <a:spLocks noChangeArrowheads="1"/>
          </p:cNvSpPr>
          <p:nvPr/>
        </p:nvSpPr>
        <p:spPr bwMode="auto">
          <a:xfrm>
            <a:off x="4502150" y="5084763"/>
            <a:ext cx="141288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24" name="Oval 12"/>
          <p:cNvSpPr>
            <a:spLocks noChangeArrowheads="1"/>
          </p:cNvSpPr>
          <p:nvPr/>
        </p:nvSpPr>
        <p:spPr bwMode="auto">
          <a:xfrm>
            <a:off x="4500563" y="4437063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25" name="Oval 12"/>
          <p:cNvSpPr>
            <a:spLocks noChangeArrowheads="1"/>
          </p:cNvSpPr>
          <p:nvPr/>
        </p:nvSpPr>
        <p:spPr bwMode="auto">
          <a:xfrm>
            <a:off x="4500563" y="4075113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26" name="Oval 12"/>
          <p:cNvSpPr>
            <a:spLocks noChangeArrowheads="1"/>
          </p:cNvSpPr>
          <p:nvPr/>
        </p:nvSpPr>
        <p:spPr bwMode="auto">
          <a:xfrm>
            <a:off x="4500563" y="3644900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27" name="Oval 12"/>
          <p:cNvSpPr>
            <a:spLocks noChangeArrowheads="1"/>
          </p:cNvSpPr>
          <p:nvPr/>
        </p:nvSpPr>
        <p:spPr bwMode="auto">
          <a:xfrm>
            <a:off x="4500563" y="3429000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28" name="Oval 12"/>
          <p:cNvSpPr>
            <a:spLocks noChangeArrowheads="1"/>
          </p:cNvSpPr>
          <p:nvPr/>
        </p:nvSpPr>
        <p:spPr bwMode="auto">
          <a:xfrm>
            <a:off x="4500563" y="3067050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29" name="Oval 12"/>
          <p:cNvSpPr>
            <a:spLocks noChangeArrowheads="1"/>
          </p:cNvSpPr>
          <p:nvPr/>
        </p:nvSpPr>
        <p:spPr bwMode="auto">
          <a:xfrm>
            <a:off x="4500563" y="2708275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30" name="Oval 12"/>
          <p:cNvSpPr>
            <a:spLocks noChangeArrowheads="1"/>
          </p:cNvSpPr>
          <p:nvPr/>
        </p:nvSpPr>
        <p:spPr bwMode="auto">
          <a:xfrm>
            <a:off x="4500563" y="2276475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31" name="Oval 12"/>
          <p:cNvSpPr>
            <a:spLocks noChangeArrowheads="1"/>
          </p:cNvSpPr>
          <p:nvPr/>
        </p:nvSpPr>
        <p:spPr bwMode="auto">
          <a:xfrm>
            <a:off x="4500563" y="1628775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32" name="Oval 12"/>
          <p:cNvSpPr>
            <a:spLocks noChangeArrowheads="1"/>
          </p:cNvSpPr>
          <p:nvPr/>
        </p:nvSpPr>
        <p:spPr bwMode="auto">
          <a:xfrm>
            <a:off x="4500563" y="1412875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56" name="Rettangolo arrotondato 155"/>
          <p:cNvSpPr/>
          <p:nvPr/>
        </p:nvSpPr>
        <p:spPr>
          <a:xfrm>
            <a:off x="5856288" y="3716338"/>
            <a:ext cx="300037" cy="2376487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57" name="Rettangolo arrotondato 156"/>
          <p:cNvSpPr/>
          <p:nvPr/>
        </p:nvSpPr>
        <p:spPr>
          <a:xfrm>
            <a:off x="7308850" y="3716338"/>
            <a:ext cx="300038" cy="2016125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9535" name="Oval 199"/>
          <p:cNvSpPr>
            <a:spLocks noChangeArrowheads="1"/>
          </p:cNvSpPr>
          <p:nvPr/>
        </p:nvSpPr>
        <p:spPr bwMode="auto">
          <a:xfrm>
            <a:off x="3708400" y="6030913"/>
            <a:ext cx="152400" cy="134937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59" name="Line 135"/>
          <p:cNvSpPr>
            <a:spLocks noChangeShapeType="1"/>
          </p:cNvSpPr>
          <p:nvPr/>
        </p:nvSpPr>
        <p:spPr bwMode="auto">
          <a:xfrm rot="5400000">
            <a:off x="5953919" y="3918744"/>
            <a:ext cx="0" cy="4348162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cxnSp>
        <p:nvCxnSpPr>
          <p:cNvPr id="19537" name="Connettore 1 162"/>
          <p:cNvCxnSpPr>
            <a:cxnSpLocks noChangeShapeType="1"/>
            <a:stCxn id="156" idx="0"/>
          </p:cNvCxnSpPr>
          <p:nvPr/>
        </p:nvCxnSpPr>
        <p:spPr bwMode="auto">
          <a:xfrm rot="16200000" flipH="1">
            <a:off x="4820444" y="4901407"/>
            <a:ext cx="2376487" cy="6350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</p:cxnSp>
      <p:cxnSp>
        <p:nvCxnSpPr>
          <p:cNvPr id="19538" name="Connettore 1 164"/>
          <p:cNvCxnSpPr>
            <a:cxnSpLocks noChangeShapeType="1"/>
            <a:stCxn id="157" idx="0"/>
            <a:endCxn id="157" idx="2"/>
          </p:cNvCxnSpPr>
          <p:nvPr/>
        </p:nvCxnSpPr>
        <p:spPr bwMode="auto">
          <a:xfrm rot="16200000" flipH="1">
            <a:off x="6450012" y="4724401"/>
            <a:ext cx="2016125" cy="0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</p:cxnSp>
      <p:sp>
        <p:nvSpPr>
          <p:cNvPr id="19539" name="Oval 12"/>
          <p:cNvSpPr>
            <a:spLocks noChangeArrowheads="1"/>
          </p:cNvSpPr>
          <p:nvPr/>
        </p:nvSpPr>
        <p:spPr bwMode="auto">
          <a:xfrm>
            <a:off x="5943600" y="6019800"/>
            <a:ext cx="141288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40" name="Oval 12"/>
          <p:cNvSpPr>
            <a:spLocks noChangeArrowheads="1"/>
          </p:cNvSpPr>
          <p:nvPr/>
        </p:nvSpPr>
        <p:spPr bwMode="auto">
          <a:xfrm>
            <a:off x="7380288" y="5659438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41" name="Oval 199"/>
          <p:cNvSpPr>
            <a:spLocks noChangeArrowheads="1"/>
          </p:cNvSpPr>
          <p:nvPr/>
        </p:nvSpPr>
        <p:spPr bwMode="auto">
          <a:xfrm>
            <a:off x="5943600" y="3668713"/>
            <a:ext cx="153988" cy="1333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42" name="Oval 12"/>
          <p:cNvSpPr>
            <a:spLocks noChangeArrowheads="1"/>
          </p:cNvSpPr>
          <p:nvPr/>
        </p:nvSpPr>
        <p:spPr bwMode="auto">
          <a:xfrm>
            <a:off x="5956300" y="5827713"/>
            <a:ext cx="141288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43" name="Oval 12"/>
          <p:cNvSpPr>
            <a:spLocks noChangeArrowheads="1"/>
          </p:cNvSpPr>
          <p:nvPr/>
        </p:nvSpPr>
        <p:spPr bwMode="auto">
          <a:xfrm>
            <a:off x="5953125" y="3843338"/>
            <a:ext cx="141288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44" name="Oval 12"/>
          <p:cNvSpPr>
            <a:spLocks noChangeArrowheads="1"/>
          </p:cNvSpPr>
          <p:nvPr/>
        </p:nvSpPr>
        <p:spPr bwMode="auto">
          <a:xfrm>
            <a:off x="5954713" y="4040188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45" name="Oval 12"/>
          <p:cNvSpPr>
            <a:spLocks noChangeArrowheads="1"/>
          </p:cNvSpPr>
          <p:nvPr/>
        </p:nvSpPr>
        <p:spPr bwMode="auto">
          <a:xfrm>
            <a:off x="5956300" y="4225925"/>
            <a:ext cx="141288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46" name="Oval 12"/>
          <p:cNvSpPr>
            <a:spLocks noChangeArrowheads="1"/>
          </p:cNvSpPr>
          <p:nvPr/>
        </p:nvSpPr>
        <p:spPr bwMode="auto">
          <a:xfrm>
            <a:off x="5954713" y="4443413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47" name="Oval 12"/>
          <p:cNvSpPr>
            <a:spLocks noChangeArrowheads="1"/>
          </p:cNvSpPr>
          <p:nvPr/>
        </p:nvSpPr>
        <p:spPr bwMode="auto">
          <a:xfrm>
            <a:off x="5956300" y="4686300"/>
            <a:ext cx="141288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48" name="Oval 12"/>
          <p:cNvSpPr>
            <a:spLocks noChangeArrowheads="1"/>
          </p:cNvSpPr>
          <p:nvPr/>
        </p:nvSpPr>
        <p:spPr bwMode="auto">
          <a:xfrm>
            <a:off x="5957888" y="4884738"/>
            <a:ext cx="139700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49" name="Oval 12"/>
          <p:cNvSpPr>
            <a:spLocks noChangeArrowheads="1"/>
          </p:cNvSpPr>
          <p:nvPr/>
        </p:nvSpPr>
        <p:spPr bwMode="auto">
          <a:xfrm>
            <a:off x="5957888" y="5081588"/>
            <a:ext cx="141287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50" name="Oval 12"/>
          <p:cNvSpPr>
            <a:spLocks noChangeArrowheads="1"/>
          </p:cNvSpPr>
          <p:nvPr/>
        </p:nvSpPr>
        <p:spPr bwMode="auto">
          <a:xfrm>
            <a:off x="5959475" y="5267325"/>
            <a:ext cx="141288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51" name="Oval 12"/>
          <p:cNvSpPr>
            <a:spLocks noChangeArrowheads="1"/>
          </p:cNvSpPr>
          <p:nvPr/>
        </p:nvSpPr>
        <p:spPr bwMode="auto">
          <a:xfrm>
            <a:off x="5961063" y="5453063"/>
            <a:ext cx="141287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52" name="Oval 199"/>
          <p:cNvSpPr>
            <a:spLocks noChangeArrowheads="1"/>
          </p:cNvSpPr>
          <p:nvPr/>
        </p:nvSpPr>
        <p:spPr bwMode="auto">
          <a:xfrm>
            <a:off x="7380288" y="3644900"/>
            <a:ext cx="153987" cy="1333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53" name="Oval 12"/>
          <p:cNvSpPr>
            <a:spLocks noChangeArrowheads="1"/>
          </p:cNvSpPr>
          <p:nvPr/>
        </p:nvSpPr>
        <p:spPr bwMode="auto">
          <a:xfrm>
            <a:off x="7389813" y="3819525"/>
            <a:ext cx="14128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54" name="Oval 12"/>
          <p:cNvSpPr>
            <a:spLocks noChangeArrowheads="1"/>
          </p:cNvSpPr>
          <p:nvPr/>
        </p:nvSpPr>
        <p:spPr bwMode="auto">
          <a:xfrm>
            <a:off x="7391400" y="4016375"/>
            <a:ext cx="141288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55" name="Oval 12"/>
          <p:cNvSpPr>
            <a:spLocks noChangeArrowheads="1"/>
          </p:cNvSpPr>
          <p:nvPr/>
        </p:nvSpPr>
        <p:spPr bwMode="auto">
          <a:xfrm>
            <a:off x="7392988" y="4202113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56" name="Oval 12"/>
          <p:cNvSpPr>
            <a:spLocks noChangeArrowheads="1"/>
          </p:cNvSpPr>
          <p:nvPr/>
        </p:nvSpPr>
        <p:spPr bwMode="auto">
          <a:xfrm>
            <a:off x="7391400" y="4419600"/>
            <a:ext cx="141288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57" name="Oval 12"/>
          <p:cNvSpPr>
            <a:spLocks noChangeArrowheads="1"/>
          </p:cNvSpPr>
          <p:nvPr/>
        </p:nvSpPr>
        <p:spPr bwMode="auto">
          <a:xfrm>
            <a:off x="7392988" y="4662488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58" name="Oval 12"/>
          <p:cNvSpPr>
            <a:spLocks noChangeArrowheads="1"/>
          </p:cNvSpPr>
          <p:nvPr/>
        </p:nvSpPr>
        <p:spPr bwMode="auto">
          <a:xfrm>
            <a:off x="7394575" y="4860925"/>
            <a:ext cx="139700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59" name="Oval 12"/>
          <p:cNvSpPr>
            <a:spLocks noChangeArrowheads="1"/>
          </p:cNvSpPr>
          <p:nvPr/>
        </p:nvSpPr>
        <p:spPr bwMode="auto">
          <a:xfrm>
            <a:off x="7394575" y="5057775"/>
            <a:ext cx="141288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60" name="Oval 12"/>
          <p:cNvSpPr>
            <a:spLocks noChangeArrowheads="1"/>
          </p:cNvSpPr>
          <p:nvPr/>
        </p:nvSpPr>
        <p:spPr bwMode="auto">
          <a:xfrm>
            <a:off x="7396163" y="5243513"/>
            <a:ext cx="141287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61" name="Oval 12"/>
          <p:cNvSpPr>
            <a:spLocks noChangeArrowheads="1"/>
          </p:cNvSpPr>
          <p:nvPr/>
        </p:nvSpPr>
        <p:spPr bwMode="auto">
          <a:xfrm>
            <a:off x="7397750" y="5429250"/>
            <a:ext cx="141288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62" name="Oval 12"/>
          <p:cNvSpPr>
            <a:spLocks noChangeArrowheads="1"/>
          </p:cNvSpPr>
          <p:nvPr/>
        </p:nvSpPr>
        <p:spPr bwMode="auto">
          <a:xfrm>
            <a:off x="5940425" y="5659438"/>
            <a:ext cx="141288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95" name="Segnaposto numero diapositiva 19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DA053A-3976-4756-B6BA-87000A40F014}" type="slidenum">
              <a:rPr lang="it-IT"/>
              <a:pPr>
                <a:defRPr/>
              </a:pPr>
              <a:t>2</a:t>
            </a:fld>
            <a:endParaRPr lang="it-IT"/>
          </a:p>
        </p:txBody>
      </p:sp>
      <p:sp>
        <p:nvSpPr>
          <p:cNvPr id="19564" name="Rettangolo 112"/>
          <p:cNvSpPr>
            <a:spLocks noChangeArrowheads="1"/>
          </p:cNvSpPr>
          <p:nvPr/>
        </p:nvSpPr>
        <p:spPr bwMode="auto">
          <a:xfrm>
            <a:off x="323503" y="4143511"/>
            <a:ext cx="180022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342900">
              <a:defRPr/>
            </a:pPr>
            <a:r>
              <a:rPr lang="it-IT" sz="1100" i="1" dirty="0" smtClean="0">
                <a:latin typeface="Calibri" pitchFamily="34" charset="0"/>
              </a:rPr>
              <a:t>(1) Alcuni treni sono di competenza diretta dello Stato.</a:t>
            </a:r>
            <a:endParaRPr lang="it-IT" sz="1100" i="1" dirty="0">
              <a:latin typeface="Calibri" pitchFamily="34" charset="0"/>
            </a:endParaRPr>
          </a:p>
        </p:txBody>
      </p:sp>
      <p:sp>
        <p:nvSpPr>
          <p:cNvPr id="19565" name="Rettangolo 113"/>
          <p:cNvSpPr>
            <a:spLocks noChangeArrowheads="1"/>
          </p:cNvSpPr>
          <p:nvPr/>
        </p:nvSpPr>
        <p:spPr bwMode="auto">
          <a:xfrm>
            <a:off x="4446588" y="6237312"/>
            <a:ext cx="34131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000" dirty="0"/>
              <a:t>(1)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olo 1"/>
          <p:cNvSpPr>
            <a:spLocks noGrp="1"/>
          </p:cNvSpPr>
          <p:nvPr>
            <p:ph type="title"/>
          </p:nvPr>
        </p:nvSpPr>
        <p:spPr>
          <a:xfrm>
            <a:off x="385763" y="2168525"/>
            <a:ext cx="8229600" cy="1755775"/>
          </a:xfrm>
        </p:spPr>
        <p:txBody>
          <a:bodyPr/>
          <a:lstStyle/>
          <a:p>
            <a:pPr eaLnBrk="1" hangingPunct="1"/>
            <a:r>
              <a:rPr lang="it-IT" dirty="0" smtClean="0"/>
              <a:t>Orologi di stazione</a:t>
            </a:r>
            <a:br>
              <a:rPr lang="it-IT" dirty="0" smtClean="0"/>
            </a:br>
            <a:r>
              <a:rPr lang="it-IT" sz="3200" dirty="0" smtClean="0"/>
              <a:t>ora tipo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215338" y="6356351"/>
            <a:ext cx="471462" cy="358798"/>
          </a:xfrm>
        </p:spPr>
        <p:txBody>
          <a:bodyPr/>
          <a:lstStyle/>
          <a:p>
            <a:pPr>
              <a:defRPr/>
            </a:pPr>
            <a:fld id="{3DB52F21-9BA2-47B9-98F5-74C0F75B7A28}" type="slidenum">
              <a:rPr lang="it-IT" smtClean="0"/>
              <a:pPr>
                <a:defRPr/>
              </a:pPr>
              <a:t>20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0" name="Connettore 1 259"/>
          <p:cNvCxnSpPr/>
          <p:nvPr/>
        </p:nvCxnSpPr>
        <p:spPr>
          <a:xfrm rot="5400000">
            <a:off x="-1908174" y="4238625"/>
            <a:ext cx="4589462" cy="1587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Connettore 1 332"/>
          <p:cNvCxnSpPr/>
          <p:nvPr/>
        </p:nvCxnSpPr>
        <p:spPr>
          <a:xfrm rot="5400000">
            <a:off x="7633494" y="3294857"/>
            <a:ext cx="2249487" cy="0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9" name="Connettore 1 358"/>
          <p:cNvCxnSpPr/>
          <p:nvPr/>
        </p:nvCxnSpPr>
        <p:spPr>
          <a:xfrm rot="5400000">
            <a:off x="402420" y="3639342"/>
            <a:ext cx="5308617" cy="30149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060" name="Gruppo 402"/>
          <p:cNvGrpSpPr>
            <a:grpSpLocks/>
          </p:cNvGrpSpPr>
          <p:nvPr/>
        </p:nvGrpSpPr>
        <p:grpSpPr bwMode="auto">
          <a:xfrm>
            <a:off x="2997200" y="6354763"/>
            <a:ext cx="87313" cy="179387"/>
            <a:chOff x="4904682" y="5292514"/>
            <a:chExt cx="88236" cy="179981"/>
          </a:xfrm>
        </p:grpSpPr>
        <p:sp>
          <p:nvSpPr>
            <p:cNvPr id="45422" name="Line 119"/>
            <p:cNvSpPr>
              <a:spLocks noChangeShapeType="1"/>
            </p:cNvSpPr>
            <p:nvPr/>
          </p:nvSpPr>
          <p:spPr bwMode="auto">
            <a:xfrm flipV="1">
              <a:off x="4904682" y="5292514"/>
              <a:ext cx="0" cy="172782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  <p:sp>
          <p:nvSpPr>
            <p:cNvPr id="45423" name="Line 120"/>
            <p:cNvSpPr>
              <a:spLocks noChangeShapeType="1"/>
            </p:cNvSpPr>
            <p:nvPr/>
          </p:nvSpPr>
          <p:spPr bwMode="auto">
            <a:xfrm>
              <a:off x="4992918" y="5299713"/>
              <a:ext cx="0" cy="172782"/>
            </a:xfrm>
            <a:prstGeom prst="line">
              <a:avLst/>
            </a:prstGeom>
            <a:noFill/>
            <a:ln w="9525" cap="rnd">
              <a:solidFill>
                <a:srgbClr val="CC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</p:grpSp>
      <p:grpSp>
        <p:nvGrpSpPr>
          <p:cNvPr id="45061" name="Gruppo 155"/>
          <p:cNvGrpSpPr>
            <a:grpSpLocks/>
          </p:cNvGrpSpPr>
          <p:nvPr/>
        </p:nvGrpSpPr>
        <p:grpSpPr bwMode="auto">
          <a:xfrm>
            <a:off x="2727325" y="5903913"/>
            <a:ext cx="658813" cy="425450"/>
            <a:chOff x="4166955" y="5634245"/>
            <a:chExt cx="659103" cy="425047"/>
          </a:xfrm>
        </p:grpSpPr>
        <p:sp>
          <p:nvSpPr>
            <p:cNvPr id="157" name="Text Box 112"/>
            <p:cNvSpPr txBox="1">
              <a:spLocks noChangeArrowheads="1"/>
            </p:cNvSpPr>
            <p:nvPr/>
          </p:nvSpPr>
          <p:spPr bwMode="auto">
            <a:xfrm>
              <a:off x="4436949" y="5859456"/>
              <a:ext cx="389109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0.56</a:t>
              </a:r>
            </a:p>
          </p:txBody>
        </p:sp>
        <p:sp>
          <p:nvSpPr>
            <p:cNvPr id="158" name="Text Box 112"/>
            <p:cNvSpPr txBox="1">
              <a:spLocks noChangeArrowheads="1"/>
            </p:cNvSpPr>
            <p:nvPr/>
          </p:nvSpPr>
          <p:spPr bwMode="auto">
            <a:xfrm>
              <a:off x="4166955" y="5634245"/>
              <a:ext cx="389109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0.04</a:t>
              </a:r>
            </a:p>
          </p:txBody>
        </p:sp>
      </p:grpSp>
      <p:grpSp>
        <p:nvGrpSpPr>
          <p:cNvPr id="45062" name="Gruppo 158"/>
          <p:cNvGrpSpPr>
            <a:grpSpLocks/>
          </p:cNvGrpSpPr>
          <p:nvPr/>
        </p:nvGrpSpPr>
        <p:grpSpPr bwMode="auto">
          <a:xfrm>
            <a:off x="2727325" y="4914900"/>
            <a:ext cx="658813" cy="334963"/>
            <a:chOff x="5067055" y="4644135"/>
            <a:chExt cx="659103" cy="335037"/>
          </a:xfrm>
        </p:grpSpPr>
        <p:sp>
          <p:nvSpPr>
            <p:cNvPr id="160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2" cy="200069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0.16</a:t>
              </a:r>
            </a:p>
          </p:txBody>
        </p:sp>
        <p:sp>
          <p:nvSpPr>
            <p:cNvPr id="161" name="Text Box 112"/>
            <p:cNvSpPr txBox="1">
              <a:spLocks noChangeArrowheads="1"/>
            </p:cNvSpPr>
            <p:nvPr/>
          </p:nvSpPr>
          <p:spPr bwMode="auto">
            <a:xfrm>
              <a:off x="5337049" y="4779103"/>
              <a:ext cx="389109" cy="200069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0.44</a:t>
              </a:r>
            </a:p>
          </p:txBody>
        </p:sp>
      </p:grpSp>
      <p:grpSp>
        <p:nvGrpSpPr>
          <p:cNvPr id="45063" name="Gruppo 161"/>
          <p:cNvGrpSpPr>
            <a:grpSpLocks/>
          </p:cNvGrpSpPr>
          <p:nvPr/>
        </p:nvGrpSpPr>
        <p:grpSpPr bwMode="auto">
          <a:xfrm>
            <a:off x="2727325" y="4086236"/>
            <a:ext cx="658813" cy="352419"/>
            <a:chOff x="4166955" y="5705888"/>
            <a:chExt cx="659103" cy="353404"/>
          </a:xfrm>
        </p:grpSpPr>
        <p:sp>
          <p:nvSpPr>
            <p:cNvPr id="163" name="Text Box 112"/>
            <p:cNvSpPr txBox="1">
              <a:spLocks noChangeArrowheads="1"/>
            </p:cNvSpPr>
            <p:nvPr/>
          </p:nvSpPr>
          <p:spPr bwMode="auto">
            <a:xfrm>
              <a:off x="4436949" y="5858708"/>
              <a:ext cx="389109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0.42</a:t>
              </a:r>
            </a:p>
          </p:txBody>
        </p:sp>
        <p:sp>
          <p:nvSpPr>
            <p:cNvPr id="164" name="Text Box 112"/>
            <p:cNvSpPr txBox="1">
              <a:spLocks noChangeArrowheads="1"/>
            </p:cNvSpPr>
            <p:nvPr/>
          </p:nvSpPr>
          <p:spPr bwMode="auto">
            <a:xfrm>
              <a:off x="4166955" y="5705888"/>
              <a:ext cx="389109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0.18</a:t>
              </a:r>
            </a:p>
          </p:txBody>
        </p:sp>
      </p:grpSp>
      <p:grpSp>
        <p:nvGrpSpPr>
          <p:cNvPr id="45064" name="Gruppo 219"/>
          <p:cNvGrpSpPr>
            <a:grpSpLocks/>
          </p:cNvGrpSpPr>
          <p:nvPr/>
        </p:nvGrpSpPr>
        <p:grpSpPr bwMode="auto">
          <a:xfrm>
            <a:off x="3222625" y="638175"/>
            <a:ext cx="703263" cy="5581650"/>
            <a:chOff x="2906815" y="548680"/>
            <a:chExt cx="704108" cy="5670591"/>
          </a:xfrm>
        </p:grpSpPr>
        <p:cxnSp>
          <p:nvCxnSpPr>
            <p:cNvPr id="361" name="Connettore 1 360"/>
            <p:cNvCxnSpPr/>
            <p:nvPr/>
          </p:nvCxnSpPr>
          <p:spPr>
            <a:xfrm rot="5400000">
              <a:off x="477334" y="3292864"/>
              <a:ext cx="5489958" cy="1590"/>
            </a:xfrm>
            <a:prstGeom prst="line">
              <a:avLst/>
            </a:prstGeom>
            <a:ln w="222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404" name="Gruppo 399"/>
            <p:cNvGrpSpPr>
              <a:grpSpLocks/>
            </p:cNvGrpSpPr>
            <p:nvPr/>
          </p:nvGrpSpPr>
          <p:grpSpPr bwMode="auto">
            <a:xfrm>
              <a:off x="3176845" y="6039290"/>
              <a:ext cx="88236" cy="179981"/>
              <a:chOff x="4904682" y="5292514"/>
              <a:chExt cx="88236" cy="179981"/>
            </a:xfrm>
          </p:grpSpPr>
          <p:sp>
            <p:nvSpPr>
              <p:cNvPr id="45414" name="Line 119"/>
              <p:cNvSpPr>
                <a:spLocks noChangeShapeType="1"/>
              </p:cNvSpPr>
              <p:nvPr/>
            </p:nvSpPr>
            <p:spPr bwMode="auto">
              <a:xfrm flipV="1">
                <a:off x="4904682" y="5292514"/>
                <a:ext cx="0" cy="172782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 lIns="91408" tIns="45704" rIns="91408" bIns="45704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45415" name="Line 120"/>
              <p:cNvSpPr>
                <a:spLocks noChangeShapeType="1"/>
              </p:cNvSpPr>
              <p:nvPr/>
            </p:nvSpPr>
            <p:spPr bwMode="auto">
              <a:xfrm>
                <a:off x="4992918" y="5299713"/>
                <a:ext cx="0" cy="172782"/>
              </a:xfrm>
              <a:prstGeom prst="line">
                <a:avLst/>
              </a:prstGeom>
              <a:noFill/>
              <a:ln w="9525" cap="rnd">
                <a:solidFill>
                  <a:srgbClr val="CC0000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 lIns="91408" tIns="45704" rIns="91408" bIns="45704">
                <a:spAutoFit/>
              </a:bodyPr>
              <a:lstStyle/>
              <a:p>
                <a:endParaRPr lang="it-IT"/>
              </a:p>
            </p:txBody>
          </p:sp>
        </p:grpSp>
        <p:grpSp>
          <p:nvGrpSpPr>
            <p:cNvPr id="45405" name="Gruppo 468"/>
            <p:cNvGrpSpPr>
              <a:grpSpLocks/>
            </p:cNvGrpSpPr>
            <p:nvPr/>
          </p:nvGrpSpPr>
          <p:grpSpPr bwMode="auto">
            <a:xfrm>
              <a:off x="2951318" y="4643570"/>
              <a:ext cx="591254" cy="482238"/>
              <a:chOff x="5066553" y="4643570"/>
              <a:chExt cx="591254" cy="482238"/>
            </a:xfrm>
          </p:grpSpPr>
          <p:sp>
            <p:nvSpPr>
              <p:cNvPr id="470" name="Text Box 113"/>
              <p:cNvSpPr txBox="1">
                <a:spLocks noChangeArrowheads="1"/>
              </p:cNvSpPr>
              <p:nvPr/>
            </p:nvSpPr>
            <p:spPr bwMode="auto">
              <a:xfrm>
                <a:off x="5066553" y="4643570"/>
                <a:ext cx="360796" cy="199987"/>
              </a:xfrm>
              <a:prstGeom prst="rect">
                <a:avLst/>
              </a:prstGeom>
              <a:noFill/>
              <a:ln w="9525" cap="rnd" algn="ctr">
                <a:noFill/>
                <a:prstDash val="sysDot"/>
                <a:miter lim="800000"/>
                <a:headEnd/>
                <a:tailEnd/>
              </a:ln>
              <a:effectLst>
                <a:prstShdw prst="shdw18" dist="17961" dir="135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 lIns="91408" tIns="45704" rIns="91408" bIns="45704">
                <a:spAutoFit/>
              </a:bodyPr>
              <a:lstStyle/>
              <a:p>
                <a:pPr defTabSz="914179">
                  <a:spcBef>
                    <a:spcPct val="50000"/>
                  </a:spcBef>
                  <a:defRPr/>
                </a:pPr>
                <a:r>
                  <a:rPr lang="it-IT" sz="700" dirty="0">
                    <a:solidFill>
                      <a:srgbClr val="CC0000"/>
                    </a:solidFill>
                  </a:rPr>
                  <a:t>0.30</a:t>
                </a:r>
              </a:p>
            </p:txBody>
          </p:sp>
          <p:sp>
            <p:nvSpPr>
              <p:cNvPr id="471" name="Text Box 112"/>
              <p:cNvSpPr txBox="1">
                <a:spLocks noChangeArrowheads="1"/>
              </p:cNvSpPr>
              <p:nvPr/>
            </p:nvSpPr>
            <p:spPr bwMode="auto">
              <a:xfrm>
                <a:off x="5268402" y="4925821"/>
                <a:ext cx="389405" cy="199987"/>
              </a:xfrm>
              <a:prstGeom prst="rect">
                <a:avLst/>
              </a:prstGeom>
              <a:noFill/>
              <a:ln w="9525" cap="rnd" algn="ctr">
                <a:noFill/>
                <a:prstDash val="sysDot"/>
                <a:miter lim="800000"/>
                <a:headEnd/>
                <a:tailEnd/>
              </a:ln>
              <a:effectLst>
                <a:prstShdw prst="shdw18" dist="17961" dir="135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 lIns="91408" tIns="45704" rIns="91408" bIns="45704">
                <a:spAutoFit/>
              </a:bodyPr>
              <a:lstStyle/>
              <a:p>
                <a:pPr defTabSz="914179">
                  <a:spcBef>
                    <a:spcPct val="50000"/>
                  </a:spcBef>
                  <a:defRPr/>
                </a:pPr>
                <a:r>
                  <a:rPr lang="it-IT" sz="700" dirty="0"/>
                  <a:t>0.30</a:t>
                </a:r>
              </a:p>
            </p:txBody>
          </p:sp>
        </p:grpSp>
        <p:grpSp>
          <p:nvGrpSpPr>
            <p:cNvPr id="45406" name="Gruppo 471"/>
            <p:cNvGrpSpPr>
              <a:grpSpLocks/>
            </p:cNvGrpSpPr>
            <p:nvPr/>
          </p:nvGrpSpPr>
          <p:grpSpPr bwMode="auto">
            <a:xfrm>
              <a:off x="2951820" y="5634245"/>
              <a:ext cx="659103" cy="425047"/>
              <a:chOff x="4166955" y="5634245"/>
              <a:chExt cx="659103" cy="425047"/>
            </a:xfrm>
          </p:grpSpPr>
          <p:sp>
            <p:nvSpPr>
              <p:cNvPr id="473" name="Text Box 112"/>
              <p:cNvSpPr txBox="1">
                <a:spLocks noChangeArrowheads="1"/>
              </p:cNvSpPr>
              <p:nvPr/>
            </p:nvSpPr>
            <p:spPr bwMode="auto">
              <a:xfrm>
                <a:off x="4436653" y="5859618"/>
                <a:ext cx="389405" cy="199987"/>
              </a:xfrm>
              <a:prstGeom prst="rect">
                <a:avLst/>
              </a:prstGeom>
              <a:noFill/>
              <a:ln w="9525" cap="rnd" algn="ctr">
                <a:noFill/>
                <a:prstDash val="sysDot"/>
                <a:miter lim="800000"/>
                <a:headEnd/>
                <a:tailEnd/>
              </a:ln>
              <a:effectLst>
                <a:prstShdw prst="shdw18" dist="17961" dir="135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 lIns="91408" tIns="45704" rIns="91408" bIns="45704">
                <a:spAutoFit/>
              </a:bodyPr>
              <a:lstStyle/>
              <a:p>
                <a:pPr defTabSz="914179">
                  <a:spcBef>
                    <a:spcPct val="50000"/>
                  </a:spcBef>
                  <a:defRPr/>
                </a:pPr>
                <a:r>
                  <a:rPr lang="it-IT" sz="700" dirty="0">
                    <a:solidFill>
                      <a:srgbClr val="FF0000"/>
                    </a:solidFill>
                  </a:rPr>
                  <a:t>0.40</a:t>
                </a:r>
              </a:p>
            </p:txBody>
          </p:sp>
          <p:sp>
            <p:nvSpPr>
              <p:cNvPr id="474" name="Text Box 112"/>
              <p:cNvSpPr txBox="1">
                <a:spLocks noChangeArrowheads="1"/>
              </p:cNvSpPr>
              <p:nvPr/>
            </p:nvSpPr>
            <p:spPr bwMode="auto">
              <a:xfrm>
                <a:off x="4166453" y="5633826"/>
                <a:ext cx="389405" cy="199987"/>
              </a:xfrm>
              <a:prstGeom prst="rect">
                <a:avLst/>
              </a:prstGeom>
              <a:noFill/>
              <a:ln w="9525" cap="rnd" algn="ctr">
                <a:noFill/>
                <a:prstDash val="sysDot"/>
                <a:miter lim="800000"/>
                <a:headEnd/>
                <a:tailEnd/>
              </a:ln>
              <a:effectLst>
                <a:prstShdw prst="shdw18" dist="17961" dir="135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 lIns="91408" tIns="45704" rIns="91408" bIns="45704">
                <a:spAutoFit/>
              </a:bodyPr>
              <a:lstStyle/>
              <a:p>
                <a:pPr defTabSz="914179">
                  <a:spcBef>
                    <a:spcPct val="50000"/>
                  </a:spcBef>
                  <a:defRPr/>
                </a:pPr>
                <a:r>
                  <a:rPr lang="it-IT" sz="700" dirty="0"/>
                  <a:t>0.20</a:t>
                </a:r>
              </a:p>
            </p:txBody>
          </p:sp>
        </p:grpSp>
        <p:grpSp>
          <p:nvGrpSpPr>
            <p:cNvPr id="45407" name="Gruppo 474"/>
            <p:cNvGrpSpPr>
              <a:grpSpLocks/>
            </p:cNvGrpSpPr>
            <p:nvPr/>
          </p:nvGrpSpPr>
          <p:grpSpPr bwMode="auto">
            <a:xfrm>
              <a:off x="2906815" y="4054904"/>
              <a:ext cx="659604" cy="380615"/>
              <a:chOff x="4166955" y="5945114"/>
              <a:chExt cx="659604" cy="380615"/>
            </a:xfrm>
          </p:grpSpPr>
          <p:sp>
            <p:nvSpPr>
              <p:cNvPr id="476" name="Text Box 112"/>
              <p:cNvSpPr txBox="1">
                <a:spLocks noChangeArrowheads="1"/>
              </p:cNvSpPr>
              <p:nvPr/>
            </p:nvSpPr>
            <p:spPr bwMode="auto">
              <a:xfrm>
                <a:off x="4437154" y="6125742"/>
                <a:ext cx="389405" cy="199987"/>
              </a:xfrm>
              <a:prstGeom prst="rect">
                <a:avLst/>
              </a:prstGeom>
              <a:noFill/>
              <a:ln w="9525" cap="rnd" algn="ctr">
                <a:noFill/>
                <a:prstDash val="sysDot"/>
                <a:miter lim="800000"/>
                <a:headEnd/>
                <a:tailEnd/>
              </a:ln>
              <a:effectLst>
                <a:prstShdw prst="shdw18" dist="17961" dir="135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 lIns="91408" tIns="45704" rIns="91408" bIns="45704">
                <a:spAutoFit/>
              </a:bodyPr>
              <a:lstStyle/>
              <a:p>
                <a:pPr defTabSz="914179">
                  <a:spcBef>
                    <a:spcPct val="50000"/>
                  </a:spcBef>
                  <a:defRPr/>
                </a:pPr>
                <a:r>
                  <a:rPr lang="it-IT" sz="700" dirty="0">
                    <a:solidFill>
                      <a:srgbClr val="FF0000"/>
                    </a:solidFill>
                  </a:rPr>
                  <a:t>0.28</a:t>
                </a:r>
              </a:p>
            </p:txBody>
          </p:sp>
          <p:sp>
            <p:nvSpPr>
              <p:cNvPr id="477" name="Text Box 112"/>
              <p:cNvSpPr txBox="1">
                <a:spLocks noChangeArrowheads="1"/>
              </p:cNvSpPr>
              <p:nvPr/>
            </p:nvSpPr>
            <p:spPr bwMode="auto">
              <a:xfrm>
                <a:off x="4166955" y="5945114"/>
                <a:ext cx="389405" cy="199987"/>
              </a:xfrm>
              <a:prstGeom prst="rect">
                <a:avLst/>
              </a:prstGeom>
              <a:noFill/>
              <a:ln w="9525" cap="rnd" algn="ctr">
                <a:noFill/>
                <a:prstDash val="sysDot"/>
                <a:miter lim="800000"/>
                <a:headEnd/>
                <a:tailEnd/>
              </a:ln>
              <a:effectLst>
                <a:prstShdw prst="shdw18" dist="17961" dir="135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 lIns="91408" tIns="45704" rIns="91408" bIns="45704">
                <a:spAutoFit/>
              </a:bodyPr>
              <a:lstStyle/>
              <a:p>
                <a:pPr defTabSz="914179">
                  <a:spcBef>
                    <a:spcPct val="50000"/>
                  </a:spcBef>
                  <a:defRPr/>
                </a:pPr>
                <a:r>
                  <a:rPr lang="it-IT" sz="700" dirty="0"/>
                  <a:t>0.32</a:t>
                </a:r>
              </a:p>
            </p:txBody>
          </p:sp>
        </p:grpSp>
      </p:grpSp>
      <p:cxnSp>
        <p:nvCxnSpPr>
          <p:cNvPr id="367" name="Connettore 1 366"/>
          <p:cNvCxnSpPr/>
          <p:nvPr/>
        </p:nvCxnSpPr>
        <p:spPr>
          <a:xfrm rot="5400000">
            <a:off x="-850106" y="3540919"/>
            <a:ext cx="5715000" cy="1588"/>
          </a:xfrm>
          <a:prstGeom prst="line">
            <a:avLst/>
          </a:prstGeom>
          <a:ln w="222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066" name="Gruppo 230"/>
          <p:cNvGrpSpPr>
            <a:grpSpLocks/>
          </p:cNvGrpSpPr>
          <p:nvPr/>
        </p:nvGrpSpPr>
        <p:grpSpPr bwMode="auto">
          <a:xfrm>
            <a:off x="2276475" y="863599"/>
            <a:ext cx="704850" cy="5580064"/>
            <a:chOff x="2096725" y="503674"/>
            <a:chExt cx="704108" cy="5760602"/>
          </a:xfrm>
        </p:grpSpPr>
        <p:cxnSp>
          <p:nvCxnSpPr>
            <p:cNvPr id="357" name="Connettore 1 356"/>
            <p:cNvCxnSpPr/>
            <p:nvPr/>
          </p:nvCxnSpPr>
          <p:spPr>
            <a:xfrm rot="5400000">
              <a:off x="-445077" y="3361057"/>
              <a:ext cx="5716351" cy="1585"/>
            </a:xfrm>
            <a:prstGeom prst="line">
              <a:avLst/>
            </a:prstGeom>
            <a:ln w="222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391" name="Gruppo 405"/>
            <p:cNvGrpSpPr>
              <a:grpSpLocks/>
            </p:cNvGrpSpPr>
            <p:nvPr/>
          </p:nvGrpSpPr>
          <p:grpSpPr bwMode="auto">
            <a:xfrm>
              <a:off x="2366755" y="6084295"/>
              <a:ext cx="88236" cy="179981"/>
              <a:chOff x="4904682" y="5292514"/>
              <a:chExt cx="88236" cy="179981"/>
            </a:xfrm>
          </p:grpSpPr>
          <p:sp>
            <p:nvSpPr>
              <p:cNvPr id="45401" name="Line 119"/>
              <p:cNvSpPr>
                <a:spLocks noChangeShapeType="1"/>
              </p:cNvSpPr>
              <p:nvPr/>
            </p:nvSpPr>
            <p:spPr bwMode="auto">
              <a:xfrm flipV="1">
                <a:off x="4904682" y="5292514"/>
                <a:ext cx="0" cy="172782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 lIns="91408" tIns="45704" rIns="91408" bIns="45704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45402" name="Line 120"/>
              <p:cNvSpPr>
                <a:spLocks noChangeShapeType="1"/>
              </p:cNvSpPr>
              <p:nvPr/>
            </p:nvSpPr>
            <p:spPr bwMode="auto">
              <a:xfrm>
                <a:off x="4992918" y="5299713"/>
                <a:ext cx="0" cy="172782"/>
              </a:xfrm>
              <a:prstGeom prst="line">
                <a:avLst/>
              </a:prstGeom>
              <a:noFill/>
              <a:ln w="9525" cap="rnd">
                <a:solidFill>
                  <a:srgbClr val="CC0000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 lIns="91408" tIns="45704" rIns="91408" bIns="45704">
                <a:spAutoFit/>
              </a:bodyPr>
              <a:lstStyle/>
              <a:p>
                <a:endParaRPr lang="it-IT"/>
              </a:p>
            </p:txBody>
          </p:sp>
        </p:grpSp>
        <p:grpSp>
          <p:nvGrpSpPr>
            <p:cNvPr id="45392" name="Gruppo 164"/>
            <p:cNvGrpSpPr>
              <a:grpSpLocks/>
            </p:cNvGrpSpPr>
            <p:nvPr/>
          </p:nvGrpSpPr>
          <p:grpSpPr bwMode="auto">
            <a:xfrm>
              <a:off x="2096725" y="5634245"/>
              <a:ext cx="659103" cy="425047"/>
              <a:chOff x="4166955" y="5634245"/>
              <a:chExt cx="659103" cy="425047"/>
            </a:xfrm>
          </p:grpSpPr>
          <p:sp>
            <p:nvSpPr>
              <p:cNvPr id="166" name="Text Box 112"/>
              <p:cNvSpPr txBox="1">
                <a:spLocks noChangeArrowheads="1"/>
              </p:cNvSpPr>
              <p:nvPr/>
            </p:nvSpPr>
            <p:spPr bwMode="auto">
              <a:xfrm>
                <a:off x="4436546" y="5859477"/>
                <a:ext cx="390114" cy="199941"/>
              </a:xfrm>
              <a:prstGeom prst="rect">
                <a:avLst/>
              </a:prstGeom>
              <a:noFill/>
              <a:ln w="9525" cap="rnd" algn="ctr">
                <a:noFill/>
                <a:prstDash val="sysDot"/>
                <a:miter lim="800000"/>
                <a:headEnd/>
                <a:tailEnd/>
              </a:ln>
              <a:effectLst>
                <a:prstShdw prst="shdw18" dist="17961" dir="135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 lIns="91408" tIns="45704" rIns="91408" bIns="45704">
                <a:spAutoFit/>
              </a:bodyPr>
              <a:lstStyle/>
              <a:p>
                <a:pPr defTabSz="914179">
                  <a:spcBef>
                    <a:spcPct val="50000"/>
                  </a:spcBef>
                  <a:defRPr/>
                </a:pPr>
                <a:r>
                  <a:rPr lang="it-IT" sz="700" dirty="0">
                    <a:solidFill>
                      <a:srgbClr val="FF0000"/>
                    </a:solidFill>
                  </a:rPr>
                  <a:t>0.10</a:t>
                </a:r>
              </a:p>
            </p:txBody>
          </p:sp>
          <p:sp>
            <p:nvSpPr>
              <p:cNvPr id="167" name="Text Box 112"/>
              <p:cNvSpPr txBox="1">
                <a:spLocks noChangeArrowheads="1"/>
              </p:cNvSpPr>
              <p:nvPr/>
            </p:nvSpPr>
            <p:spPr bwMode="auto">
              <a:xfrm>
                <a:off x="4166955" y="5634953"/>
                <a:ext cx="390114" cy="199941"/>
              </a:xfrm>
              <a:prstGeom prst="rect">
                <a:avLst/>
              </a:prstGeom>
              <a:noFill/>
              <a:ln w="9525" cap="rnd" algn="ctr">
                <a:noFill/>
                <a:prstDash val="sysDot"/>
                <a:miter lim="800000"/>
                <a:headEnd/>
                <a:tailEnd/>
              </a:ln>
              <a:effectLst>
                <a:prstShdw prst="shdw18" dist="17961" dir="135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 lIns="91408" tIns="45704" rIns="91408" bIns="45704">
                <a:spAutoFit/>
              </a:bodyPr>
              <a:lstStyle/>
              <a:p>
                <a:pPr defTabSz="914179">
                  <a:spcBef>
                    <a:spcPct val="50000"/>
                  </a:spcBef>
                  <a:defRPr/>
                </a:pPr>
                <a:r>
                  <a:rPr lang="it-IT" sz="700" dirty="0"/>
                  <a:t>0.50</a:t>
                </a:r>
              </a:p>
            </p:txBody>
          </p:sp>
        </p:grpSp>
        <p:grpSp>
          <p:nvGrpSpPr>
            <p:cNvPr id="45393" name="Gruppo 173"/>
            <p:cNvGrpSpPr>
              <a:grpSpLocks/>
            </p:cNvGrpSpPr>
            <p:nvPr/>
          </p:nvGrpSpPr>
          <p:grpSpPr bwMode="auto">
            <a:xfrm>
              <a:off x="2096725" y="4644135"/>
              <a:ext cx="659103" cy="335037"/>
              <a:chOff x="5067055" y="4644135"/>
              <a:chExt cx="659103" cy="335037"/>
            </a:xfrm>
          </p:grpSpPr>
          <p:sp>
            <p:nvSpPr>
              <p:cNvPr id="175" name="Text Box 113"/>
              <p:cNvSpPr txBox="1">
                <a:spLocks noChangeArrowheads="1"/>
              </p:cNvSpPr>
              <p:nvPr/>
            </p:nvSpPr>
            <p:spPr bwMode="auto">
              <a:xfrm>
                <a:off x="5067055" y="4643441"/>
                <a:ext cx="359983" cy="199941"/>
              </a:xfrm>
              <a:prstGeom prst="rect">
                <a:avLst/>
              </a:prstGeom>
              <a:noFill/>
              <a:ln w="9525" cap="rnd" algn="ctr">
                <a:noFill/>
                <a:prstDash val="sysDot"/>
                <a:miter lim="800000"/>
                <a:headEnd/>
                <a:tailEnd/>
              </a:ln>
              <a:effectLst>
                <a:prstShdw prst="shdw18" dist="17961" dir="135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 lIns="91408" tIns="45704" rIns="91408" bIns="45704">
                <a:spAutoFit/>
              </a:bodyPr>
              <a:lstStyle/>
              <a:p>
                <a:pPr defTabSz="914179">
                  <a:spcBef>
                    <a:spcPct val="50000"/>
                  </a:spcBef>
                  <a:defRPr/>
                </a:pPr>
                <a:r>
                  <a:rPr lang="it-IT" sz="700" dirty="0">
                    <a:solidFill>
                      <a:srgbClr val="CC0000"/>
                    </a:solidFill>
                  </a:rPr>
                  <a:t>0.00</a:t>
                </a:r>
              </a:p>
            </p:txBody>
          </p:sp>
          <p:sp>
            <p:nvSpPr>
              <p:cNvPr id="176" name="Text Box 112"/>
              <p:cNvSpPr txBox="1">
                <a:spLocks noChangeArrowheads="1"/>
              </p:cNvSpPr>
              <p:nvPr/>
            </p:nvSpPr>
            <p:spPr bwMode="auto">
              <a:xfrm>
                <a:off x="5336646" y="4779467"/>
                <a:ext cx="390114" cy="199941"/>
              </a:xfrm>
              <a:prstGeom prst="rect">
                <a:avLst/>
              </a:prstGeom>
              <a:noFill/>
              <a:ln w="9525" cap="rnd" algn="ctr">
                <a:noFill/>
                <a:prstDash val="sysDot"/>
                <a:miter lim="800000"/>
                <a:headEnd/>
                <a:tailEnd/>
              </a:ln>
              <a:effectLst>
                <a:prstShdw prst="shdw18" dist="17961" dir="135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 lIns="91408" tIns="45704" rIns="91408" bIns="45704">
                <a:spAutoFit/>
              </a:bodyPr>
              <a:lstStyle/>
              <a:p>
                <a:pPr defTabSz="914179">
                  <a:spcBef>
                    <a:spcPct val="50000"/>
                  </a:spcBef>
                  <a:defRPr/>
                </a:pPr>
                <a:r>
                  <a:rPr lang="it-IT" sz="700" dirty="0"/>
                  <a:t>0.00</a:t>
                </a:r>
              </a:p>
            </p:txBody>
          </p:sp>
        </p:grpSp>
        <p:grpSp>
          <p:nvGrpSpPr>
            <p:cNvPr id="45394" name="Gruppo 176"/>
            <p:cNvGrpSpPr>
              <a:grpSpLocks/>
            </p:cNvGrpSpPr>
            <p:nvPr/>
          </p:nvGrpSpPr>
          <p:grpSpPr bwMode="auto">
            <a:xfrm>
              <a:off x="2141128" y="3837127"/>
              <a:ext cx="659705" cy="332683"/>
              <a:chOff x="4166353" y="5727337"/>
              <a:chExt cx="659705" cy="332683"/>
            </a:xfrm>
          </p:grpSpPr>
          <p:sp>
            <p:nvSpPr>
              <p:cNvPr id="178" name="Text Box 112"/>
              <p:cNvSpPr txBox="1">
                <a:spLocks noChangeArrowheads="1"/>
              </p:cNvSpPr>
              <p:nvPr/>
            </p:nvSpPr>
            <p:spPr bwMode="auto">
              <a:xfrm>
                <a:off x="4435944" y="5860079"/>
                <a:ext cx="390114" cy="199941"/>
              </a:xfrm>
              <a:prstGeom prst="rect">
                <a:avLst/>
              </a:prstGeom>
              <a:noFill/>
              <a:ln w="9525" cap="rnd" algn="ctr">
                <a:noFill/>
                <a:prstDash val="sysDot"/>
                <a:miter lim="800000"/>
                <a:headEnd/>
                <a:tailEnd/>
              </a:ln>
              <a:effectLst>
                <a:prstShdw prst="shdw18" dist="17961" dir="135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 lIns="91408" tIns="45704" rIns="91408" bIns="45704">
                <a:spAutoFit/>
              </a:bodyPr>
              <a:lstStyle/>
              <a:p>
                <a:pPr defTabSz="914179">
                  <a:spcBef>
                    <a:spcPct val="50000"/>
                  </a:spcBef>
                  <a:defRPr/>
                </a:pPr>
                <a:r>
                  <a:rPr lang="it-IT" sz="700" dirty="0">
                    <a:solidFill>
                      <a:srgbClr val="FF0000"/>
                    </a:solidFill>
                  </a:rPr>
                  <a:t>0.58</a:t>
                </a:r>
              </a:p>
            </p:txBody>
          </p:sp>
          <p:sp>
            <p:nvSpPr>
              <p:cNvPr id="179" name="Text Box 112"/>
              <p:cNvSpPr txBox="1">
                <a:spLocks noChangeArrowheads="1"/>
              </p:cNvSpPr>
              <p:nvPr/>
            </p:nvSpPr>
            <p:spPr bwMode="auto">
              <a:xfrm>
                <a:off x="4166353" y="5727337"/>
                <a:ext cx="390114" cy="199941"/>
              </a:xfrm>
              <a:prstGeom prst="rect">
                <a:avLst/>
              </a:prstGeom>
              <a:noFill/>
              <a:ln w="9525" cap="rnd" algn="ctr">
                <a:noFill/>
                <a:prstDash val="sysDot"/>
                <a:miter lim="800000"/>
                <a:headEnd/>
                <a:tailEnd/>
              </a:ln>
              <a:effectLst>
                <a:prstShdw prst="shdw18" dist="17961" dir="135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 lIns="91408" tIns="45704" rIns="91408" bIns="45704">
                <a:spAutoFit/>
              </a:bodyPr>
              <a:lstStyle/>
              <a:p>
                <a:pPr defTabSz="914179">
                  <a:spcBef>
                    <a:spcPct val="50000"/>
                  </a:spcBef>
                  <a:defRPr/>
                </a:pPr>
                <a:r>
                  <a:rPr lang="it-IT" sz="700" dirty="0"/>
                  <a:t>0.02</a:t>
                </a:r>
              </a:p>
            </p:txBody>
          </p:sp>
        </p:grpSp>
      </p:grpSp>
      <p:grpSp>
        <p:nvGrpSpPr>
          <p:cNvPr id="45067" name="Gruppo 218"/>
          <p:cNvGrpSpPr>
            <a:grpSpLocks/>
          </p:cNvGrpSpPr>
          <p:nvPr/>
        </p:nvGrpSpPr>
        <p:grpSpPr bwMode="auto">
          <a:xfrm>
            <a:off x="1323954" y="3143248"/>
            <a:ext cx="622320" cy="1550988"/>
            <a:chOff x="3349865" y="2888941"/>
            <a:chExt cx="621098" cy="1550598"/>
          </a:xfrm>
        </p:grpSpPr>
        <p:cxnSp>
          <p:nvCxnSpPr>
            <p:cNvPr id="45386" name="Connettore 1 312"/>
            <p:cNvCxnSpPr>
              <a:cxnSpLocks noChangeShapeType="1"/>
            </p:cNvCxnSpPr>
            <p:nvPr/>
          </p:nvCxnSpPr>
          <p:spPr bwMode="auto">
            <a:xfrm rot="16200000" flipH="1">
              <a:off x="2855668" y="3660168"/>
              <a:ext cx="1550598" cy="8143"/>
            </a:xfrm>
            <a:prstGeom prst="line">
              <a:avLst/>
            </a:prstGeom>
            <a:noFill/>
            <a:ln w="25400" algn="ctr">
              <a:solidFill>
                <a:srgbClr val="00B0F0"/>
              </a:solidFill>
              <a:prstDash val="sysDash"/>
              <a:round/>
              <a:headEnd/>
              <a:tailEnd/>
            </a:ln>
          </p:spPr>
        </p:cxnSp>
        <p:grpSp>
          <p:nvGrpSpPr>
            <p:cNvPr id="45387" name="Gruppo 465"/>
            <p:cNvGrpSpPr>
              <a:grpSpLocks/>
            </p:cNvGrpSpPr>
            <p:nvPr/>
          </p:nvGrpSpPr>
          <p:grpSpPr bwMode="auto">
            <a:xfrm>
              <a:off x="3349865" y="3831687"/>
              <a:ext cx="621098" cy="338045"/>
              <a:chOff x="4204960" y="5721897"/>
              <a:chExt cx="621098" cy="338045"/>
            </a:xfrm>
          </p:grpSpPr>
          <p:sp>
            <p:nvSpPr>
              <p:cNvPr id="467" name="Text Box 112"/>
              <p:cNvSpPr txBox="1">
                <a:spLocks noChangeArrowheads="1"/>
              </p:cNvSpPr>
              <p:nvPr/>
            </p:nvSpPr>
            <p:spPr bwMode="auto">
              <a:xfrm>
                <a:off x="4436300" y="5859967"/>
                <a:ext cx="389758" cy="199975"/>
              </a:xfrm>
              <a:prstGeom prst="rect">
                <a:avLst/>
              </a:prstGeom>
              <a:noFill/>
              <a:ln w="9525" cap="rnd" algn="ctr">
                <a:noFill/>
                <a:prstDash val="sysDot"/>
                <a:miter lim="800000"/>
                <a:headEnd/>
                <a:tailEnd/>
              </a:ln>
              <a:effectLst>
                <a:prstShdw prst="shdw18" dist="17961" dir="135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 lIns="91408" tIns="45704" rIns="91408" bIns="45704">
                <a:spAutoFit/>
              </a:bodyPr>
              <a:lstStyle/>
              <a:p>
                <a:pPr defTabSz="914179">
                  <a:spcBef>
                    <a:spcPct val="50000"/>
                  </a:spcBef>
                  <a:defRPr/>
                </a:pPr>
                <a:r>
                  <a:rPr lang="it-IT" sz="700" dirty="0">
                    <a:solidFill>
                      <a:srgbClr val="FF0000"/>
                    </a:solidFill>
                  </a:rPr>
                  <a:t>0.27</a:t>
                </a:r>
              </a:p>
            </p:txBody>
          </p:sp>
          <p:sp>
            <p:nvSpPr>
              <p:cNvPr id="468" name="Text Box 112"/>
              <p:cNvSpPr txBox="1">
                <a:spLocks noChangeArrowheads="1"/>
              </p:cNvSpPr>
              <p:nvPr/>
            </p:nvSpPr>
            <p:spPr bwMode="auto">
              <a:xfrm>
                <a:off x="4204960" y="5721897"/>
                <a:ext cx="389758" cy="199975"/>
              </a:xfrm>
              <a:prstGeom prst="rect">
                <a:avLst/>
              </a:prstGeom>
              <a:noFill/>
              <a:ln w="9525" cap="rnd" algn="ctr">
                <a:noFill/>
                <a:prstDash val="sysDot"/>
                <a:miter lim="800000"/>
                <a:headEnd/>
                <a:tailEnd/>
              </a:ln>
              <a:effectLst>
                <a:prstShdw prst="shdw18" dist="17961" dir="135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 lIns="91408" tIns="45704" rIns="91408" bIns="45704">
                <a:spAutoFit/>
              </a:bodyPr>
              <a:lstStyle/>
              <a:p>
                <a:pPr defTabSz="914179">
                  <a:spcBef>
                    <a:spcPct val="50000"/>
                  </a:spcBef>
                  <a:defRPr/>
                </a:pPr>
                <a:r>
                  <a:rPr lang="it-IT" sz="700" dirty="0"/>
                  <a:t>0.33</a:t>
                </a:r>
              </a:p>
            </p:txBody>
          </p:sp>
        </p:grpSp>
      </p:grpSp>
      <p:cxnSp>
        <p:nvCxnSpPr>
          <p:cNvPr id="45068" name="Connettore 1 312"/>
          <p:cNvCxnSpPr>
            <a:cxnSpLocks noChangeShapeType="1"/>
          </p:cNvCxnSpPr>
          <p:nvPr/>
        </p:nvCxnSpPr>
        <p:spPr bwMode="auto">
          <a:xfrm rot="5400000">
            <a:off x="26988" y="1538288"/>
            <a:ext cx="719137" cy="1587"/>
          </a:xfrm>
          <a:prstGeom prst="line">
            <a:avLst/>
          </a:prstGeom>
          <a:noFill/>
          <a:ln w="25400" algn="ctr">
            <a:solidFill>
              <a:srgbClr val="00B050"/>
            </a:solidFill>
            <a:prstDash val="sysDash"/>
            <a:round/>
            <a:headEnd/>
            <a:tailEnd/>
          </a:ln>
        </p:spPr>
      </p:cxnSp>
      <p:cxnSp>
        <p:nvCxnSpPr>
          <p:cNvPr id="372" name="Connettore 1 371"/>
          <p:cNvCxnSpPr/>
          <p:nvPr/>
        </p:nvCxnSpPr>
        <p:spPr>
          <a:xfrm rot="5400000">
            <a:off x="-1931194" y="3361532"/>
            <a:ext cx="5445125" cy="1588"/>
          </a:xfrm>
          <a:prstGeom prst="line">
            <a:avLst/>
          </a:prstGeom>
          <a:ln w="222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Connettore 1 369"/>
          <p:cNvCxnSpPr/>
          <p:nvPr/>
        </p:nvCxnSpPr>
        <p:spPr>
          <a:xfrm rot="16200000" flipH="1">
            <a:off x="-1547813" y="3429001"/>
            <a:ext cx="5489575" cy="0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3" name="Connettore 1 362"/>
          <p:cNvCxnSpPr/>
          <p:nvPr/>
        </p:nvCxnSpPr>
        <p:spPr>
          <a:xfrm rot="5400000">
            <a:off x="1602581" y="3698082"/>
            <a:ext cx="4860925" cy="1588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072" name="Connettore 1 312"/>
          <p:cNvCxnSpPr>
            <a:cxnSpLocks noChangeShapeType="1"/>
          </p:cNvCxnSpPr>
          <p:nvPr/>
        </p:nvCxnSpPr>
        <p:spPr bwMode="auto">
          <a:xfrm rot="5400000">
            <a:off x="2457450" y="4103688"/>
            <a:ext cx="4049713" cy="1587"/>
          </a:xfrm>
          <a:prstGeom prst="line">
            <a:avLst/>
          </a:prstGeom>
          <a:noFill/>
          <a:ln w="25400" algn="ctr">
            <a:solidFill>
              <a:srgbClr val="00B0F0"/>
            </a:solidFill>
            <a:prstDash val="sysDash"/>
            <a:round/>
            <a:headEnd/>
            <a:tailEnd/>
          </a:ln>
        </p:spPr>
      </p:cxnSp>
      <p:sp>
        <p:nvSpPr>
          <p:cNvPr id="279580" name="Text Box 28"/>
          <p:cNvSpPr txBox="1">
            <a:spLocks noChangeArrowheads="1"/>
          </p:cNvSpPr>
          <p:nvPr/>
        </p:nvSpPr>
        <p:spPr bwMode="auto">
          <a:xfrm>
            <a:off x="2457450" y="1862138"/>
            <a:ext cx="2114550" cy="261937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/>
              <a:t>Vicenza</a:t>
            </a:r>
          </a:p>
        </p:txBody>
      </p:sp>
      <p:cxnSp>
        <p:nvCxnSpPr>
          <p:cNvPr id="45075" name="Connettore 1 312"/>
          <p:cNvCxnSpPr>
            <a:cxnSpLocks noChangeShapeType="1"/>
          </p:cNvCxnSpPr>
          <p:nvPr/>
        </p:nvCxnSpPr>
        <p:spPr bwMode="auto">
          <a:xfrm rot="16200000" flipH="1">
            <a:off x="4925219" y="1454944"/>
            <a:ext cx="920750" cy="7938"/>
          </a:xfrm>
          <a:prstGeom prst="line">
            <a:avLst/>
          </a:prstGeom>
          <a:noFill/>
          <a:ln w="25400" algn="ctr">
            <a:solidFill>
              <a:srgbClr val="00B0F0"/>
            </a:solidFill>
            <a:prstDash val="sysDash"/>
            <a:round/>
            <a:headEnd/>
            <a:tailEnd/>
          </a:ln>
        </p:spPr>
      </p:cxnSp>
      <p:cxnSp>
        <p:nvCxnSpPr>
          <p:cNvPr id="45076" name="Connettore 1 312"/>
          <p:cNvCxnSpPr>
            <a:cxnSpLocks noChangeShapeType="1"/>
          </p:cNvCxnSpPr>
          <p:nvPr/>
        </p:nvCxnSpPr>
        <p:spPr bwMode="auto">
          <a:xfrm rot="16200000" flipH="1">
            <a:off x="3852068" y="4104482"/>
            <a:ext cx="4005263" cy="44450"/>
          </a:xfrm>
          <a:prstGeom prst="line">
            <a:avLst/>
          </a:prstGeom>
          <a:noFill/>
          <a:ln w="25400" algn="ctr">
            <a:solidFill>
              <a:srgbClr val="00B0F0"/>
            </a:solidFill>
            <a:prstDash val="sysDash"/>
            <a:round/>
            <a:headEnd/>
            <a:tailEnd/>
          </a:ln>
        </p:spPr>
      </p:cxnSp>
      <p:cxnSp>
        <p:nvCxnSpPr>
          <p:cNvPr id="45077" name="Connettore 1 312"/>
          <p:cNvCxnSpPr>
            <a:cxnSpLocks noChangeShapeType="1"/>
          </p:cNvCxnSpPr>
          <p:nvPr/>
        </p:nvCxnSpPr>
        <p:spPr bwMode="auto">
          <a:xfrm rot="16200000" flipH="1">
            <a:off x="4205288" y="3795713"/>
            <a:ext cx="1550987" cy="7937"/>
          </a:xfrm>
          <a:prstGeom prst="line">
            <a:avLst/>
          </a:prstGeom>
          <a:noFill/>
          <a:ln w="25400" algn="ctr">
            <a:solidFill>
              <a:srgbClr val="00B0F0"/>
            </a:solidFill>
            <a:prstDash val="sysDash"/>
            <a:round/>
            <a:headEnd/>
            <a:tailEnd/>
          </a:ln>
        </p:spPr>
      </p:cxnSp>
      <p:cxnSp>
        <p:nvCxnSpPr>
          <p:cNvPr id="343" name="Connettore 1 342"/>
          <p:cNvCxnSpPr/>
          <p:nvPr/>
        </p:nvCxnSpPr>
        <p:spPr>
          <a:xfrm rot="5400000">
            <a:off x="3267075" y="4013200"/>
            <a:ext cx="4230688" cy="1588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0" name="Connettore 1 329"/>
          <p:cNvCxnSpPr/>
          <p:nvPr/>
        </p:nvCxnSpPr>
        <p:spPr>
          <a:xfrm rot="5400000">
            <a:off x="4054475" y="3811588"/>
            <a:ext cx="4545013" cy="1587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Connettore 1 327"/>
          <p:cNvCxnSpPr/>
          <p:nvPr/>
        </p:nvCxnSpPr>
        <p:spPr>
          <a:xfrm rot="5400000">
            <a:off x="4032250" y="3382963"/>
            <a:ext cx="5310187" cy="1588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081" name="Connettore 1 312"/>
          <p:cNvCxnSpPr>
            <a:cxnSpLocks noChangeShapeType="1"/>
          </p:cNvCxnSpPr>
          <p:nvPr/>
        </p:nvCxnSpPr>
        <p:spPr bwMode="auto">
          <a:xfrm rot="16200000" flipH="1">
            <a:off x="5403850" y="4351338"/>
            <a:ext cx="3286125" cy="0"/>
          </a:xfrm>
          <a:prstGeom prst="line">
            <a:avLst/>
          </a:prstGeom>
          <a:noFill/>
          <a:ln w="25400" algn="ctr">
            <a:solidFill>
              <a:srgbClr val="00B0F0"/>
            </a:solidFill>
            <a:prstDash val="sysDash"/>
            <a:round/>
            <a:headEnd/>
            <a:tailEnd/>
          </a:ln>
        </p:spPr>
      </p:cxnSp>
      <p:cxnSp>
        <p:nvCxnSpPr>
          <p:cNvPr id="326" name="Connettore 1 325"/>
          <p:cNvCxnSpPr/>
          <p:nvPr/>
        </p:nvCxnSpPr>
        <p:spPr>
          <a:xfrm rot="5400000">
            <a:off x="4774406" y="3405982"/>
            <a:ext cx="5356225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Connettore 1 319"/>
          <p:cNvCxnSpPr/>
          <p:nvPr/>
        </p:nvCxnSpPr>
        <p:spPr>
          <a:xfrm rot="5400000">
            <a:off x="6058694" y="4102894"/>
            <a:ext cx="3870325" cy="1587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Connettore 1 321"/>
          <p:cNvCxnSpPr/>
          <p:nvPr/>
        </p:nvCxnSpPr>
        <p:spPr>
          <a:xfrm rot="5400000">
            <a:off x="5449888" y="3586163"/>
            <a:ext cx="5805487" cy="15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578" name="Text Box 26"/>
          <p:cNvSpPr txBox="1">
            <a:spLocks noChangeArrowheads="1"/>
          </p:cNvSpPr>
          <p:nvPr/>
        </p:nvSpPr>
        <p:spPr bwMode="auto">
          <a:xfrm>
            <a:off x="7947025" y="684213"/>
            <a:ext cx="803275" cy="287337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200" dirty="0"/>
              <a:t>Trieste</a:t>
            </a:r>
          </a:p>
        </p:txBody>
      </p:sp>
      <p:sp>
        <p:nvSpPr>
          <p:cNvPr id="279574" name="Text Box 22"/>
          <p:cNvSpPr txBox="1">
            <a:spLocks noChangeArrowheads="1"/>
          </p:cNvSpPr>
          <p:nvPr/>
        </p:nvSpPr>
        <p:spPr bwMode="auto">
          <a:xfrm>
            <a:off x="7767638" y="1989138"/>
            <a:ext cx="1233518" cy="274637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4287" tIns="52144" rIns="104287" bIns="5214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/>
              <a:t>PORTOGRUARO</a:t>
            </a:r>
          </a:p>
        </p:txBody>
      </p:sp>
      <p:sp>
        <p:nvSpPr>
          <p:cNvPr id="279612" name="Text Box 60"/>
          <p:cNvSpPr txBox="1">
            <a:spLocks noChangeArrowheads="1"/>
          </p:cNvSpPr>
          <p:nvPr/>
        </p:nvSpPr>
        <p:spPr bwMode="auto">
          <a:xfrm>
            <a:off x="4886325" y="773113"/>
            <a:ext cx="946150" cy="261937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/>
              <a:t>Bassano d. G.</a:t>
            </a:r>
          </a:p>
        </p:txBody>
      </p:sp>
      <p:sp>
        <p:nvSpPr>
          <p:cNvPr id="279610" name="Text Box 58"/>
          <p:cNvSpPr txBox="1">
            <a:spLocks noChangeArrowheads="1"/>
          </p:cNvSpPr>
          <p:nvPr/>
        </p:nvSpPr>
        <p:spPr bwMode="auto">
          <a:xfrm>
            <a:off x="4751388" y="1854200"/>
            <a:ext cx="1368425" cy="274638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/>
              <a:t>Castelfranco V.</a:t>
            </a:r>
          </a:p>
        </p:txBody>
      </p:sp>
      <p:sp>
        <p:nvSpPr>
          <p:cNvPr id="279664" name="Text Box 112"/>
          <p:cNvSpPr txBox="1">
            <a:spLocks noChangeArrowheads="1"/>
          </p:cNvSpPr>
          <p:nvPr/>
        </p:nvSpPr>
        <p:spPr bwMode="auto">
          <a:xfrm>
            <a:off x="4643438" y="4086231"/>
            <a:ext cx="433387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0.09</a:t>
            </a:r>
          </a:p>
        </p:txBody>
      </p:sp>
      <p:sp>
        <p:nvSpPr>
          <p:cNvPr id="279665" name="Text Box 113"/>
          <p:cNvSpPr txBox="1">
            <a:spLocks noChangeArrowheads="1"/>
          </p:cNvSpPr>
          <p:nvPr/>
        </p:nvSpPr>
        <p:spPr bwMode="auto">
          <a:xfrm>
            <a:off x="4976813" y="4219575"/>
            <a:ext cx="495300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CC0000"/>
                </a:solidFill>
              </a:rPr>
              <a:t>0.03</a:t>
            </a:r>
          </a:p>
        </p:txBody>
      </p:sp>
      <p:sp>
        <p:nvSpPr>
          <p:cNvPr id="279577" name="Text Box 25"/>
          <p:cNvSpPr txBox="1">
            <a:spLocks noChangeArrowheads="1"/>
          </p:cNvSpPr>
          <p:nvPr/>
        </p:nvSpPr>
        <p:spPr bwMode="auto">
          <a:xfrm>
            <a:off x="6372225" y="684213"/>
            <a:ext cx="1395413" cy="260350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/>
              <a:t>Udine</a:t>
            </a:r>
          </a:p>
        </p:txBody>
      </p:sp>
      <p:sp>
        <p:nvSpPr>
          <p:cNvPr id="279572" name="Text Box 20"/>
          <p:cNvSpPr txBox="1">
            <a:spLocks noChangeArrowheads="1"/>
          </p:cNvSpPr>
          <p:nvPr/>
        </p:nvSpPr>
        <p:spPr bwMode="auto">
          <a:xfrm>
            <a:off x="6237288" y="2663825"/>
            <a:ext cx="1260475" cy="274638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/>
              <a:t>TREVISO</a:t>
            </a:r>
          </a:p>
        </p:txBody>
      </p:sp>
      <p:sp>
        <p:nvSpPr>
          <p:cNvPr id="279571" name="Text Box 19"/>
          <p:cNvSpPr txBox="1">
            <a:spLocks noChangeArrowheads="1"/>
          </p:cNvSpPr>
          <p:nvPr/>
        </p:nvSpPr>
        <p:spPr bwMode="auto">
          <a:xfrm>
            <a:off x="296863" y="2868613"/>
            <a:ext cx="4319587" cy="261937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/>
              <a:t>PADOVA</a:t>
            </a:r>
          </a:p>
        </p:txBody>
      </p:sp>
      <p:sp>
        <p:nvSpPr>
          <p:cNvPr id="279579" name="Text Box 27"/>
          <p:cNvSpPr txBox="1">
            <a:spLocks noChangeArrowheads="1"/>
          </p:cNvSpPr>
          <p:nvPr/>
        </p:nvSpPr>
        <p:spPr bwMode="auto">
          <a:xfrm>
            <a:off x="2366963" y="1022350"/>
            <a:ext cx="1890712" cy="261938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/>
              <a:t>Verona</a:t>
            </a:r>
          </a:p>
        </p:txBody>
      </p:sp>
      <p:sp>
        <p:nvSpPr>
          <p:cNvPr id="279582" name="Text Box 30"/>
          <p:cNvSpPr txBox="1">
            <a:spLocks noChangeArrowheads="1"/>
          </p:cNvSpPr>
          <p:nvPr/>
        </p:nvSpPr>
        <p:spPr bwMode="auto">
          <a:xfrm>
            <a:off x="296863" y="1862138"/>
            <a:ext cx="1754187" cy="261937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/>
              <a:t>Rovigo</a:t>
            </a:r>
          </a:p>
        </p:txBody>
      </p:sp>
      <p:sp>
        <p:nvSpPr>
          <p:cNvPr id="279581" name="Text Box 29"/>
          <p:cNvSpPr txBox="1">
            <a:spLocks noChangeArrowheads="1"/>
          </p:cNvSpPr>
          <p:nvPr/>
        </p:nvSpPr>
        <p:spPr bwMode="auto">
          <a:xfrm>
            <a:off x="250825" y="998538"/>
            <a:ext cx="1846263" cy="261937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/>
              <a:t>Ferrara</a:t>
            </a:r>
          </a:p>
        </p:txBody>
      </p:sp>
      <p:grpSp>
        <p:nvGrpSpPr>
          <p:cNvPr id="45097" name="Group 37"/>
          <p:cNvGrpSpPr>
            <a:grpSpLocks/>
          </p:cNvGrpSpPr>
          <p:nvPr/>
        </p:nvGrpSpPr>
        <p:grpSpPr bwMode="auto">
          <a:xfrm>
            <a:off x="250825" y="4433898"/>
            <a:ext cx="8642350" cy="495300"/>
            <a:chOff x="648" y="3492"/>
            <a:chExt cx="5550" cy="266"/>
          </a:xfrm>
        </p:grpSpPr>
        <p:sp>
          <p:nvSpPr>
            <p:cNvPr id="45384" name="Rectangle 4"/>
            <p:cNvSpPr>
              <a:spLocks noChangeArrowheads="1"/>
            </p:cNvSpPr>
            <p:nvPr/>
          </p:nvSpPr>
          <p:spPr bwMode="auto">
            <a:xfrm>
              <a:off x="648" y="3492"/>
              <a:ext cx="5550" cy="266"/>
            </a:xfrm>
            <a:prstGeom prst="rect">
              <a:avLst/>
            </a:prstGeom>
            <a:solidFill>
              <a:schemeClr val="accent1"/>
            </a:solidFill>
            <a:ln w="25400" algn="ctr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lIns="104287" tIns="52144" rIns="104287" bIns="52144" anchor="ctr">
              <a:spAutoFit/>
            </a:bodyPr>
            <a:lstStyle/>
            <a:p>
              <a:endParaRPr lang="it-IT"/>
            </a:p>
          </p:txBody>
        </p:sp>
        <p:sp>
          <p:nvSpPr>
            <p:cNvPr id="279570" name="Text Box 18"/>
            <p:cNvSpPr txBox="1">
              <a:spLocks noChangeArrowheads="1"/>
            </p:cNvSpPr>
            <p:nvPr/>
          </p:nvSpPr>
          <p:spPr bwMode="auto">
            <a:xfrm>
              <a:off x="2776" y="3547"/>
              <a:ext cx="881" cy="158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104287" tIns="52144" rIns="104287" bIns="52144">
              <a:spAutoFit/>
            </a:bodyPr>
            <a:lstStyle/>
            <a:p>
              <a:pPr algn="ctr" defTabSz="914179">
                <a:spcBef>
                  <a:spcPct val="50000"/>
                </a:spcBef>
                <a:defRPr/>
              </a:pPr>
              <a:r>
                <a:rPr lang="it-IT" sz="1600" dirty="0"/>
                <a:t>Ve. Mestre</a:t>
              </a:r>
            </a:p>
          </p:txBody>
        </p:sp>
      </p:grpSp>
      <p:sp>
        <p:nvSpPr>
          <p:cNvPr id="279583" name="Text Box 31"/>
          <p:cNvSpPr txBox="1">
            <a:spLocks noChangeArrowheads="1"/>
          </p:cNvSpPr>
          <p:nvPr/>
        </p:nvSpPr>
        <p:spPr bwMode="auto">
          <a:xfrm>
            <a:off x="6237288" y="1511300"/>
            <a:ext cx="1254125" cy="274638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/>
              <a:t>Conegliano</a:t>
            </a:r>
          </a:p>
        </p:txBody>
      </p:sp>
      <p:cxnSp>
        <p:nvCxnSpPr>
          <p:cNvPr id="45099" name="Connettore 1 310"/>
          <p:cNvCxnSpPr>
            <a:cxnSpLocks noChangeShapeType="1"/>
          </p:cNvCxnSpPr>
          <p:nvPr/>
        </p:nvCxnSpPr>
        <p:spPr bwMode="auto">
          <a:xfrm rot="5400000">
            <a:off x="6160294" y="1710532"/>
            <a:ext cx="320675" cy="1587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sp>
        <p:nvSpPr>
          <p:cNvPr id="308" name="Text Box 24"/>
          <p:cNvSpPr txBox="1">
            <a:spLocks noChangeArrowheads="1"/>
          </p:cNvSpPr>
          <p:nvPr/>
        </p:nvSpPr>
        <p:spPr bwMode="auto">
          <a:xfrm>
            <a:off x="2411413" y="638175"/>
            <a:ext cx="1304925" cy="246063"/>
          </a:xfrm>
          <a:prstGeom prst="rect">
            <a:avLst/>
          </a:prstGeom>
          <a:ln w="6350">
            <a:prstDash val="dash"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000" dirty="0"/>
              <a:t>Milano</a:t>
            </a:r>
          </a:p>
        </p:txBody>
      </p:sp>
      <p:grpSp>
        <p:nvGrpSpPr>
          <p:cNvPr id="45101" name="Group 37"/>
          <p:cNvGrpSpPr>
            <a:grpSpLocks/>
          </p:cNvGrpSpPr>
          <p:nvPr/>
        </p:nvGrpSpPr>
        <p:grpSpPr bwMode="auto">
          <a:xfrm>
            <a:off x="250825" y="6038850"/>
            <a:ext cx="8642350" cy="520700"/>
            <a:chOff x="648" y="3492"/>
            <a:chExt cx="5550" cy="266"/>
          </a:xfrm>
        </p:grpSpPr>
        <p:sp>
          <p:nvSpPr>
            <p:cNvPr id="45382" name="Rectangle 4"/>
            <p:cNvSpPr>
              <a:spLocks noChangeArrowheads="1"/>
            </p:cNvSpPr>
            <p:nvPr/>
          </p:nvSpPr>
          <p:spPr bwMode="auto">
            <a:xfrm>
              <a:off x="648" y="3492"/>
              <a:ext cx="5550" cy="266"/>
            </a:xfrm>
            <a:prstGeom prst="rect">
              <a:avLst/>
            </a:prstGeom>
            <a:solidFill>
              <a:schemeClr val="accent1"/>
            </a:solidFill>
            <a:ln w="25400" algn="ctr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lIns="104287" tIns="52144" rIns="104287" bIns="52144" anchor="ctr">
              <a:spAutoFit/>
            </a:bodyPr>
            <a:lstStyle/>
            <a:p>
              <a:endParaRPr lang="it-IT"/>
            </a:p>
          </p:txBody>
        </p:sp>
        <p:sp>
          <p:nvSpPr>
            <p:cNvPr id="317" name="Text Box 18"/>
            <p:cNvSpPr txBox="1">
              <a:spLocks noChangeArrowheads="1"/>
            </p:cNvSpPr>
            <p:nvPr/>
          </p:nvSpPr>
          <p:spPr bwMode="auto">
            <a:xfrm>
              <a:off x="2822" y="3529"/>
              <a:ext cx="881" cy="18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104287" tIns="52144" rIns="104287" bIns="52144">
              <a:spAutoFit/>
            </a:bodyPr>
            <a:lstStyle/>
            <a:p>
              <a:pPr algn="ctr" defTabSz="914179">
                <a:spcBef>
                  <a:spcPct val="50000"/>
                </a:spcBef>
                <a:defRPr/>
              </a:pPr>
              <a:r>
                <a:rPr lang="it-IT" sz="1600" dirty="0"/>
                <a:t>Venezia SL</a:t>
              </a:r>
            </a:p>
          </p:txBody>
        </p:sp>
      </p:grpSp>
      <p:sp>
        <p:nvSpPr>
          <p:cNvPr id="45102" name="Line 101"/>
          <p:cNvSpPr>
            <a:spLocks noChangeShapeType="1"/>
          </p:cNvSpPr>
          <p:nvPr/>
        </p:nvSpPr>
        <p:spPr bwMode="auto">
          <a:xfrm flipV="1">
            <a:off x="7947025" y="6038850"/>
            <a:ext cx="0" cy="173038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 lIns="91408" tIns="45704" rIns="91408" bIns="45704">
            <a:spAutoFit/>
          </a:bodyPr>
          <a:lstStyle/>
          <a:p>
            <a:endParaRPr lang="it-IT"/>
          </a:p>
        </p:txBody>
      </p:sp>
      <p:sp>
        <p:nvSpPr>
          <p:cNvPr id="45103" name="Line 102"/>
          <p:cNvSpPr>
            <a:spLocks noChangeShapeType="1"/>
          </p:cNvSpPr>
          <p:nvPr/>
        </p:nvSpPr>
        <p:spPr bwMode="auto">
          <a:xfrm>
            <a:off x="8037513" y="6038850"/>
            <a:ext cx="0" cy="173038"/>
          </a:xfrm>
          <a:prstGeom prst="line">
            <a:avLst/>
          </a:prstGeom>
          <a:noFill/>
          <a:ln w="9525" cap="rnd">
            <a:solidFill>
              <a:srgbClr val="CC0000"/>
            </a:solidFill>
            <a:prstDash val="sysDot"/>
            <a:round/>
            <a:headEnd/>
            <a:tailEnd type="triangle" w="med" len="med"/>
          </a:ln>
        </p:spPr>
        <p:txBody>
          <a:bodyPr lIns="91408" tIns="45704" rIns="91408" bIns="45704">
            <a:spAutoFit/>
          </a:bodyPr>
          <a:lstStyle/>
          <a:p>
            <a:endParaRPr lang="it-IT"/>
          </a:p>
        </p:txBody>
      </p:sp>
      <p:grpSp>
        <p:nvGrpSpPr>
          <p:cNvPr id="45104" name="Gruppo 334"/>
          <p:cNvGrpSpPr>
            <a:grpSpLocks/>
          </p:cNvGrpSpPr>
          <p:nvPr/>
        </p:nvGrpSpPr>
        <p:grpSpPr bwMode="auto">
          <a:xfrm>
            <a:off x="8307388" y="6038850"/>
            <a:ext cx="88900" cy="180975"/>
            <a:chOff x="8129169" y="6032091"/>
            <a:chExt cx="88236" cy="179981"/>
          </a:xfrm>
        </p:grpSpPr>
        <p:sp>
          <p:nvSpPr>
            <p:cNvPr id="45380" name="Line 103"/>
            <p:cNvSpPr>
              <a:spLocks noChangeShapeType="1"/>
            </p:cNvSpPr>
            <p:nvPr/>
          </p:nvSpPr>
          <p:spPr bwMode="auto">
            <a:xfrm flipV="1">
              <a:off x="8129169" y="6032091"/>
              <a:ext cx="0" cy="172782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  <p:sp>
          <p:nvSpPr>
            <p:cNvPr id="45381" name="Line 104"/>
            <p:cNvSpPr>
              <a:spLocks noChangeShapeType="1"/>
            </p:cNvSpPr>
            <p:nvPr/>
          </p:nvSpPr>
          <p:spPr bwMode="auto">
            <a:xfrm>
              <a:off x="8217405" y="6039290"/>
              <a:ext cx="0" cy="172782"/>
            </a:xfrm>
            <a:prstGeom prst="line">
              <a:avLst/>
            </a:prstGeom>
            <a:noFill/>
            <a:ln w="9525" cap="rnd">
              <a:solidFill>
                <a:srgbClr val="CC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</p:grpSp>
      <p:grpSp>
        <p:nvGrpSpPr>
          <p:cNvPr id="45105" name="Gruppo 380"/>
          <p:cNvGrpSpPr>
            <a:grpSpLocks/>
          </p:cNvGrpSpPr>
          <p:nvPr/>
        </p:nvGrpSpPr>
        <p:grpSpPr bwMode="auto">
          <a:xfrm>
            <a:off x="8712200" y="4398963"/>
            <a:ext cx="88900" cy="179387"/>
            <a:chOff x="8579218" y="4141881"/>
            <a:chExt cx="88237" cy="179981"/>
          </a:xfrm>
        </p:grpSpPr>
        <p:sp>
          <p:nvSpPr>
            <p:cNvPr id="45378" name="Line 109"/>
            <p:cNvSpPr>
              <a:spLocks noChangeShapeType="1"/>
            </p:cNvSpPr>
            <p:nvPr/>
          </p:nvSpPr>
          <p:spPr bwMode="auto">
            <a:xfrm flipV="1">
              <a:off x="8579218" y="4141881"/>
              <a:ext cx="0" cy="172782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  <p:sp>
          <p:nvSpPr>
            <p:cNvPr id="45379" name="Line 110"/>
            <p:cNvSpPr>
              <a:spLocks noChangeShapeType="1"/>
            </p:cNvSpPr>
            <p:nvPr/>
          </p:nvSpPr>
          <p:spPr bwMode="auto">
            <a:xfrm>
              <a:off x="8667455" y="4149080"/>
              <a:ext cx="0" cy="172782"/>
            </a:xfrm>
            <a:prstGeom prst="line">
              <a:avLst/>
            </a:prstGeom>
            <a:noFill/>
            <a:ln w="9525" cap="rnd">
              <a:solidFill>
                <a:srgbClr val="CC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</p:grpSp>
      <p:grpSp>
        <p:nvGrpSpPr>
          <p:cNvPr id="45106" name="Gruppo 335"/>
          <p:cNvGrpSpPr>
            <a:grpSpLocks/>
          </p:cNvGrpSpPr>
          <p:nvPr/>
        </p:nvGrpSpPr>
        <p:grpSpPr bwMode="auto">
          <a:xfrm>
            <a:off x="7407275" y="6038850"/>
            <a:ext cx="88900" cy="180975"/>
            <a:chOff x="6845715" y="5268029"/>
            <a:chExt cx="88236" cy="179981"/>
          </a:xfrm>
        </p:grpSpPr>
        <p:sp>
          <p:nvSpPr>
            <p:cNvPr id="45376" name="Line 81"/>
            <p:cNvSpPr>
              <a:spLocks noChangeShapeType="1"/>
            </p:cNvSpPr>
            <p:nvPr/>
          </p:nvSpPr>
          <p:spPr bwMode="auto">
            <a:xfrm flipV="1">
              <a:off x="6845715" y="5268029"/>
              <a:ext cx="0" cy="172782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  <p:sp>
          <p:nvSpPr>
            <p:cNvPr id="45377" name="Line 82"/>
            <p:cNvSpPr>
              <a:spLocks noChangeShapeType="1"/>
            </p:cNvSpPr>
            <p:nvPr/>
          </p:nvSpPr>
          <p:spPr bwMode="auto">
            <a:xfrm>
              <a:off x="6933951" y="5275228"/>
              <a:ext cx="0" cy="172782"/>
            </a:xfrm>
            <a:prstGeom prst="line">
              <a:avLst/>
            </a:prstGeom>
            <a:noFill/>
            <a:ln w="9525" cap="rnd">
              <a:solidFill>
                <a:srgbClr val="CC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</p:grpSp>
      <p:sp>
        <p:nvSpPr>
          <p:cNvPr id="350" name="Text Box 60"/>
          <p:cNvSpPr txBox="1">
            <a:spLocks noChangeArrowheads="1"/>
          </p:cNvSpPr>
          <p:nvPr/>
        </p:nvSpPr>
        <p:spPr bwMode="auto">
          <a:xfrm>
            <a:off x="4932363" y="2854325"/>
            <a:ext cx="944562" cy="246189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000" dirty="0" err="1"/>
              <a:t>Noale</a:t>
            </a:r>
            <a:endParaRPr lang="it-IT" sz="1100" dirty="0"/>
          </a:p>
        </p:txBody>
      </p:sp>
      <p:sp>
        <p:nvSpPr>
          <p:cNvPr id="366" name="Text Box 24"/>
          <p:cNvSpPr txBox="1">
            <a:spLocks noChangeArrowheads="1"/>
          </p:cNvSpPr>
          <p:nvPr/>
        </p:nvSpPr>
        <p:spPr bwMode="auto">
          <a:xfrm>
            <a:off x="611188" y="638175"/>
            <a:ext cx="1485900" cy="246063"/>
          </a:xfrm>
          <a:prstGeom prst="rect">
            <a:avLst/>
          </a:prstGeom>
          <a:ln w="6350">
            <a:prstDash val="dash"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000" dirty="0"/>
              <a:t>Bologna</a:t>
            </a:r>
          </a:p>
        </p:txBody>
      </p:sp>
      <p:grpSp>
        <p:nvGrpSpPr>
          <p:cNvPr id="45110" name="Gruppo 381"/>
          <p:cNvGrpSpPr>
            <a:grpSpLocks/>
          </p:cNvGrpSpPr>
          <p:nvPr/>
        </p:nvGrpSpPr>
        <p:grpSpPr bwMode="auto">
          <a:xfrm>
            <a:off x="7002463" y="6084888"/>
            <a:ext cx="87312" cy="179387"/>
            <a:chOff x="6472407" y="5260829"/>
            <a:chExt cx="88237" cy="179982"/>
          </a:xfrm>
        </p:grpSpPr>
        <p:sp>
          <p:nvSpPr>
            <p:cNvPr id="45374" name="Line 79"/>
            <p:cNvSpPr>
              <a:spLocks noChangeShapeType="1"/>
            </p:cNvSpPr>
            <p:nvPr/>
          </p:nvSpPr>
          <p:spPr bwMode="auto">
            <a:xfrm flipV="1">
              <a:off x="6472407" y="5260829"/>
              <a:ext cx="0" cy="172782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  <p:sp>
          <p:nvSpPr>
            <p:cNvPr id="45375" name="Line 80"/>
            <p:cNvSpPr>
              <a:spLocks noChangeShapeType="1"/>
            </p:cNvSpPr>
            <p:nvPr/>
          </p:nvSpPr>
          <p:spPr bwMode="auto">
            <a:xfrm>
              <a:off x="6560644" y="5268029"/>
              <a:ext cx="0" cy="172782"/>
            </a:xfrm>
            <a:prstGeom prst="line">
              <a:avLst/>
            </a:prstGeom>
            <a:noFill/>
            <a:ln w="9525" cap="rnd">
              <a:solidFill>
                <a:srgbClr val="CC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</p:grpSp>
      <p:grpSp>
        <p:nvGrpSpPr>
          <p:cNvPr id="45111" name="Gruppo 382"/>
          <p:cNvGrpSpPr>
            <a:grpSpLocks/>
          </p:cNvGrpSpPr>
          <p:nvPr/>
        </p:nvGrpSpPr>
        <p:grpSpPr bwMode="auto">
          <a:xfrm>
            <a:off x="6642100" y="6084888"/>
            <a:ext cx="88900" cy="179387"/>
            <a:chOff x="4904682" y="5292514"/>
            <a:chExt cx="88236" cy="179981"/>
          </a:xfrm>
        </p:grpSpPr>
        <p:sp>
          <p:nvSpPr>
            <p:cNvPr id="45372" name="Line 119"/>
            <p:cNvSpPr>
              <a:spLocks noChangeShapeType="1"/>
            </p:cNvSpPr>
            <p:nvPr/>
          </p:nvSpPr>
          <p:spPr bwMode="auto">
            <a:xfrm flipV="1">
              <a:off x="4904682" y="5292514"/>
              <a:ext cx="0" cy="172782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  <p:sp>
          <p:nvSpPr>
            <p:cNvPr id="45373" name="Line 120"/>
            <p:cNvSpPr>
              <a:spLocks noChangeShapeType="1"/>
            </p:cNvSpPr>
            <p:nvPr/>
          </p:nvSpPr>
          <p:spPr bwMode="auto">
            <a:xfrm>
              <a:off x="4992918" y="5299713"/>
              <a:ext cx="0" cy="172782"/>
            </a:xfrm>
            <a:prstGeom prst="line">
              <a:avLst/>
            </a:prstGeom>
            <a:noFill/>
            <a:ln w="9525" cap="rnd">
              <a:solidFill>
                <a:srgbClr val="CC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</p:grpSp>
      <p:grpSp>
        <p:nvGrpSpPr>
          <p:cNvPr id="45112" name="Gruppo 384"/>
          <p:cNvGrpSpPr>
            <a:grpSpLocks/>
          </p:cNvGrpSpPr>
          <p:nvPr/>
        </p:nvGrpSpPr>
        <p:grpSpPr bwMode="auto">
          <a:xfrm>
            <a:off x="6281738" y="6084888"/>
            <a:ext cx="88900" cy="179387"/>
            <a:chOff x="4904682" y="5292514"/>
            <a:chExt cx="88236" cy="179981"/>
          </a:xfrm>
        </p:grpSpPr>
        <p:sp>
          <p:nvSpPr>
            <p:cNvPr id="45370" name="Line 119"/>
            <p:cNvSpPr>
              <a:spLocks noChangeShapeType="1"/>
            </p:cNvSpPr>
            <p:nvPr/>
          </p:nvSpPr>
          <p:spPr bwMode="auto">
            <a:xfrm flipV="1">
              <a:off x="4904682" y="5292514"/>
              <a:ext cx="0" cy="172782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  <p:sp>
          <p:nvSpPr>
            <p:cNvPr id="45371" name="Line 120"/>
            <p:cNvSpPr>
              <a:spLocks noChangeShapeType="1"/>
            </p:cNvSpPr>
            <p:nvPr/>
          </p:nvSpPr>
          <p:spPr bwMode="auto">
            <a:xfrm>
              <a:off x="4992918" y="5299713"/>
              <a:ext cx="0" cy="172782"/>
            </a:xfrm>
            <a:prstGeom prst="line">
              <a:avLst/>
            </a:prstGeom>
            <a:noFill/>
            <a:ln w="9525" cap="rnd">
              <a:solidFill>
                <a:srgbClr val="CC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</p:grpSp>
      <p:grpSp>
        <p:nvGrpSpPr>
          <p:cNvPr id="45113" name="Gruppo 387"/>
          <p:cNvGrpSpPr>
            <a:grpSpLocks/>
          </p:cNvGrpSpPr>
          <p:nvPr/>
        </p:nvGrpSpPr>
        <p:grpSpPr bwMode="auto">
          <a:xfrm>
            <a:off x="5832475" y="6084888"/>
            <a:ext cx="87313" cy="179387"/>
            <a:chOff x="4904682" y="5292514"/>
            <a:chExt cx="88236" cy="179981"/>
          </a:xfrm>
        </p:grpSpPr>
        <p:sp>
          <p:nvSpPr>
            <p:cNvPr id="45368" name="Line 119"/>
            <p:cNvSpPr>
              <a:spLocks noChangeShapeType="1"/>
            </p:cNvSpPr>
            <p:nvPr/>
          </p:nvSpPr>
          <p:spPr bwMode="auto">
            <a:xfrm flipV="1">
              <a:off x="4904682" y="5292514"/>
              <a:ext cx="0" cy="172782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  <p:sp>
          <p:nvSpPr>
            <p:cNvPr id="45369" name="Line 120"/>
            <p:cNvSpPr>
              <a:spLocks noChangeShapeType="1"/>
            </p:cNvSpPr>
            <p:nvPr/>
          </p:nvSpPr>
          <p:spPr bwMode="auto">
            <a:xfrm>
              <a:off x="4992918" y="5299713"/>
              <a:ext cx="0" cy="172782"/>
            </a:xfrm>
            <a:prstGeom prst="line">
              <a:avLst/>
            </a:prstGeom>
            <a:noFill/>
            <a:ln w="9525" cap="rnd">
              <a:solidFill>
                <a:srgbClr val="CC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</p:grpSp>
      <p:grpSp>
        <p:nvGrpSpPr>
          <p:cNvPr id="45114" name="Gruppo 390"/>
          <p:cNvGrpSpPr>
            <a:grpSpLocks/>
          </p:cNvGrpSpPr>
          <p:nvPr/>
        </p:nvGrpSpPr>
        <p:grpSpPr bwMode="auto">
          <a:xfrm>
            <a:off x="5337175" y="6084888"/>
            <a:ext cx="88900" cy="179387"/>
            <a:chOff x="4904682" y="5292514"/>
            <a:chExt cx="88236" cy="179981"/>
          </a:xfrm>
        </p:grpSpPr>
        <p:sp>
          <p:nvSpPr>
            <p:cNvPr id="45366" name="Line 119"/>
            <p:cNvSpPr>
              <a:spLocks noChangeShapeType="1"/>
            </p:cNvSpPr>
            <p:nvPr/>
          </p:nvSpPr>
          <p:spPr bwMode="auto">
            <a:xfrm flipV="1">
              <a:off x="4904682" y="5292514"/>
              <a:ext cx="0" cy="172782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  <p:sp>
          <p:nvSpPr>
            <p:cNvPr id="45367" name="Line 120"/>
            <p:cNvSpPr>
              <a:spLocks noChangeShapeType="1"/>
            </p:cNvSpPr>
            <p:nvPr/>
          </p:nvSpPr>
          <p:spPr bwMode="auto">
            <a:xfrm>
              <a:off x="4992918" y="5299713"/>
              <a:ext cx="0" cy="172782"/>
            </a:xfrm>
            <a:prstGeom prst="line">
              <a:avLst/>
            </a:prstGeom>
            <a:noFill/>
            <a:ln w="9525" cap="rnd">
              <a:solidFill>
                <a:srgbClr val="CC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</p:grpSp>
      <p:grpSp>
        <p:nvGrpSpPr>
          <p:cNvPr id="45115" name="Gruppo 393"/>
          <p:cNvGrpSpPr>
            <a:grpSpLocks/>
          </p:cNvGrpSpPr>
          <p:nvPr/>
        </p:nvGrpSpPr>
        <p:grpSpPr bwMode="auto">
          <a:xfrm>
            <a:off x="4437063" y="6084888"/>
            <a:ext cx="88900" cy="179387"/>
            <a:chOff x="4904682" y="5292514"/>
            <a:chExt cx="88236" cy="179981"/>
          </a:xfrm>
        </p:grpSpPr>
        <p:sp>
          <p:nvSpPr>
            <p:cNvPr id="45364" name="Line 119"/>
            <p:cNvSpPr>
              <a:spLocks noChangeShapeType="1"/>
            </p:cNvSpPr>
            <p:nvPr/>
          </p:nvSpPr>
          <p:spPr bwMode="auto">
            <a:xfrm flipV="1">
              <a:off x="4904682" y="5292514"/>
              <a:ext cx="0" cy="172782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  <p:sp>
          <p:nvSpPr>
            <p:cNvPr id="45365" name="Line 120"/>
            <p:cNvSpPr>
              <a:spLocks noChangeShapeType="1"/>
            </p:cNvSpPr>
            <p:nvPr/>
          </p:nvSpPr>
          <p:spPr bwMode="auto">
            <a:xfrm>
              <a:off x="4992918" y="5299713"/>
              <a:ext cx="0" cy="172782"/>
            </a:xfrm>
            <a:prstGeom prst="line">
              <a:avLst/>
            </a:prstGeom>
            <a:noFill/>
            <a:ln w="9525" cap="rnd">
              <a:solidFill>
                <a:srgbClr val="CC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</p:grpSp>
      <p:grpSp>
        <p:nvGrpSpPr>
          <p:cNvPr id="45116" name="Gruppo 396"/>
          <p:cNvGrpSpPr>
            <a:grpSpLocks/>
          </p:cNvGrpSpPr>
          <p:nvPr/>
        </p:nvGrpSpPr>
        <p:grpSpPr bwMode="auto">
          <a:xfrm>
            <a:off x="3986213" y="6084888"/>
            <a:ext cx="88900" cy="179387"/>
            <a:chOff x="4904682" y="5292514"/>
            <a:chExt cx="88236" cy="179981"/>
          </a:xfrm>
        </p:grpSpPr>
        <p:sp>
          <p:nvSpPr>
            <p:cNvPr id="45362" name="Line 119"/>
            <p:cNvSpPr>
              <a:spLocks noChangeShapeType="1"/>
            </p:cNvSpPr>
            <p:nvPr/>
          </p:nvSpPr>
          <p:spPr bwMode="auto">
            <a:xfrm flipV="1">
              <a:off x="4904682" y="5292514"/>
              <a:ext cx="0" cy="172782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  <p:sp>
          <p:nvSpPr>
            <p:cNvPr id="45363" name="Line 120"/>
            <p:cNvSpPr>
              <a:spLocks noChangeShapeType="1"/>
            </p:cNvSpPr>
            <p:nvPr/>
          </p:nvSpPr>
          <p:spPr bwMode="auto">
            <a:xfrm>
              <a:off x="4992918" y="5299713"/>
              <a:ext cx="0" cy="172782"/>
            </a:xfrm>
            <a:prstGeom prst="line">
              <a:avLst/>
            </a:prstGeom>
            <a:noFill/>
            <a:ln w="9525" cap="rnd">
              <a:solidFill>
                <a:srgbClr val="CC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</p:grpSp>
      <p:grpSp>
        <p:nvGrpSpPr>
          <p:cNvPr id="45117" name="Gruppo 408"/>
          <p:cNvGrpSpPr>
            <a:grpSpLocks/>
          </p:cNvGrpSpPr>
          <p:nvPr/>
        </p:nvGrpSpPr>
        <p:grpSpPr bwMode="auto">
          <a:xfrm>
            <a:off x="1962150" y="6084888"/>
            <a:ext cx="87313" cy="179387"/>
            <a:chOff x="4904682" y="5292514"/>
            <a:chExt cx="88236" cy="179981"/>
          </a:xfrm>
        </p:grpSpPr>
        <p:sp>
          <p:nvSpPr>
            <p:cNvPr id="45360" name="Line 119"/>
            <p:cNvSpPr>
              <a:spLocks noChangeShapeType="1"/>
            </p:cNvSpPr>
            <p:nvPr/>
          </p:nvSpPr>
          <p:spPr bwMode="auto">
            <a:xfrm flipV="1">
              <a:off x="4904682" y="5292514"/>
              <a:ext cx="0" cy="172782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  <p:sp>
          <p:nvSpPr>
            <p:cNvPr id="45361" name="Line 120"/>
            <p:cNvSpPr>
              <a:spLocks noChangeShapeType="1"/>
            </p:cNvSpPr>
            <p:nvPr/>
          </p:nvSpPr>
          <p:spPr bwMode="auto">
            <a:xfrm>
              <a:off x="4992918" y="5299713"/>
              <a:ext cx="0" cy="172782"/>
            </a:xfrm>
            <a:prstGeom prst="line">
              <a:avLst/>
            </a:prstGeom>
            <a:noFill/>
            <a:ln w="9525" cap="rnd">
              <a:solidFill>
                <a:srgbClr val="CC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</p:grpSp>
      <p:grpSp>
        <p:nvGrpSpPr>
          <p:cNvPr id="45118" name="Gruppo 414"/>
          <p:cNvGrpSpPr>
            <a:grpSpLocks/>
          </p:cNvGrpSpPr>
          <p:nvPr/>
        </p:nvGrpSpPr>
        <p:grpSpPr bwMode="auto">
          <a:xfrm>
            <a:off x="1150938" y="6084888"/>
            <a:ext cx="88900" cy="179387"/>
            <a:chOff x="4904682" y="5292514"/>
            <a:chExt cx="88236" cy="179981"/>
          </a:xfrm>
        </p:grpSpPr>
        <p:sp>
          <p:nvSpPr>
            <p:cNvPr id="45358" name="Line 119"/>
            <p:cNvSpPr>
              <a:spLocks noChangeShapeType="1"/>
            </p:cNvSpPr>
            <p:nvPr/>
          </p:nvSpPr>
          <p:spPr bwMode="auto">
            <a:xfrm flipV="1">
              <a:off x="4904682" y="5292514"/>
              <a:ext cx="0" cy="172782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  <p:sp>
          <p:nvSpPr>
            <p:cNvPr id="45359" name="Line 120"/>
            <p:cNvSpPr>
              <a:spLocks noChangeShapeType="1"/>
            </p:cNvSpPr>
            <p:nvPr/>
          </p:nvSpPr>
          <p:spPr bwMode="auto">
            <a:xfrm>
              <a:off x="4992918" y="5299713"/>
              <a:ext cx="0" cy="172782"/>
            </a:xfrm>
            <a:prstGeom prst="line">
              <a:avLst/>
            </a:prstGeom>
            <a:noFill/>
            <a:ln w="9525" cap="rnd">
              <a:solidFill>
                <a:srgbClr val="CC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</p:grpSp>
      <p:grpSp>
        <p:nvGrpSpPr>
          <p:cNvPr id="45119" name="Gruppo 417"/>
          <p:cNvGrpSpPr>
            <a:grpSpLocks/>
          </p:cNvGrpSpPr>
          <p:nvPr/>
        </p:nvGrpSpPr>
        <p:grpSpPr bwMode="auto">
          <a:xfrm>
            <a:off x="746125" y="6084888"/>
            <a:ext cx="88900" cy="179387"/>
            <a:chOff x="4904682" y="5292514"/>
            <a:chExt cx="88236" cy="179981"/>
          </a:xfrm>
        </p:grpSpPr>
        <p:sp>
          <p:nvSpPr>
            <p:cNvPr id="45356" name="Line 119"/>
            <p:cNvSpPr>
              <a:spLocks noChangeShapeType="1"/>
            </p:cNvSpPr>
            <p:nvPr/>
          </p:nvSpPr>
          <p:spPr bwMode="auto">
            <a:xfrm flipV="1">
              <a:off x="4904682" y="5292514"/>
              <a:ext cx="0" cy="172782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  <p:sp>
          <p:nvSpPr>
            <p:cNvPr id="45357" name="Line 120"/>
            <p:cNvSpPr>
              <a:spLocks noChangeShapeType="1"/>
            </p:cNvSpPr>
            <p:nvPr/>
          </p:nvSpPr>
          <p:spPr bwMode="auto">
            <a:xfrm>
              <a:off x="4992918" y="5299713"/>
              <a:ext cx="0" cy="172782"/>
            </a:xfrm>
            <a:prstGeom prst="line">
              <a:avLst/>
            </a:prstGeom>
            <a:noFill/>
            <a:ln w="9525" cap="rnd">
              <a:solidFill>
                <a:srgbClr val="CC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</p:grpSp>
      <p:grpSp>
        <p:nvGrpSpPr>
          <p:cNvPr id="45120" name="Gruppo 420"/>
          <p:cNvGrpSpPr>
            <a:grpSpLocks/>
          </p:cNvGrpSpPr>
          <p:nvPr/>
        </p:nvGrpSpPr>
        <p:grpSpPr bwMode="auto">
          <a:xfrm>
            <a:off x="341313" y="6084888"/>
            <a:ext cx="88900" cy="179387"/>
            <a:chOff x="4904682" y="5292514"/>
            <a:chExt cx="88236" cy="179981"/>
          </a:xfrm>
        </p:grpSpPr>
        <p:sp>
          <p:nvSpPr>
            <p:cNvPr id="45354" name="Line 119"/>
            <p:cNvSpPr>
              <a:spLocks noChangeShapeType="1"/>
            </p:cNvSpPr>
            <p:nvPr/>
          </p:nvSpPr>
          <p:spPr bwMode="auto">
            <a:xfrm flipV="1">
              <a:off x="4904682" y="5292514"/>
              <a:ext cx="0" cy="172782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  <p:sp>
          <p:nvSpPr>
            <p:cNvPr id="45355" name="Line 120"/>
            <p:cNvSpPr>
              <a:spLocks noChangeShapeType="1"/>
            </p:cNvSpPr>
            <p:nvPr/>
          </p:nvSpPr>
          <p:spPr bwMode="auto">
            <a:xfrm>
              <a:off x="4992918" y="5299713"/>
              <a:ext cx="0" cy="172782"/>
            </a:xfrm>
            <a:prstGeom prst="line">
              <a:avLst/>
            </a:prstGeom>
            <a:noFill/>
            <a:ln w="9525" cap="rnd">
              <a:solidFill>
                <a:srgbClr val="CC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</p:grpSp>
      <p:grpSp>
        <p:nvGrpSpPr>
          <p:cNvPr id="45121" name="Gruppo 423"/>
          <p:cNvGrpSpPr>
            <a:grpSpLocks/>
          </p:cNvGrpSpPr>
          <p:nvPr/>
        </p:nvGrpSpPr>
        <p:grpSpPr bwMode="auto">
          <a:xfrm>
            <a:off x="4932363" y="4443413"/>
            <a:ext cx="87312" cy="180975"/>
            <a:chOff x="8579218" y="4141881"/>
            <a:chExt cx="88237" cy="179981"/>
          </a:xfrm>
        </p:grpSpPr>
        <p:sp>
          <p:nvSpPr>
            <p:cNvPr id="45352" name="Line 109"/>
            <p:cNvSpPr>
              <a:spLocks noChangeShapeType="1"/>
            </p:cNvSpPr>
            <p:nvPr/>
          </p:nvSpPr>
          <p:spPr bwMode="auto">
            <a:xfrm flipV="1">
              <a:off x="8579218" y="4141881"/>
              <a:ext cx="0" cy="172782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  <p:sp>
          <p:nvSpPr>
            <p:cNvPr id="45353" name="Line 110"/>
            <p:cNvSpPr>
              <a:spLocks noChangeShapeType="1"/>
            </p:cNvSpPr>
            <p:nvPr/>
          </p:nvSpPr>
          <p:spPr bwMode="auto">
            <a:xfrm>
              <a:off x="8667455" y="4149080"/>
              <a:ext cx="0" cy="172782"/>
            </a:xfrm>
            <a:prstGeom prst="line">
              <a:avLst/>
            </a:prstGeom>
            <a:noFill/>
            <a:ln w="9525" cap="rnd">
              <a:solidFill>
                <a:srgbClr val="CC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</p:grpSp>
      <p:grpSp>
        <p:nvGrpSpPr>
          <p:cNvPr id="45122" name="Gruppo 426"/>
          <p:cNvGrpSpPr>
            <a:grpSpLocks/>
          </p:cNvGrpSpPr>
          <p:nvPr/>
        </p:nvGrpSpPr>
        <p:grpSpPr bwMode="auto">
          <a:xfrm>
            <a:off x="1557338" y="4398963"/>
            <a:ext cx="87312" cy="179387"/>
            <a:chOff x="8579218" y="4141881"/>
            <a:chExt cx="88237" cy="179981"/>
          </a:xfrm>
        </p:grpSpPr>
        <p:sp>
          <p:nvSpPr>
            <p:cNvPr id="45350" name="Line 109"/>
            <p:cNvSpPr>
              <a:spLocks noChangeShapeType="1"/>
            </p:cNvSpPr>
            <p:nvPr/>
          </p:nvSpPr>
          <p:spPr bwMode="auto">
            <a:xfrm flipV="1">
              <a:off x="8579218" y="4141881"/>
              <a:ext cx="0" cy="172782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  <p:sp>
          <p:nvSpPr>
            <p:cNvPr id="45351" name="Line 110"/>
            <p:cNvSpPr>
              <a:spLocks noChangeShapeType="1"/>
            </p:cNvSpPr>
            <p:nvPr/>
          </p:nvSpPr>
          <p:spPr bwMode="auto">
            <a:xfrm>
              <a:off x="8667455" y="4149080"/>
              <a:ext cx="0" cy="172782"/>
            </a:xfrm>
            <a:prstGeom prst="line">
              <a:avLst/>
            </a:prstGeom>
            <a:noFill/>
            <a:ln w="9525" cap="rnd">
              <a:solidFill>
                <a:srgbClr val="CC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</p:grpSp>
      <p:sp>
        <p:nvSpPr>
          <p:cNvPr id="430" name="Text Box 112"/>
          <p:cNvSpPr txBox="1">
            <a:spLocks noChangeArrowheads="1"/>
          </p:cNvSpPr>
          <p:nvPr/>
        </p:nvSpPr>
        <p:spPr bwMode="auto">
          <a:xfrm>
            <a:off x="5111750" y="4086231"/>
            <a:ext cx="4349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0.24</a:t>
            </a:r>
          </a:p>
        </p:txBody>
      </p:sp>
      <p:sp>
        <p:nvSpPr>
          <p:cNvPr id="431" name="Text Box 113"/>
          <p:cNvSpPr txBox="1">
            <a:spLocks noChangeArrowheads="1"/>
          </p:cNvSpPr>
          <p:nvPr/>
        </p:nvSpPr>
        <p:spPr bwMode="auto">
          <a:xfrm>
            <a:off x="5337175" y="4219575"/>
            <a:ext cx="495300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CC0000"/>
                </a:solidFill>
              </a:rPr>
              <a:t>0.36</a:t>
            </a:r>
          </a:p>
        </p:txBody>
      </p:sp>
      <p:sp>
        <p:nvSpPr>
          <p:cNvPr id="432" name="Text Box 112"/>
          <p:cNvSpPr txBox="1">
            <a:spLocks noChangeArrowheads="1"/>
          </p:cNvSpPr>
          <p:nvPr/>
        </p:nvSpPr>
        <p:spPr bwMode="auto">
          <a:xfrm>
            <a:off x="5337175" y="5859463"/>
            <a:ext cx="388938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FF0000"/>
                </a:solidFill>
              </a:rPr>
              <a:t>0.48</a:t>
            </a:r>
          </a:p>
        </p:txBody>
      </p:sp>
      <p:sp>
        <p:nvSpPr>
          <p:cNvPr id="436" name="Text Box 112"/>
          <p:cNvSpPr txBox="1">
            <a:spLocks noChangeArrowheads="1"/>
          </p:cNvSpPr>
          <p:nvPr/>
        </p:nvSpPr>
        <p:spPr bwMode="auto">
          <a:xfrm>
            <a:off x="5067300" y="5634038"/>
            <a:ext cx="388938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0.12</a:t>
            </a:r>
          </a:p>
        </p:txBody>
      </p:sp>
      <p:grpSp>
        <p:nvGrpSpPr>
          <p:cNvPr id="45127" name="Gruppo 446"/>
          <p:cNvGrpSpPr>
            <a:grpSpLocks/>
          </p:cNvGrpSpPr>
          <p:nvPr/>
        </p:nvGrpSpPr>
        <p:grpSpPr bwMode="auto">
          <a:xfrm>
            <a:off x="5067300" y="4894263"/>
            <a:ext cx="658813" cy="334962"/>
            <a:chOff x="5067055" y="4644135"/>
            <a:chExt cx="659103" cy="335037"/>
          </a:xfrm>
        </p:grpSpPr>
        <p:sp>
          <p:nvSpPr>
            <p:cNvPr id="433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2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0.22</a:t>
              </a:r>
            </a:p>
          </p:txBody>
        </p:sp>
        <p:sp>
          <p:nvSpPr>
            <p:cNvPr id="437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0.38</a:t>
              </a:r>
            </a:p>
          </p:txBody>
        </p:sp>
      </p:grpSp>
      <p:sp>
        <p:nvSpPr>
          <p:cNvPr id="438" name="Text Box 112"/>
          <p:cNvSpPr txBox="1">
            <a:spLocks noChangeArrowheads="1"/>
          </p:cNvSpPr>
          <p:nvPr/>
        </p:nvSpPr>
        <p:spPr bwMode="auto">
          <a:xfrm>
            <a:off x="5832475" y="5859463"/>
            <a:ext cx="388938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FF0000"/>
                </a:solidFill>
              </a:rPr>
              <a:t>0.18</a:t>
            </a:r>
          </a:p>
        </p:txBody>
      </p:sp>
      <p:sp>
        <p:nvSpPr>
          <p:cNvPr id="439" name="Text Box 112"/>
          <p:cNvSpPr txBox="1">
            <a:spLocks noChangeArrowheads="1"/>
          </p:cNvSpPr>
          <p:nvPr/>
        </p:nvSpPr>
        <p:spPr bwMode="auto">
          <a:xfrm>
            <a:off x="5562600" y="5634038"/>
            <a:ext cx="388938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0.42</a:t>
            </a:r>
          </a:p>
        </p:txBody>
      </p:sp>
      <p:sp>
        <p:nvSpPr>
          <p:cNvPr id="440" name="Text Box 113"/>
          <p:cNvSpPr txBox="1">
            <a:spLocks noChangeArrowheads="1"/>
          </p:cNvSpPr>
          <p:nvPr/>
        </p:nvSpPr>
        <p:spPr bwMode="auto">
          <a:xfrm>
            <a:off x="5562600" y="4894263"/>
            <a:ext cx="3587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CC0000"/>
                </a:solidFill>
              </a:rPr>
              <a:t>0.54</a:t>
            </a:r>
          </a:p>
        </p:txBody>
      </p:sp>
      <p:sp>
        <p:nvSpPr>
          <p:cNvPr id="441" name="Text Box 112"/>
          <p:cNvSpPr txBox="1">
            <a:spLocks noChangeArrowheads="1"/>
          </p:cNvSpPr>
          <p:nvPr/>
        </p:nvSpPr>
        <p:spPr bwMode="auto">
          <a:xfrm>
            <a:off x="5786438" y="5029200"/>
            <a:ext cx="39052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0.06</a:t>
            </a:r>
          </a:p>
        </p:txBody>
      </p:sp>
      <p:sp>
        <p:nvSpPr>
          <p:cNvPr id="442" name="Text Box 112"/>
          <p:cNvSpPr txBox="1">
            <a:spLocks noChangeArrowheads="1"/>
          </p:cNvSpPr>
          <p:nvPr/>
        </p:nvSpPr>
        <p:spPr bwMode="auto">
          <a:xfrm>
            <a:off x="5562600" y="4086231"/>
            <a:ext cx="433388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0.56</a:t>
            </a:r>
          </a:p>
        </p:txBody>
      </p:sp>
      <p:sp>
        <p:nvSpPr>
          <p:cNvPr id="443" name="Text Box 113"/>
          <p:cNvSpPr txBox="1">
            <a:spLocks noChangeArrowheads="1"/>
          </p:cNvSpPr>
          <p:nvPr/>
        </p:nvSpPr>
        <p:spPr bwMode="auto">
          <a:xfrm>
            <a:off x="5786438" y="4219575"/>
            <a:ext cx="495300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CC0000"/>
                </a:solidFill>
              </a:rPr>
              <a:t>0.04</a:t>
            </a:r>
          </a:p>
        </p:txBody>
      </p:sp>
      <p:grpSp>
        <p:nvGrpSpPr>
          <p:cNvPr id="45134" name="Gruppo 445"/>
          <p:cNvGrpSpPr>
            <a:grpSpLocks/>
          </p:cNvGrpSpPr>
          <p:nvPr/>
        </p:nvGrpSpPr>
        <p:grpSpPr bwMode="auto">
          <a:xfrm>
            <a:off x="4167188" y="5634038"/>
            <a:ext cx="658812" cy="425450"/>
            <a:chOff x="4166955" y="5634245"/>
            <a:chExt cx="659103" cy="425047"/>
          </a:xfrm>
        </p:grpSpPr>
        <p:sp>
          <p:nvSpPr>
            <p:cNvPr id="444" name="Text Box 112"/>
            <p:cNvSpPr txBox="1">
              <a:spLocks noChangeArrowheads="1"/>
            </p:cNvSpPr>
            <p:nvPr/>
          </p:nvSpPr>
          <p:spPr bwMode="auto">
            <a:xfrm>
              <a:off x="4436949" y="5859456"/>
              <a:ext cx="389109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0.26</a:t>
              </a:r>
            </a:p>
          </p:txBody>
        </p:sp>
        <p:sp>
          <p:nvSpPr>
            <p:cNvPr id="445" name="Text Box 112"/>
            <p:cNvSpPr txBox="1">
              <a:spLocks noChangeArrowheads="1"/>
            </p:cNvSpPr>
            <p:nvPr/>
          </p:nvSpPr>
          <p:spPr bwMode="auto">
            <a:xfrm>
              <a:off x="4166955" y="5634245"/>
              <a:ext cx="389109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0.34</a:t>
              </a:r>
            </a:p>
          </p:txBody>
        </p:sp>
      </p:grpSp>
      <p:grpSp>
        <p:nvGrpSpPr>
          <p:cNvPr id="45135" name="Gruppo 447"/>
          <p:cNvGrpSpPr>
            <a:grpSpLocks/>
          </p:cNvGrpSpPr>
          <p:nvPr/>
        </p:nvGrpSpPr>
        <p:grpSpPr bwMode="auto">
          <a:xfrm>
            <a:off x="4167188" y="4894263"/>
            <a:ext cx="658812" cy="334962"/>
            <a:chOff x="5067055" y="4644135"/>
            <a:chExt cx="659103" cy="335037"/>
          </a:xfrm>
        </p:grpSpPr>
        <p:sp>
          <p:nvSpPr>
            <p:cNvPr id="449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1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0.46</a:t>
              </a:r>
            </a:p>
          </p:txBody>
        </p:sp>
        <p:sp>
          <p:nvSpPr>
            <p:cNvPr id="450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0.14</a:t>
              </a:r>
            </a:p>
          </p:txBody>
        </p:sp>
      </p:grpSp>
      <p:grpSp>
        <p:nvGrpSpPr>
          <p:cNvPr id="45136" name="Gruppo 450"/>
          <p:cNvGrpSpPr>
            <a:grpSpLocks/>
          </p:cNvGrpSpPr>
          <p:nvPr/>
        </p:nvGrpSpPr>
        <p:grpSpPr bwMode="auto">
          <a:xfrm>
            <a:off x="4167188" y="4086224"/>
            <a:ext cx="658812" cy="333362"/>
            <a:chOff x="4166955" y="5726245"/>
            <a:chExt cx="659103" cy="333047"/>
          </a:xfrm>
        </p:grpSpPr>
        <p:sp>
          <p:nvSpPr>
            <p:cNvPr id="452" name="Text Box 112"/>
            <p:cNvSpPr txBox="1">
              <a:spLocks noChangeArrowheads="1"/>
            </p:cNvSpPr>
            <p:nvPr/>
          </p:nvSpPr>
          <p:spPr bwMode="auto">
            <a:xfrm>
              <a:off x="4436949" y="5859456"/>
              <a:ext cx="389109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0.12</a:t>
              </a:r>
            </a:p>
          </p:txBody>
        </p:sp>
        <p:sp>
          <p:nvSpPr>
            <p:cNvPr id="453" name="Text Box 112"/>
            <p:cNvSpPr txBox="1">
              <a:spLocks noChangeArrowheads="1"/>
            </p:cNvSpPr>
            <p:nvPr/>
          </p:nvSpPr>
          <p:spPr bwMode="auto">
            <a:xfrm>
              <a:off x="4166955" y="5726245"/>
              <a:ext cx="389109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0.48</a:t>
              </a:r>
            </a:p>
          </p:txBody>
        </p:sp>
      </p:grpSp>
      <p:grpSp>
        <p:nvGrpSpPr>
          <p:cNvPr id="45137" name="Gruppo 453"/>
          <p:cNvGrpSpPr>
            <a:grpSpLocks/>
          </p:cNvGrpSpPr>
          <p:nvPr/>
        </p:nvGrpSpPr>
        <p:grpSpPr bwMode="auto">
          <a:xfrm>
            <a:off x="3716338" y="5634038"/>
            <a:ext cx="660400" cy="425450"/>
            <a:chOff x="4166955" y="5634245"/>
            <a:chExt cx="659103" cy="425047"/>
          </a:xfrm>
        </p:grpSpPr>
        <p:sp>
          <p:nvSpPr>
            <p:cNvPr id="455" name="Text Box 112"/>
            <p:cNvSpPr txBox="1">
              <a:spLocks noChangeArrowheads="1"/>
            </p:cNvSpPr>
            <p:nvPr/>
          </p:nvSpPr>
          <p:spPr bwMode="auto">
            <a:xfrm>
              <a:off x="4436300" y="5859456"/>
              <a:ext cx="389758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0.33</a:t>
              </a:r>
            </a:p>
          </p:txBody>
        </p:sp>
        <p:sp>
          <p:nvSpPr>
            <p:cNvPr id="456" name="Text Box 112"/>
            <p:cNvSpPr txBox="1">
              <a:spLocks noChangeArrowheads="1"/>
            </p:cNvSpPr>
            <p:nvPr/>
          </p:nvSpPr>
          <p:spPr bwMode="auto">
            <a:xfrm>
              <a:off x="4166955" y="5634245"/>
              <a:ext cx="389758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0.27</a:t>
              </a:r>
            </a:p>
          </p:txBody>
        </p:sp>
      </p:grpSp>
      <p:grpSp>
        <p:nvGrpSpPr>
          <p:cNvPr id="45138" name="Gruppo 456"/>
          <p:cNvGrpSpPr>
            <a:grpSpLocks/>
          </p:cNvGrpSpPr>
          <p:nvPr/>
        </p:nvGrpSpPr>
        <p:grpSpPr bwMode="auto">
          <a:xfrm>
            <a:off x="3716338" y="4929198"/>
            <a:ext cx="660400" cy="334962"/>
            <a:chOff x="5067055" y="4644135"/>
            <a:chExt cx="659103" cy="335037"/>
          </a:xfrm>
        </p:grpSpPr>
        <p:sp>
          <p:nvSpPr>
            <p:cNvPr id="458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59654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0.39</a:t>
              </a:r>
            </a:p>
          </p:txBody>
        </p:sp>
        <p:sp>
          <p:nvSpPr>
            <p:cNvPr id="459" name="Text Box 112"/>
            <p:cNvSpPr txBox="1">
              <a:spLocks noChangeArrowheads="1"/>
            </p:cNvSpPr>
            <p:nvPr/>
          </p:nvSpPr>
          <p:spPr bwMode="auto">
            <a:xfrm>
              <a:off x="5336400" y="4779102"/>
              <a:ext cx="389758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0.22</a:t>
              </a:r>
            </a:p>
          </p:txBody>
        </p:sp>
      </p:grpSp>
      <p:grpSp>
        <p:nvGrpSpPr>
          <p:cNvPr id="45139" name="Gruppo 462"/>
          <p:cNvGrpSpPr>
            <a:grpSpLocks/>
          </p:cNvGrpSpPr>
          <p:nvPr/>
        </p:nvGrpSpPr>
        <p:grpSpPr bwMode="auto">
          <a:xfrm>
            <a:off x="3716338" y="4086224"/>
            <a:ext cx="660400" cy="333362"/>
            <a:chOff x="4166955" y="5726245"/>
            <a:chExt cx="659103" cy="333047"/>
          </a:xfrm>
        </p:grpSpPr>
        <p:sp>
          <p:nvSpPr>
            <p:cNvPr id="464" name="Text Box 112"/>
            <p:cNvSpPr txBox="1">
              <a:spLocks noChangeArrowheads="1"/>
            </p:cNvSpPr>
            <p:nvPr/>
          </p:nvSpPr>
          <p:spPr bwMode="auto">
            <a:xfrm>
              <a:off x="4436300" y="5859456"/>
              <a:ext cx="389758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0.20</a:t>
              </a:r>
            </a:p>
          </p:txBody>
        </p:sp>
        <p:sp>
          <p:nvSpPr>
            <p:cNvPr id="465" name="Text Box 112"/>
            <p:cNvSpPr txBox="1">
              <a:spLocks noChangeArrowheads="1"/>
            </p:cNvSpPr>
            <p:nvPr/>
          </p:nvSpPr>
          <p:spPr bwMode="auto">
            <a:xfrm>
              <a:off x="4166955" y="5726245"/>
              <a:ext cx="389758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0.41</a:t>
              </a:r>
            </a:p>
          </p:txBody>
        </p:sp>
      </p:grpSp>
      <p:grpSp>
        <p:nvGrpSpPr>
          <p:cNvPr id="45140" name="Gruppo 167"/>
          <p:cNvGrpSpPr>
            <a:grpSpLocks/>
          </p:cNvGrpSpPr>
          <p:nvPr/>
        </p:nvGrpSpPr>
        <p:grpSpPr bwMode="auto">
          <a:xfrm>
            <a:off x="1692275" y="5634038"/>
            <a:ext cx="658813" cy="425450"/>
            <a:chOff x="4166955" y="5634245"/>
            <a:chExt cx="659103" cy="425047"/>
          </a:xfrm>
        </p:grpSpPr>
        <p:sp>
          <p:nvSpPr>
            <p:cNvPr id="169" name="Text Box 112"/>
            <p:cNvSpPr txBox="1">
              <a:spLocks noChangeArrowheads="1"/>
            </p:cNvSpPr>
            <p:nvPr/>
          </p:nvSpPr>
          <p:spPr bwMode="auto">
            <a:xfrm>
              <a:off x="4436949" y="5859456"/>
              <a:ext cx="389109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0.33</a:t>
              </a:r>
            </a:p>
          </p:txBody>
        </p:sp>
        <p:sp>
          <p:nvSpPr>
            <p:cNvPr id="170" name="Text Box 112"/>
            <p:cNvSpPr txBox="1">
              <a:spLocks noChangeArrowheads="1"/>
            </p:cNvSpPr>
            <p:nvPr/>
          </p:nvSpPr>
          <p:spPr bwMode="auto">
            <a:xfrm>
              <a:off x="4166955" y="5634245"/>
              <a:ext cx="389109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0.27</a:t>
              </a:r>
            </a:p>
          </p:txBody>
        </p:sp>
      </p:grpSp>
      <p:grpSp>
        <p:nvGrpSpPr>
          <p:cNvPr id="45141" name="Gruppo 179"/>
          <p:cNvGrpSpPr>
            <a:grpSpLocks/>
          </p:cNvGrpSpPr>
          <p:nvPr/>
        </p:nvGrpSpPr>
        <p:grpSpPr bwMode="auto">
          <a:xfrm>
            <a:off x="1692275" y="4894263"/>
            <a:ext cx="658813" cy="334962"/>
            <a:chOff x="5067055" y="4644135"/>
            <a:chExt cx="659103" cy="335037"/>
          </a:xfrm>
        </p:grpSpPr>
        <p:sp>
          <p:nvSpPr>
            <p:cNvPr id="181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2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0.37</a:t>
              </a:r>
            </a:p>
          </p:txBody>
        </p:sp>
        <p:sp>
          <p:nvSpPr>
            <p:cNvPr id="182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0.23</a:t>
              </a:r>
            </a:p>
          </p:txBody>
        </p:sp>
      </p:grpSp>
      <p:grpSp>
        <p:nvGrpSpPr>
          <p:cNvPr id="45142" name="Gruppo 182"/>
          <p:cNvGrpSpPr>
            <a:grpSpLocks/>
          </p:cNvGrpSpPr>
          <p:nvPr/>
        </p:nvGrpSpPr>
        <p:grpSpPr bwMode="auto">
          <a:xfrm>
            <a:off x="1754170" y="4086224"/>
            <a:ext cx="596916" cy="333362"/>
            <a:chOff x="4228879" y="5726245"/>
            <a:chExt cx="597179" cy="333047"/>
          </a:xfrm>
        </p:grpSpPr>
        <p:sp>
          <p:nvSpPr>
            <p:cNvPr id="184" name="Text Box 112"/>
            <p:cNvSpPr txBox="1">
              <a:spLocks noChangeArrowheads="1"/>
            </p:cNvSpPr>
            <p:nvPr/>
          </p:nvSpPr>
          <p:spPr bwMode="auto">
            <a:xfrm>
              <a:off x="4436949" y="5859456"/>
              <a:ext cx="389109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0.21</a:t>
              </a:r>
            </a:p>
          </p:txBody>
        </p:sp>
        <p:sp>
          <p:nvSpPr>
            <p:cNvPr id="185" name="Text Box 112"/>
            <p:cNvSpPr txBox="1">
              <a:spLocks noChangeArrowheads="1"/>
            </p:cNvSpPr>
            <p:nvPr/>
          </p:nvSpPr>
          <p:spPr bwMode="auto">
            <a:xfrm>
              <a:off x="4228879" y="5726245"/>
              <a:ext cx="389109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0.39</a:t>
              </a:r>
            </a:p>
          </p:txBody>
        </p:sp>
      </p:grpSp>
      <p:grpSp>
        <p:nvGrpSpPr>
          <p:cNvPr id="45143" name="Gruppo 191"/>
          <p:cNvGrpSpPr>
            <a:grpSpLocks/>
          </p:cNvGrpSpPr>
          <p:nvPr/>
        </p:nvGrpSpPr>
        <p:grpSpPr bwMode="auto">
          <a:xfrm>
            <a:off x="881063" y="5634038"/>
            <a:ext cx="660400" cy="425450"/>
            <a:chOff x="4166955" y="5634245"/>
            <a:chExt cx="659103" cy="425047"/>
          </a:xfrm>
        </p:grpSpPr>
        <p:sp>
          <p:nvSpPr>
            <p:cNvPr id="193" name="Text Box 112"/>
            <p:cNvSpPr txBox="1">
              <a:spLocks noChangeArrowheads="1"/>
            </p:cNvSpPr>
            <p:nvPr/>
          </p:nvSpPr>
          <p:spPr bwMode="auto">
            <a:xfrm>
              <a:off x="4436300" y="5859456"/>
              <a:ext cx="389758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0.03</a:t>
              </a:r>
            </a:p>
          </p:txBody>
        </p:sp>
        <p:sp>
          <p:nvSpPr>
            <p:cNvPr id="194" name="Text Box 112"/>
            <p:cNvSpPr txBox="1">
              <a:spLocks noChangeArrowheads="1"/>
            </p:cNvSpPr>
            <p:nvPr/>
          </p:nvSpPr>
          <p:spPr bwMode="auto">
            <a:xfrm>
              <a:off x="4166955" y="5634245"/>
              <a:ext cx="389758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0.57</a:t>
              </a:r>
            </a:p>
          </p:txBody>
        </p:sp>
      </p:grpSp>
      <p:grpSp>
        <p:nvGrpSpPr>
          <p:cNvPr id="45144" name="Gruppo 194"/>
          <p:cNvGrpSpPr>
            <a:grpSpLocks/>
          </p:cNvGrpSpPr>
          <p:nvPr/>
        </p:nvGrpSpPr>
        <p:grpSpPr bwMode="auto">
          <a:xfrm>
            <a:off x="881063" y="4894263"/>
            <a:ext cx="660400" cy="334962"/>
            <a:chOff x="5067055" y="4644135"/>
            <a:chExt cx="659103" cy="335037"/>
          </a:xfrm>
        </p:grpSpPr>
        <p:sp>
          <p:nvSpPr>
            <p:cNvPr id="196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59654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0.09</a:t>
              </a:r>
            </a:p>
          </p:txBody>
        </p:sp>
        <p:sp>
          <p:nvSpPr>
            <p:cNvPr id="197" name="Text Box 112"/>
            <p:cNvSpPr txBox="1">
              <a:spLocks noChangeArrowheads="1"/>
            </p:cNvSpPr>
            <p:nvPr/>
          </p:nvSpPr>
          <p:spPr bwMode="auto">
            <a:xfrm>
              <a:off x="5336400" y="4779102"/>
              <a:ext cx="389758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 smtClean="0"/>
                <a:t>0.53</a:t>
              </a:r>
              <a:endParaRPr lang="it-IT" sz="700" dirty="0"/>
            </a:p>
          </p:txBody>
        </p:sp>
      </p:grpSp>
      <p:grpSp>
        <p:nvGrpSpPr>
          <p:cNvPr id="45145" name="Gruppo 197"/>
          <p:cNvGrpSpPr>
            <a:grpSpLocks/>
          </p:cNvGrpSpPr>
          <p:nvPr/>
        </p:nvGrpSpPr>
        <p:grpSpPr bwMode="auto">
          <a:xfrm>
            <a:off x="895327" y="4086223"/>
            <a:ext cx="646136" cy="317486"/>
            <a:chOff x="4181191" y="5742106"/>
            <a:chExt cx="644867" cy="317186"/>
          </a:xfrm>
        </p:grpSpPr>
        <p:sp>
          <p:nvSpPr>
            <p:cNvPr id="199" name="Text Box 112"/>
            <p:cNvSpPr txBox="1">
              <a:spLocks noChangeArrowheads="1"/>
            </p:cNvSpPr>
            <p:nvPr/>
          </p:nvSpPr>
          <p:spPr bwMode="auto">
            <a:xfrm>
              <a:off x="4436300" y="5859456"/>
              <a:ext cx="389758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 smtClean="0">
                  <a:solidFill>
                    <a:srgbClr val="FF0000"/>
                  </a:solidFill>
                </a:rPr>
                <a:t>0.50</a:t>
              </a:r>
              <a:endParaRPr lang="it-IT" sz="700" dirty="0">
                <a:solidFill>
                  <a:srgbClr val="FF0000"/>
                </a:solidFill>
              </a:endParaRPr>
            </a:p>
          </p:txBody>
        </p:sp>
        <p:sp>
          <p:nvSpPr>
            <p:cNvPr id="200" name="Text Box 112"/>
            <p:cNvSpPr txBox="1">
              <a:spLocks noChangeArrowheads="1"/>
            </p:cNvSpPr>
            <p:nvPr/>
          </p:nvSpPr>
          <p:spPr bwMode="auto">
            <a:xfrm>
              <a:off x="4181191" y="5742106"/>
              <a:ext cx="389758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 smtClean="0"/>
                <a:t>0.11</a:t>
              </a:r>
              <a:endParaRPr lang="it-IT" sz="700" dirty="0"/>
            </a:p>
          </p:txBody>
        </p:sp>
      </p:grpSp>
      <p:grpSp>
        <p:nvGrpSpPr>
          <p:cNvPr id="45146" name="Gruppo 200"/>
          <p:cNvGrpSpPr>
            <a:grpSpLocks/>
          </p:cNvGrpSpPr>
          <p:nvPr/>
        </p:nvGrpSpPr>
        <p:grpSpPr bwMode="auto">
          <a:xfrm>
            <a:off x="476250" y="5634038"/>
            <a:ext cx="658813" cy="425450"/>
            <a:chOff x="4166955" y="5634245"/>
            <a:chExt cx="659103" cy="425047"/>
          </a:xfrm>
        </p:grpSpPr>
        <p:sp>
          <p:nvSpPr>
            <p:cNvPr id="202" name="Text Box 112"/>
            <p:cNvSpPr txBox="1">
              <a:spLocks noChangeArrowheads="1"/>
            </p:cNvSpPr>
            <p:nvPr/>
          </p:nvSpPr>
          <p:spPr bwMode="auto">
            <a:xfrm>
              <a:off x="4436949" y="5859456"/>
              <a:ext cx="389109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0.03</a:t>
              </a:r>
            </a:p>
          </p:txBody>
        </p:sp>
        <p:sp>
          <p:nvSpPr>
            <p:cNvPr id="203" name="Text Box 112"/>
            <p:cNvSpPr txBox="1">
              <a:spLocks noChangeArrowheads="1"/>
            </p:cNvSpPr>
            <p:nvPr/>
          </p:nvSpPr>
          <p:spPr bwMode="auto">
            <a:xfrm>
              <a:off x="4166955" y="5634245"/>
              <a:ext cx="389109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0.57</a:t>
              </a:r>
            </a:p>
          </p:txBody>
        </p:sp>
      </p:grpSp>
      <p:grpSp>
        <p:nvGrpSpPr>
          <p:cNvPr id="45147" name="Gruppo 203"/>
          <p:cNvGrpSpPr>
            <a:grpSpLocks/>
          </p:cNvGrpSpPr>
          <p:nvPr/>
        </p:nvGrpSpPr>
        <p:grpSpPr bwMode="auto">
          <a:xfrm>
            <a:off x="476250" y="4894263"/>
            <a:ext cx="658813" cy="334962"/>
            <a:chOff x="5067055" y="4644135"/>
            <a:chExt cx="659103" cy="335037"/>
          </a:xfrm>
        </p:grpSpPr>
        <p:sp>
          <p:nvSpPr>
            <p:cNvPr id="205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2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0.07</a:t>
              </a:r>
            </a:p>
          </p:txBody>
        </p:sp>
        <p:sp>
          <p:nvSpPr>
            <p:cNvPr id="206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 smtClean="0"/>
                <a:t>0.52</a:t>
              </a:r>
              <a:endParaRPr lang="it-IT" sz="700" dirty="0"/>
            </a:p>
          </p:txBody>
        </p:sp>
      </p:grpSp>
      <p:grpSp>
        <p:nvGrpSpPr>
          <p:cNvPr id="45148" name="Gruppo 206"/>
          <p:cNvGrpSpPr>
            <a:grpSpLocks/>
          </p:cNvGrpSpPr>
          <p:nvPr/>
        </p:nvGrpSpPr>
        <p:grpSpPr bwMode="auto">
          <a:xfrm>
            <a:off x="500038" y="4086223"/>
            <a:ext cx="635029" cy="317486"/>
            <a:chOff x="4190750" y="5742106"/>
            <a:chExt cx="635308" cy="317186"/>
          </a:xfrm>
        </p:grpSpPr>
        <p:sp>
          <p:nvSpPr>
            <p:cNvPr id="208" name="Text Box 112"/>
            <p:cNvSpPr txBox="1">
              <a:spLocks noChangeArrowheads="1"/>
            </p:cNvSpPr>
            <p:nvPr/>
          </p:nvSpPr>
          <p:spPr bwMode="auto">
            <a:xfrm>
              <a:off x="4436949" y="5859456"/>
              <a:ext cx="389109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0.51</a:t>
              </a:r>
            </a:p>
          </p:txBody>
        </p:sp>
        <p:sp>
          <p:nvSpPr>
            <p:cNvPr id="209" name="Text Box 112"/>
            <p:cNvSpPr txBox="1">
              <a:spLocks noChangeArrowheads="1"/>
            </p:cNvSpPr>
            <p:nvPr/>
          </p:nvSpPr>
          <p:spPr bwMode="auto">
            <a:xfrm>
              <a:off x="4190750" y="5742106"/>
              <a:ext cx="389109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0.09</a:t>
              </a:r>
            </a:p>
          </p:txBody>
        </p:sp>
      </p:grpSp>
      <p:grpSp>
        <p:nvGrpSpPr>
          <p:cNvPr id="45149" name="Gruppo 209"/>
          <p:cNvGrpSpPr>
            <a:grpSpLocks/>
          </p:cNvGrpSpPr>
          <p:nvPr/>
        </p:nvGrpSpPr>
        <p:grpSpPr bwMode="auto">
          <a:xfrm>
            <a:off x="71438" y="5634038"/>
            <a:ext cx="658812" cy="425450"/>
            <a:chOff x="4166955" y="5634245"/>
            <a:chExt cx="659103" cy="425047"/>
          </a:xfrm>
        </p:grpSpPr>
        <p:sp>
          <p:nvSpPr>
            <p:cNvPr id="211" name="Text Box 112"/>
            <p:cNvSpPr txBox="1">
              <a:spLocks noChangeArrowheads="1"/>
            </p:cNvSpPr>
            <p:nvPr/>
          </p:nvSpPr>
          <p:spPr bwMode="auto">
            <a:xfrm>
              <a:off x="4436949" y="5859456"/>
              <a:ext cx="389109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0.11</a:t>
              </a:r>
            </a:p>
          </p:txBody>
        </p:sp>
        <p:sp>
          <p:nvSpPr>
            <p:cNvPr id="212" name="Text Box 112"/>
            <p:cNvSpPr txBox="1">
              <a:spLocks noChangeArrowheads="1"/>
            </p:cNvSpPr>
            <p:nvPr/>
          </p:nvSpPr>
          <p:spPr bwMode="auto">
            <a:xfrm>
              <a:off x="4166955" y="5634245"/>
              <a:ext cx="389109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0.49</a:t>
              </a:r>
            </a:p>
          </p:txBody>
        </p:sp>
      </p:grpSp>
      <p:grpSp>
        <p:nvGrpSpPr>
          <p:cNvPr id="45150" name="Gruppo 212"/>
          <p:cNvGrpSpPr>
            <a:grpSpLocks/>
          </p:cNvGrpSpPr>
          <p:nvPr/>
        </p:nvGrpSpPr>
        <p:grpSpPr bwMode="auto">
          <a:xfrm>
            <a:off x="71438" y="4894263"/>
            <a:ext cx="658812" cy="334962"/>
            <a:chOff x="5067055" y="4644135"/>
            <a:chExt cx="659103" cy="335037"/>
          </a:xfrm>
        </p:grpSpPr>
        <p:sp>
          <p:nvSpPr>
            <p:cNvPr id="214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1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 smtClean="0">
                  <a:solidFill>
                    <a:srgbClr val="CC0000"/>
                  </a:solidFill>
                </a:rPr>
                <a:t>0.01</a:t>
              </a:r>
              <a:endParaRPr lang="it-IT" sz="700" dirty="0">
                <a:solidFill>
                  <a:srgbClr val="CC0000"/>
                </a:solidFill>
              </a:endParaRPr>
            </a:p>
          </p:txBody>
        </p:sp>
        <p:sp>
          <p:nvSpPr>
            <p:cNvPr id="215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 smtClean="0"/>
                <a:t>0.59</a:t>
              </a:r>
              <a:endParaRPr lang="it-IT" sz="700" dirty="0"/>
            </a:p>
          </p:txBody>
        </p:sp>
      </p:grpSp>
      <p:grpSp>
        <p:nvGrpSpPr>
          <p:cNvPr id="45151" name="Gruppo 215"/>
          <p:cNvGrpSpPr>
            <a:grpSpLocks/>
          </p:cNvGrpSpPr>
          <p:nvPr/>
        </p:nvGrpSpPr>
        <p:grpSpPr bwMode="auto">
          <a:xfrm>
            <a:off x="71404" y="4086223"/>
            <a:ext cx="630266" cy="317486"/>
            <a:chOff x="4166924" y="5742106"/>
            <a:chExt cx="659134" cy="317186"/>
          </a:xfrm>
        </p:grpSpPr>
        <p:sp>
          <p:nvSpPr>
            <p:cNvPr id="217" name="Text Box 112"/>
            <p:cNvSpPr txBox="1">
              <a:spLocks noChangeArrowheads="1"/>
            </p:cNvSpPr>
            <p:nvPr/>
          </p:nvSpPr>
          <p:spPr bwMode="auto">
            <a:xfrm>
              <a:off x="4437569" y="5859456"/>
              <a:ext cx="388489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0.57</a:t>
              </a:r>
            </a:p>
          </p:txBody>
        </p:sp>
        <p:sp>
          <p:nvSpPr>
            <p:cNvPr id="218" name="Text Box 112"/>
            <p:cNvSpPr txBox="1">
              <a:spLocks noChangeArrowheads="1"/>
            </p:cNvSpPr>
            <p:nvPr/>
          </p:nvSpPr>
          <p:spPr bwMode="auto">
            <a:xfrm>
              <a:off x="4166924" y="5742106"/>
              <a:ext cx="388489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 smtClean="0"/>
                <a:t>0.03</a:t>
              </a:r>
              <a:endParaRPr lang="it-IT" sz="700" dirty="0"/>
            </a:p>
          </p:txBody>
        </p:sp>
      </p:grpSp>
      <p:sp>
        <p:nvSpPr>
          <p:cNvPr id="45152" name="CasellaDiTesto 221"/>
          <p:cNvSpPr txBox="1">
            <a:spLocks noChangeArrowheads="1"/>
          </p:cNvSpPr>
          <p:nvPr/>
        </p:nvSpPr>
        <p:spPr bwMode="auto">
          <a:xfrm>
            <a:off x="2681288" y="0"/>
            <a:ext cx="33305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400" b="1" dirty="0" smtClean="0"/>
              <a:t>Venezia </a:t>
            </a:r>
            <a:r>
              <a:rPr lang="it-IT" sz="1400" b="1" dirty="0"/>
              <a:t>e Mestre</a:t>
            </a:r>
          </a:p>
        </p:txBody>
      </p:sp>
      <p:cxnSp>
        <p:nvCxnSpPr>
          <p:cNvPr id="223" name="Connettore 1 222"/>
          <p:cNvCxnSpPr/>
          <p:nvPr/>
        </p:nvCxnSpPr>
        <p:spPr>
          <a:xfrm>
            <a:off x="0" y="414338"/>
            <a:ext cx="9144000" cy="158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154" name="Gruppo 223"/>
          <p:cNvGrpSpPr>
            <a:grpSpLocks/>
          </p:cNvGrpSpPr>
          <p:nvPr/>
        </p:nvGrpSpPr>
        <p:grpSpPr bwMode="auto">
          <a:xfrm>
            <a:off x="4167188" y="3094038"/>
            <a:ext cx="658812" cy="334962"/>
            <a:chOff x="5067055" y="4644135"/>
            <a:chExt cx="659103" cy="335037"/>
          </a:xfrm>
        </p:grpSpPr>
        <p:sp>
          <p:nvSpPr>
            <p:cNvPr id="225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1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0.22</a:t>
              </a:r>
            </a:p>
          </p:txBody>
        </p:sp>
        <p:sp>
          <p:nvSpPr>
            <p:cNvPr id="226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0.38</a:t>
              </a:r>
            </a:p>
          </p:txBody>
        </p:sp>
      </p:grpSp>
      <p:grpSp>
        <p:nvGrpSpPr>
          <p:cNvPr id="45155" name="Gruppo 226"/>
          <p:cNvGrpSpPr>
            <a:grpSpLocks/>
          </p:cNvGrpSpPr>
          <p:nvPr/>
        </p:nvGrpSpPr>
        <p:grpSpPr bwMode="auto">
          <a:xfrm>
            <a:off x="3716338" y="3094038"/>
            <a:ext cx="660400" cy="334962"/>
            <a:chOff x="5067055" y="4644135"/>
            <a:chExt cx="659103" cy="335037"/>
          </a:xfrm>
        </p:grpSpPr>
        <p:sp>
          <p:nvSpPr>
            <p:cNvPr id="228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59654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0.01</a:t>
              </a:r>
            </a:p>
          </p:txBody>
        </p:sp>
        <p:sp>
          <p:nvSpPr>
            <p:cNvPr id="229" name="Text Box 112"/>
            <p:cNvSpPr txBox="1">
              <a:spLocks noChangeArrowheads="1"/>
            </p:cNvSpPr>
            <p:nvPr/>
          </p:nvSpPr>
          <p:spPr bwMode="auto">
            <a:xfrm>
              <a:off x="5336400" y="4779102"/>
              <a:ext cx="389758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0.59</a:t>
              </a:r>
            </a:p>
          </p:txBody>
        </p:sp>
      </p:grpSp>
      <p:grpSp>
        <p:nvGrpSpPr>
          <p:cNvPr id="45156" name="Gruppo 229"/>
          <p:cNvGrpSpPr>
            <a:grpSpLocks/>
          </p:cNvGrpSpPr>
          <p:nvPr/>
        </p:nvGrpSpPr>
        <p:grpSpPr bwMode="auto">
          <a:xfrm>
            <a:off x="1736725" y="3094038"/>
            <a:ext cx="658813" cy="334962"/>
            <a:chOff x="5067055" y="4644135"/>
            <a:chExt cx="659103" cy="335037"/>
          </a:xfrm>
        </p:grpSpPr>
        <p:sp>
          <p:nvSpPr>
            <p:cNvPr id="232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2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0.55</a:t>
              </a:r>
            </a:p>
          </p:txBody>
        </p:sp>
        <p:sp>
          <p:nvSpPr>
            <p:cNvPr id="233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0.05</a:t>
              </a:r>
            </a:p>
          </p:txBody>
        </p:sp>
      </p:grpSp>
      <p:grpSp>
        <p:nvGrpSpPr>
          <p:cNvPr id="45157" name="Gruppo 233"/>
          <p:cNvGrpSpPr>
            <a:grpSpLocks/>
          </p:cNvGrpSpPr>
          <p:nvPr/>
        </p:nvGrpSpPr>
        <p:grpSpPr bwMode="auto">
          <a:xfrm>
            <a:off x="881063" y="3094038"/>
            <a:ext cx="660400" cy="334962"/>
            <a:chOff x="5067055" y="4644135"/>
            <a:chExt cx="659103" cy="335037"/>
          </a:xfrm>
        </p:grpSpPr>
        <p:sp>
          <p:nvSpPr>
            <p:cNvPr id="235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59654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 smtClean="0">
                  <a:solidFill>
                    <a:srgbClr val="FF0000"/>
                  </a:solidFill>
                </a:rPr>
                <a:t>0.28</a:t>
              </a:r>
              <a:endParaRPr lang="it-IT" sz="700" dirty="0">
                <a:solidFill>
                  <a:srgbClr val="FF0000"/>
                </a:solidFill>
              </a:endParaRPr>
            </a:p>
          </p:txBody>
        </p:sp>
        <p:sp>
          <p:nvSpPr>
            <p:cNvPr id="236" name="Text Box 112"/>
            <p:cNvSpPr txBox="1">
              <a:spLocks noChangeArrowheads="1"/>
            </p:cNvSpPr>
            <p:nvPr/>
          </p:nvSpPr>
          <p:spPr bwMode="auto">
            <a:xfrm>
              <a:off x="5336400" y="4779102"/>
              <a:ext cx="389758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 smtClean="0"/>
                <a:t>0.32</a:t>
              </a:r>
              <a:endParaRPr lang="it-IT" sz="700" dirty="0"/>
            </a:p>
          </p:txBody>
        </p:sp>
      </p:grpSp>
      <p:grpSp>
        <p:nvGrpSpPr>
          <p:cNvPr id="45158" name="Gruppo 236"/>
          <p:cNvGrpSpPr>
            <a:grpSpLocks/>
          </p:cNvGrpSpPr>
          <p:nvPr/>
        </p:nvGrpSpPr>
        <p:grpSpPr bwMode="auto">
          <a:xfrm>
            <a:off x="476250" y="3094038"/>
            <a:ext cx="658813" cy="334962"/>
            <a:chOff x="5067055" y="4644135"/>
            <a:chExt cx="659103" cy="335037"/>
          </a:xfrm>
        </p:grpSpPr>
        <p:sp>
          <p:nvSpPr>
            <p:cNvPr id="238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2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0.23</a:t>
              </a:r>
            </a:p>
          </p:txBody>
        </p:sp>
        <p:sp>
          <p:nvSpPr>
            <p:cNvPr id="239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0.37</a:t>
              </a:r>
            </a:p>
          </p:txBody>
        </p:sp>
      </p:grpSp>
      <p:grpSp>
        <p:nvGrpSpPr>
          <p:cNvPr id="45159" name="Gruppo 239"/>
          <p:cNvGrpSpPr>
            <a:grpSpLocks/>
          </p:cNvGrpSpPr>
          <p:nvPr/>
        </p:nvGrpSpPr>
        <p:grpSpPr bwMode="auto">
          <a:xfrm>
            <a:off x="71438" y="3094038"/>
            <a:ext cx="658812" cy="334962"/>
            <a:chOff x="5067055" y="4644135"/>
            <a:chExt cx="659103" cy="335037"/>
          </a:xfrm>
        </p:grpSpPr>
        <p:sp>
          <p:nvSpPr>
            <p:cNvPr id="241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1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0.37</a:t>
              </a:r>
            </a:p>
          </p:txBody>
        </p:sp>
        <p:sp>
          <p:nvSpPr>
            <p:cNvPr id="242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 smtClean="0"/>
                <a:t>0.23</a:t>
              </a:r>
              <a:endParaRPr lang="it-IT" sz="700" dirty="0"/>
            </a:p>
          </p:txBody>
        </p:sp>
      </p:grpSp>
      <p:grpSp>
        <p:nvGrpSpPr>
          <p:cNvPr id="45160" name="Gruppo 242"/>
          <p:cNvGrpSpPr>
            <a:grpSpLocks/>
          </p:cNvGrpSpPr>
          <p:nvPr/>
        </p:nvGrpSpPr>
        <p:grpSpPr bwMode="auto">
          <a:xfrm>
            <a:off x="1331913" y="3094038"/>
            <a:ext cx="658812" cy="334962"/>
            <a:chOff x="5067055" y="4644135"/>
            <a:chExt cx="659103" cy="335037"/>
          </a:xfrm>
        </p:grpSpPr>
        <p:sp>
          <p:nvSpPr>
            <p:cNvPr id="244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1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0.07</a:t>
              </a:r>
            </a:p>
          </p:txBody>
        </p:sp>
        <p:sp>
          <p:nvSpPr>
            <p:cNvPr id="245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0.53</a:t>
              </a:r>
            </a:p>
          </p:txBody>
        </p:sp>
      </p:grpSp>
      <p:grpSp>
        <p:nvGrpSpPr>
          <p:cNvPr id="45161" name="Gruppo 245"/>
          <p:cNvGrpSpPr>
            <a:grpSpLocks/>
          </p:cNvGrpSpPr>
          <p:nvPr/>
        </p:nvGrpSpPr>
        <p:grpSpPr bwMode="auto">
          <a:xfrm>
            <a:off x="2276475" y="3094038"/>
            <a:ext cx="658813" cy="334962"/>
            <a:chOff x="5067055" y="4644135"/>
            <a:chExt cx="659103" cy="335037"/>
          </a:xfrm>
        </p:grpSpPr>
        <p:sp>
          <p:nvSpPr>
            <p:cNvPr id="247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2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0.15</a:t>
              </a:r>
            </a:p>
          </p:txBody>
        </p:sp>
        <p:sp>
          <p:nvSpPr>
            <p:cNvPr id="248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0.44</a:t>
              </a:r>
            </a:p>
          </p:txBody>
        </p:sp>
      </p:grpSp>
      <p:grpSp>
        <p:nvGrpSpPr>
          <p:cNvPr id="45162" name="Gruppo 248"/>
          <p:cNvGrpSpPr>
            <a:grpSpLocks/>
          </p:cNvGrpSpPr>
          <p:nvPr/>
        </p:nvGrpSpPr>
        <p:grpSpPr bwMode="auto">
          <a:xfrm>
            <a:off x="2727325" y="3094038"/>
            <a:ext cx="658813" cy="334962"/>
            <a:chOff x="5067055" y="4644135"/>
            <a:chExt cx="659103" cy="335037"/>
          </a:xfrm>
        </p:grpSpPr>
        <p:sp>
          <p:nvSpPr>
            <p:cNvPr id="250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2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0.52</a:t>
              </a:r>
            </a:p>
          </p:txBody>
        </p:sp>
        <p:sp>
          <p:nvSpPr>
            <p:cNvPr id="251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0.08</a:t>
              </a:r>
            </a:p>
          </p:txBody>
        </p:sp>
      </p:grpSp>
      <p:grpSp>
        <p:nvGrpSpPr>
          <p:cNvPr id="45163" name="Gruppo 251"/>
          <p:cNvGrpSpPr>
            <a:grpSpLocks/>
          </p:cNvGrpSpPr>
          <p:nvPr/>
        </p:nvGrpSpPr>
        <p:grpSpPr bwMode="auto">
          <a:xfrm>
            <a:off x="3222625" y="3094038"/>
            <a:ext cx="658813" cy="334962"/>
            <a:chOff x="5067055" y="4644135"/>
            <a:chExt cx="659103" cy="335037"/>
          </a:xfrm>
        </p:grpSpPr>
        <p:sp>
          <p:nvSpPr>
            <p:cNvPr id="253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2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0.45</a:t>
              </a:r>
            </a:p>
          </p:txBody>
        </p:sp>
        <p:sp>
          <p:nvSpPr>
            <p:cNvPr id="254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0.14</a:t>
              </a:r>
            </a:p>
          </p:txBody>
        </p:sp>
      </p:grpSp>
      <p:grpSp>
        <p:nvGrpSpPr>
          <p:cNvPr id="45164" name="Gruppo 161"/>
          <p:cNvGrpSpPr>
            <a:grpSpLocks/>
          </p:cNvGrpSpPr>
          <p:nvPr/>
        </p:nvGrpSpPr>
        <p:grpSpPr bwMode="auto">
          <a:xfrm>
            <a:off x="2752715" y="2608266"/>
            <a:ext cx="604849" cy="300041"/>
            <a:chOff x="4222397" y="5723163"/>
            <a:chExt cx="603661" cy="336129"/>
          </a:xfrm>
        </p:grpSpPr>
        <p:sp>
          <p:nvSpPr>
            <p:cNvPr id="264" name="Text Box 112"/>
            <p:cNvSpPr txBox="1">
              <a:spLocks noChangeArrowheads="1"/>
            </p:cNvSpPr>
            <p:nvPr/>
          </p:nvSpPr>
          <p:spPr bwMode="auto">
            <a:xfrm>
              <a:off x="4436300" y="5860107"/>
              <a:ext cx="389758" cy="199185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0.06</a:t>
              </a:r>
            </a:p>
          </p:txBody>
        </p:sp>
        <p:sp>
          <p:nvSpPr>
            <p:cNvPr id="265" name="Text Box 112"/>
            <p:cNvSpPr txBox="1">
              <a:spLocks noChangeArrowheads="1"/>
            </p:cNvSpPr>
            <p:nvPr/>
          </p:nvSpPr>
          <p:spPr bwMode="auto">
            <a:xfrm>
              <a:off x="4222397" y="5723163"/>
              <a:ext cx="389758" cy="19918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0.54</a:t>
              </a:r>
            </a:p>
          </p:txBody>
        </p:sp>
      </p:grpSp>
      <p:grpSp>
        <p:nvGrpSpPr>
          <p:cNvPr id="45165" name="Gruppo 474"/>
          <p:cNvGrpSpPr>
            <a:grpSpLocks/>
          </p:cNvGrpSpPr>
          <p:nvPr/>
        </p:nvGrpSpPr>
        <p:grpSpPr bwMode="auto">
          <a:xfrm>
            <a:off x="3214679" y="2571749"/>
            <a:ext cx="636600" cy="333389"/>
            <a:chOff x="4189180" y="5683009"/>
            <a:chExt cx="636881" cy="379500"/>
          </a:xfrm>
        </p:grpSpPr>
        <p:sp>
          <p:nvSpPr>
            <p:cNvPr id="267" name="Text Box 112"/>
            <p:cNvSpPr txBox="1">
              <a:spLocks noChangeArrowheads="1"/>
            </p:cNvSpPr>
            <p:nvPr/>
          </p:nvSpPr>
          <p:spPr bwMode="auto">
            <a:xfrm>
              <a:off x="4436952" y="5860117"/>
              <a:ext cx="389109" cy="202392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0.12</a:t>
              </a:r>
            </a:p>
          </p:txBody>
        </p:sp>
        <p:sp>
          <p:nvSpPr>
            <p:cNvPr id="268" name="Text Box 112"/>
            <p:cNvSpPr txBox="1">
              <a:spLocks noChangeArrowheads="1"/>
            </p:cNvSpPr>
            <p:nvPr/>
          </p:nvSpPr>
          <p:spPr bwMode="auto">
            <a:xfrm>
              <a:off x="4189180" y="5683009"/>
              <a:ext cx="389109" cy="202392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0.47</a:t>
              </a:r>
            </a:p>
          </p:txBody>
        </p:sp>
      </p:grpSp>
      <p:grpSp>
        <p:nvGrpSpPr>
          <p:cNvPr id="45166" name="Gruppo 176"/>
          <p:cNvGrpSpPr>
            <a:grpSpLocks/>
          </p:cNvGrpSpPr>
          <p:nvPr/>
        </p:nvGrpSpPr>
        <p:grpSpPr bwMode="auto">
          <a:xfrm>
            <a:off x="2292350" y="2528888"/>
            <a:ext cx="658813" cy="373062"/>
            <a:chOff x="4166955" y="5634250"/>
            <a:chExt cx="659103" cy="431494"/>
          </a:xfrm>
        </p:grpSpPr>
        <p:sp>
          <p:nvSpPr>
            <p:cNvPr id="270" name="Text Box 112"/>
            <p:cNvSpPr txBox="1">
              <a:spLocks noChangeArrowheads="1"/>
            </p:cNvSpPr>
            <p:nvPr/>
          </p:nvSpPr>
          <p:spPr bwMode="auto">
            <a:xfrm>
              <a:off x="4436949" y="5860096"/>
              <a:ext cx="389109" cy="205648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0.42</a:t>
              </a:r>
            </a:p>
          </p:txBody>
        </p:sp>
        <p:sp>
          <p:nvSpPr>
            <p:cNvPr id="271" name="Text Box 112"/>
            <p:cNvSpPr txBox="1">
              <a:spLocks noChangeArrowheads="1"/>
            </p:cNvSpPr>
            <p:nvPr/>
          </p:nvSpPr>
          <p:spPr bwMode="auto">
            <a:xfrm>
              <a:off x="4166955" y="5634250"/>
              <a:ext cx="389109" cy="205648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0.17</a:t>
              </a:r>
            </a:p>
          </p:txBody>
        </p:sp>
      </p:grpSp>
      <p:grpSp>
        <p:nvGrpSpPr>
          <p:cNvPr id="45167" name="Gruppo 450"/>
          <p:cNvGrpSpPr>
            <a:grpSpLocks/>
          </p:cNvGrpSpPr>
          <p:nvPr/>
        </p:nvGrpSpPr>
        <p:grpSpPr bwMode="auto">
          <a:xfrm>
            <a:off x="4183063" y="2608263"/>
            <a:ext cx="614365" cy="300055"/>
            <a:chOff x="4211422" y="5723148"/>
            <a:chExt cx="614636" cy="336144"/>
          </a:xfrm>
        </p:grpSpPr>
        <p:sp>
          <p:nvSpPr>
            <p:cNvPr id="273" name="Text Box 112"/>
            <p:cNvSpPr txBox="1">
              <a:spLocks noChangeArrowheads="1"/>
            </p:cNvSpPr>
            <p:nvPr/>
          </p:nvSpPr>
          <p:spPr bwMode="auto">
            <a:xfrm>
              <a:off x="4436949" y="5860107"/>
              <a:ext cx="389109" cy="199185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0.36</a:t>
              </a:r>
            </a:p>
          </p:txBody>
        </p:sp>
        <p:sp>
          <p:nvSpPr>
            <p:cNvPr id="274" name="Text Box 112"/>
            <p:cNvSpPr txBox="1">
              <a:spLocks noChangeArrowheads="1"/>
            </p:cNvSpPr>
            <p:nvPr/>
          </p:nvSpPr>
          <p:spPr bwMode="auto">
            <a:xfrm>
              <a:off x="4211422" y="5723148"/>
              <a:ext cx="389109" cy="199185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0.24</a:t>
              </a:r>
            </a:p>
          </p:txBody>
        </p:sp>
      </p:grpSp>
      <p:grpSp>
        <p:nvGrpSpPr>
          <p:cNvPr id="45168" name="Gruppo 462"/>
          <p:cNvGrpSpPr>
            <a:grpSpLocks/>
          </p:cNvGrpSpPr>
          <p:nvPr/>
        </p:nvGrpSpPr>
        <p:grpSpPr bwMode="auto">
          <a:xfrm>
            <a:off x="3754435" y="2608263"/>
            <a:ext cx="592136" cy="300055"/>
            <a:chOff x="4233660" y="5723148"/>
            <a:chExt cx="592398" cy="336144"/>
          </a:xfrm>
        </p:grpSpPr>
        <p:sp>
          <p:nvSpPr>
            <p:cNvPr id="276" name="Text Box 112"/>
            <p:cNvSpPr txBox="1">
              <a:spLocks noChangeArrowheads="1"/>
            </p:cNvSpPr>
            <p:nvPr/>
          </p:nvSpPr>
          <p:spPr bwMode="auto">
            <a:xfrm>
              <a:off x="4436949" y="5860107"/>
              <a:ext cx="389109" cy="199185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0.57</a:t>
              </a:r>
            </a:p>
          </p:txBody>
        </p:sp>
        <p:sp>
          <p:nvSpPr>
            <p:cNvPr id="277" name="Text Box 112"/>
            <p:cNvSpPr txBox="1">
              <a:spLocks noChangeArrowheads="1"/>
            </p:cNvSpPr>
            <p:nvPr/>
          </p:nvSpPr>
          <p:spPr bwMode="auto">
            <a:xfrm>
              <a:off x="4233660" y="5723148"/>
              <a:ext cx="389109" cy="199185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0.03</a:t>
              </a:r>
            </a:p>
          </p:txBody>
        </p:sp>
      </p:grpSp>
      <p:grpSp>
        <p:nvGrpSpPr>
          <p:cNvPr id="45169" name="Gruppo 182"/>
          <p:cNvGrpSpPr>
            <a:grpSpLocks/>
          </p:cNvGrpSpPr>
          <p:nvPr/>
        </p:nvGrpSpPr>
        <p:grpSpPr bwMode="auto">
          <a:xfrm>
            <a:off x="1676403" y="2657479"/>
            <a:ext cx="690567" cy="250831"/>
            <a:chOff x="4135188" y="5778292"/>
            <a:chExt cx="690870" cy="281000"/>
          </a:xfrm>
        </p:grpSpPr>
        <p:sp>
          <p:nvSpPr>
            <p:cNvPr id="279" name="Text Box 112"/>
            <p:cNvSpPr txBox="1">
              <a:spLocks noChangeArrowheads="1"/>
            </p:cNvSpPr>
            <p:nvPr/>
          </p:nvSpPr>
          <p:spPr bwMode="auto">
            <a:xfrm>
              <a:off x="4436949" y="5860107"/>
              <a:ext cx="389109" cy="199185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0.03</a:t>
              </a:r>
            </a:p>
          </p:txBody>
        </p:sp>
        <p:sp>
          <p:nvSpPr>
            <p:cNvPr id="280" name="Text Box 112"/>
            <p:cNvSpPr txBox="1">
              <a:spLocks noChangeArrowheads="1"/>
            </p:cNvSpPr>
            <p:nvPr/>
          </p:nvSpPr>
          <p:spPr bwMode="auto">
            <a:xfrm>
              <a:off x="4135188" y="5778292"/>
              <a:ext cx="374817" cy="22408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square"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0.57</a:t>
              </a:r>
            </a:p>
          </p:txBody>
        </p:sp>
      </p:grpSp>
      <p:grpSp>
        <p:nvGrpSpPr>
          <p:cNvPr id="45170" name="Gruppo 197"/>
          <p:cNvGrpSpPr>
            <a:grpSpLocks/>
          </p:cNvGrpSpPr>
          <p:nvPr/>
        </p:nvGrpSpPr>
        <p:grpSpPr bwMode="auto">
          <a:xfrm>
            <a:off x="852486" y="2608274"/>
            <a:ext cx="719116" cy="306373"/>
            <a:chOff x="4166955" y="5723163"/>
            <a:chExt cx="719434" cy="343222"/>
          </a:xfrm>
        </p:grpSpPr>
        <p:sp>
          <p:nvSpPr>
            <p:cNvPr id="282" name="Text Box 112"/>
            <p:cNvSpPr txBox="1">
              <a:spLocks noChangeArrowheads="1"/>
            </p:cNvSpPr>
            <p:nvPr/>
          </p:nvSpPr>
          <p:spPr bwMode="auto">
            <a:xfrm>
              <a:off x="4497280" y="5842304"/>
              <a:ext cx="389109" cy="224081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 smtClean="0">
                  <a:solidFill>
                    <a:srgbClr val="FF0000"/>
                  </a:solidFill>
                </a:rPr>
                <a:t>0.30</a:t>
              </a:r>
              <a:endParaRPr lang="it-IT" sz="700" dirty="0">
                <a:solidFill>
                  <a:srgbClr val="FF0000"/>
                </a:solidFill>
              </a:endParaRPr>
            </a:p>
          </p:txBody>
        </p:sp>
        <p:sp>
          <p:nvSpPr>
            <p:cNvPr id="283" name="Text Box 112"/>
            <p:cNvSpPr txBox="1">
              <a:spLocks noChangeArrowheads="1"/>
            </p:cNvSpPr>
            <p:nvPr/>
          </p:nvSpPr>
          <p:spPr bwMode="auto">
            <a:xfrm>
              <a:off x="4166955" y="5723163"/>
              <a:ext cx="389109" cy="22408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 smtClean="0"/>
                <a:t>0.30</a:t>
              </a:r>
              <a:endParaRPr lang="it-IT" sz="700" dirty="0"/>
            </a:p>
          </p:txBody>
        </p:sp>
      </p:grpSp>
      <p:grpSp>
        <p:nvGrpSpPr>
          <p:cNvPr id="45171" name="Gruppo 206"/>
          <p:cNvGrpSpPr>
            <a:grpSpLocks/>
          </p:cNvGrpSpPr>
          <p:nvPr/>
        </p:nvGrpSpPr>
        <p:grpSpPr bwMode="auto">
          <a:xfrm>
            <a:off x="500034" y="2608250"/>
            <a:ext cx="606445" cy="300042"/>
            <a:chOff x="4219345" y="5723161"/>
            <a:chExt cx="606713" cy="336131"/>
          </a:xfrm>
        </p:grpSpPr>
        <p:sp>
          <p:nvSpPr>
            <p:cNvPr id="285" name="Text Box 112"/>
            <p:cNvSpPr txBox="1">
              <a:spLocks noChangeArrowheads="1"/>
            </p:cNvSpPr>
            <p:nvPr/>
          </p:nvSpPr>
          <p:spPr bwMode="auto">
            <a:xfrm>
              <a:off x="4436949" y="5860107"/>
              <a:ext cx="389109" cy="199185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0.35</a:t>
              </a:r>
            </a:p>
          </p:txBody>
        </p:sp>
        <p:sp>
          <p:nvSpPr>
            <p:cNvPr id="286" name="Text Box 112"/>
            <p:cNvSpPr txBox="1">
              <a:spLocks noChangeArrowheads="1"/>
            </p:cNvSpPr>
            <p:nvPr/>
          </p:nvSpPr>
          <p:spPr bwMode="auto">
            <a:xfrm>
              <a:off x="4219345" y="5723161"/>
              <a:ext cx="389110" cy="199185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0.25</a:t>
              </a:r>
            </a:p>
          </p:txBody>
        </p:sp>
      </p:grpSp>
      <p:grpSp>
        <p:nvGrpSpPr>
          <p:cNvPr id="45172" name="Gruppo 215"/>
          <p:cNvGrpSpPr>
            <a:grpSpLocks/>
          </p:cNvGrpSpPr>
          <p:nvPr/>
        </p:nvGrpSpPr>
        <p:grpSpPr bwMode="auto">
          <a:xfrm>
            <a:off x="128557" y="2608265"/>
            <a:ext cx="573116" cy="322266"/>
            <a:chOff x="4226692" y="5723160"/>
            <a:chExt cx="599366" cy="361027"/>
          </a:xfrm>
        </p:grpSpPr>
        <p:sp>
          <p:nvSpPr>
            <p:cNvPr id="288" name="Text Box 112"/>
            <p:cNvSpPr txBox="1">
              <a:spLocks noChangeArrowheads="1"/>
            </p:cNvSpPr>
            <p:nvPr/>
          </p:nvSpPr>
          <p:spPr bwMode="auto">
            <a:xfrm>
              <a:off x="4437569" y="5860107"/>
              <a:ext cx="388489" cy="22408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 smtClean="0">
                  <a:solidFill>
                    <a:srgbClr val="FF0000"/>
                  </a:solidFill>
                </a:rPr>
                <a:t>0.21</a:t>
              </a:r>
              <a:endParaRPr lang="it-IT" sz="700" dirty="0">
                <a:solidFill>
                  <a:srgbClr val="FF0000"/>
                </a:solidFill>
              </a:endParaRPr>
            </a:p>
          </p:txBody>
        </p:sp>
        <p:sp>
          <p:nvSpPr>
            <p:cNvPr id="289" name="Text Box 112"/>
            <p:cNvSpPr txBox="1">
              <a:spLocks noChangeArrowheads="1"/>
            </p:cNvSpPr>
            <p:nvPr/>
          </p:nvSpPr>
          <p:spPr bwMode="auto">
            <a:xfrm>
              <a:off x="4226692" y="5723160"/>
              <a:ext cx="388489" cy="199185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0.39</a:t>
              </a:r>
            </a:p>
          </p:txBody>
        </p:sp>
      </p:grpSp>
      <p:sp>
        <p:nvSpPr>
          <p:cNvPr id="290" name="Text Box 113"/>
          <p:cNvSpPr txBox="1">
            <a:spLocks noChangeArrowheads="1"/>
          </p:cNvSpPr>
          <p:nvPr/>
        </p:nvSpPr>
        <p:spPr bwMode="auto">
          <a:xfrm>
            <a:off x="6281738" y="4238625"/>
            <a:ext cx="495300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CC0000"/>
                </a:solidFill>
              </a:rPr>
              <a:t>0.16</a:t>
            </a:r>
          </a:p>
        </p:txBody>
      </p:sp>
      <p:sp>
        <p:nvSpPr>
          <p:cNvPr id="291" name="Text Box 112"/>
          <p:cNvSpPr txBox="1">
            <a:spLocks noChangeArrowheads="1"/>
          </p:cNvSpPr>
          <p:nvPr/>
        </p:nvSpPr>
        <p:spPr bwMode="auto">
          <a:xfrm>
            <a:off x="6027738" y="4159257"/>
            <a:ext cx="434975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0.44</a:t>
            </a:r>
          </a:p>
        </p:txBody>
      </p:sp>
      <p:sp>
        <p:nvSpPr>
          <p:cNvPr id="292" name="Text Box 113"/>
          <p:cNvSpPr txBox="1">
            <a:spLocks noChangeArrowheads="1"/>
          </p:cNvSpPr>
          <p:nvPr/>
        </p:nvSpPr>
        <p:spPr bwMode="auto">
          <a:xfrm>
            <a:off x="6642100" y="4238625"/>
            <a:ext cx="495300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CC0000"/>
                </a:solidFill>
              </a:rPr>
              <a:t>0.36</a:t>
            </a:r>
          </a:p>
        </p:txBody>
      </p:sp>
      <p:sp>
        <p:nvSpPr>
          <p:cNvPr id="293" name="Text Box 112"/>
          <p:cNvSpPr txBox="1">
            <a:spLocks noChangeArrowheads="1"/>
          </p:cNvSpPr>
          <p:nvPr/>
        </p:nvSpPr>
        <p:spPr bwMode="auto">
          <a:xfrm>
            <a:off x="6357950" y="4159257"/>
            <a:ext cx="434975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0.24</a:t>
            </a:r>
          </a:p>
        </p:txBody>
      </p:sp>
      <p:sp>
        <p:nvSpPr>
          <p:cNvPr id="294" name="Text Box 113"/>
          <p:cNvSpPr txBox="1">
            <a:spLocks noChangeArrowheads="1"/>
          </p:cNvSpPr>
          <p:nvPr/>
        </p:nvSpPr>
        <p:spPr bwMode="auto">
          <a:xfrm>
            <a:off x="7002463" y="4238625"/>
            <a:ext cx="495300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CC0000"/>
                </a:solidFill>
              </a:rPr>
              <a:t>0.06</a:t>
            </a:r>
          </a:p>
        </p:txBody>
      </p:sp>
      <p:sp>
        <p:nvSpPr>
          <p:cNvPr id="295" name="Text Box 112"/>
          <p:cNvSpPr txBox="1">
            <a:spLocks noChangeArrowheads="1"/>
          </p:cNvSpPr>
          <p:nvPr/>
        </p:nvSpPr>
        <p:spPr bwMode="auto">
          <a:xfrm>
            <a:off x="6715140" y="4159257"/>
            <a:ext cx="434975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0.54</a:t>
            </a:r>
          </a:p>
        </p:txBody>
      </p:sp>
      <p:sp>
        <p:nvSpPr>
          <p:cNvPr id="296" name="Text Box 112"/>
          <p:cNvSpPr txBox="1">
            <a:spLocks noChangeArrowheads="1"/>
          </p:cNvSpPr>
          <p:nvPr/>
        </p:nvSpPr>
        <p:spPr bwMode="auto">
          <a:xfrm>
            <a:off x="7143768" y="4159257"/>
            <a:ext cx="434975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0.14</a:t>
            </a:r>
          </a:p>
        </p:txBody>
      </p:sp>
      <p:sp>
        <p:nvSpPr>
          <p:cNvPr id="297" name="Text Box 112"/>
          <p:cNvSpPr txBox="1">
            <a:spLocks noChangeArrowheads="1"/>
          </p:cNvSpPr>
          <p:nvPr/>
        </p:nvSpPr>
        <p:spPr bwMode="auto">
          <a:xfrm>
            <a:off x="7693025" y="4143380"/>
            <a:ext cx="434975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0.19</a:t>
            </a:r>
          </a:p>
        </p:txBody>
      </p:sp>
      <p:sp>
        <p:nvSpPr>
          <p:cNvPr id="298" name="Text Box 112"/>
          <p:cNvSpPr txBox="1">
            <a:spLocks noChangeArrowheads="1"/>
          </p:cNvSpPr>
          <p:nvPr/>
        </p:nvSpPr>
        <p:spPr bwMode="auto">
          <a:xfrm>
            <a:off x="8081963" y="4143380"/>
            <a:ext cx="434975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/>
              <a:t>0.58</a:t>
            </a:r>
            <a:endParaRPr lang="it-IT" sz="700" dirty="0"/>
          </a:p>
        </p:txBody>
      </p:sp>
      <p:sp>
        <p:nvSpPr>
          <p:cNvPr id="299" name="Text Box 112"/>
          <p:cNvSpPr txBox="1">
            <a:spLocks noChangeArrowheads="1"/>
          </p:cNvSpPr>
          <p:nvPr/>
        </p:nvSpPr>
        <p:spPr bwMode="auto">
          <a:xfrm>
            <a:off x="8458200" y="4143380"/>
            <a:ext cx="434975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/>
              <a:t>0.34</a:t>
            </a:r>
            <a:endParaRPr lang="it-IT" sz="700" dirty="0"/>
          </a:p>
        </p:txBody>
      </p:sp>
      <p:sp>
        <p:nvSpPr>
          <p:cNvPr id="300" name="Text Box 113"/>
          <p:cNvSpPr txBox="1">
            <a:spLocks noChangeArrowheads="1"/>
          </p:cNvSpPr>
          <p:nvPr/>
        </p:nvSpPr>
        <p:spPr bwMode="auto">
          <a:xfrm>
            <a:off x="7451725" y="4238625"/>
            <a:ext cx="495300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CC0000"/>
                </a:solidFill>
              </a:rPr>
              <a:t>0.46</a:t>
            </a:r>
          </a:p>
        </p:txBody>
      </p:sp>
      <p:sp>
        <p:nvSpPr>
          <p:cNvPr id="301" name="Text Box 113"/>
          <p:cNvSpPr txBox="1">
            <a:spLocks noChangeArrowheads="1"/>
          </p:cNvSpPr>
          <p:nvPr/>
        </p:nvSpPr>
        <p:spPr bwMode="auto">
          <a:xfrm>
            <a:off x="7934352" y="4238625"/>
            <a:ext cx="495300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CC0000"/>
                </a:solidFill>
              </a:rPr>
              <a:t>0.41</a:t>
            </a:r>
          </a:p>
        </p:txBody>
      </p:sp>
      <p:sp>
        <p:nvSpPr>
          <p:cNvPr id="302" name="Text Box 113"/>
          <p:cNvSpPr txBox="1">
            <a:spLocks noChangeArrowheads="1"/>
          </p:cNvSpPr>
          <p:nvPr/>
        </p:nvSpPr>
        <p:spPr bwMode="auto">
          <a:xfrm>
            <a:off x="8307388" y="4238625"/>
            <a:ext cx="495300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CC0000"/>
                </a:solidFill>
              </a:rPr>
              <a:t>0.02</a:t>
            </a:r>
            <a:endParaRPr lang="it-IT" sz="700" dirty="0">
              <a:solidFill>
                <a:srgbClr val="CC0000"/>
              </a:solidFill>
            </a:endParaRPr>
          </a:p>
        </p:txBody>
      </p:sp>
      <p:sp>
        <p:nvSpPr>
          <p:cNvPr id="303" name="Text Box 113"/>
          <p:cNvSpPr txBox="1">
            <a:spLocks noChangeArrowheads="1"/>
          </p:cNvSpPr>
          <p:nvPr/>
        </p:nvSpPr>
        <p:spPr bwMode="auto">
          <a:xfrm>
            <a:off x="8667750" y="4238625"/>
            <a:ext cx="495300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CC0000"/>
                </a:solidFill>
              </a:rPr>
              <a:t>0.26</a:t>
            </a:r>
            <a:endParaRPr lang="it-IT" sz="700" dirty="0">
              <a:solidFill>
                <a:srgbClr val="CC0000"/>
              </a:solidFill>
            </a:endParaRPr>
          </a:p>
        </p:txBody>
      </p:sp>
      <p:grpSp>
        <p:nvGrpSpPr>
          <p:cNvPr id="45187" name="Gruppo 303"/>
          <p:cNvGrpSpPr>
            <a:grpSpLocks/>
          </p:cNvGrpSpPr>
          <p:nvPr/>
        </p:nvGrpSpPr>
        <p:grpSpPr bwMode="auto">
          <a:xfrm>
            <a:off x="8712200" y="6019800"/>
            <a:ext cx="88900" cy="179388"/>
            <a:chOff x="8579218" y="4141881"/>
            <a:chExt cx="88237" cy="179981"/>
          </a:xfrm>
        </p:grpSpPr>
        <p:sp>
          <p:nvSpPr>
            <p:cNvPr id="45272" name="Line 109"/>
            <p:cNvSpPr>
              <a:spLocks noChangeShapeType="1"/>
            </p:cNvSpPr>
            <p:nvPr/>
          </p:nvSpPr>
          <p:spPr bwMode="auto">
            <a:xfrm flipV="1">
              <a:off x="8579218" y="4141881"/>
              <a:ext cx="0" cy="172782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  <p:sp>
          <p:nvSpPr>
            <p:cNvPr id="45273" name="Line 110"/>
            <p:cNvSpPr>
              <a:spLocks noChangeShapeType="1"/>
            </p:cNvSpPr>
            <p:nvPr/>
          </p:nvSpPr>
          <p:spPr bwMode="auto">
            <a:xfrm>
              <a:off x="8667455" y="4149080"/>
              <a:ext cx="0" cy="172782"/>
            </a:xfrm>
            <a:prstGeom prst="line">
              <a:avLst/>
            </a:prstGeom>
            <a:noFill/>
            <a:ln w="9525" cap="rnd">
              <a:solidFill>
                <a:srgbClr val="CC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91408" tIns="45704" rIns="91408" bIns="45704">
              <a:spAutoFit/>
            </a:bodyPr>
            <a:lstStyle/>
            <a:p>
              <a:endParaRPr lang="it-IT"/>
            </a:p>
          </p:txBody>
        </p:sp>
      </p:grpSp>
      <p:sp>
        <p:nvSpPr>
          <p:cNvPr id="307" name="Text Box 113"/>
          <p:cNvSpPr txBox="1">
            <a:spLocks noChangeArrowheads="1"/>
          </p:cNvSpPr>
          <p:nvPr/>
        </p:nvSpPr>
        <p:spPr bwMode="auto">
          <a:xfrm>
            <a:off x="6281738" y="5859463"/>
            <a:ext cx="495300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CC0000"/>
                </a:solidFill>
              </a:rPr>
              <a:t>0.28</a:t>
            </a:r>
          </a:p>
        </p:txBody>
      </p:sp>
      <p:sp>
        <p:nvSpPr>
          <p:cNvPr id="309" name="Text Box 112"/>
          <p:cNvSpPr txBox="1">
            <a:spLocks noChangeArrowheads="1"/>
          </p:cNvSpPr>
          <p:nvPr/>
        </p:nvSpPr>
        <p:spPr bwMode="auto">
          <a:xfrm>
            <a:off x="6027738" y="5634038"/>
            <a:ext cx="4349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0.32</a:t>
            </a:r>
          </a:p>
        </p:txBody>
      </p:sp>
      <p:sp>
        <p:nvSpPr>
          <p:cNvPr id="310" name="Text Box 113"/>
          <p:cNvSpPr txBox="1">
            <a:spLocks noChangeArrowheads="1"/>
          </p:cNvSpPr>
          <p:nvPr/>
        </p:nvSpPr>
        <p:spPr bwMode="auto">
          <a:xfrm>
            <a:off x="6642100" y="5859463"/>
            <a:ext cx="495300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CC0000"/>
                </a:solidFill>
              </a:rPr>
              <a:t>0.49</a:t>
            </a:r>
          </a:p>
        </p:txBody>
      </p:sp>
      <p:sp>
        <p:nvSpPr>
          <p:cNvPr id="311" name="Text Box 112"/>
          <p:cNvSpPr txBox="1">
            <a:spLocks noChangeArrowheads="1"/>
          </p:cNvSpPr>
          <p:nvPr/>
        </p:nvSpPr>
        <p:spPr bwMode="auto">
          <a:xfrm>
            <a:off x="6416675" y="5634038"/>
            <a:ext cx="4349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0.11</a:t>
            </a:r>
          </a:p>
        </p:txBody>
      </p:sp>
      <p:sp>
        <p:nvSpPr>
          <p:cNvPr id="312" name="Text Box 113"/>
          <p:cNvSpPr txBox="1">
            <a:spLocks noChangeArrowheads="1"/>
          </p:cNvSpPr>
          <p:nvPr/>
        </p:nvSpPr>
        <p:spPr bwMode="auto">
          <a:xfrm>
            <a:off x="7002463" y="5859463"/>
            <a:ext cx="495300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FF0000"/>
                </a:solidFill>
              </a:rPr>
              <a:t>0.19</a:t>
            </a:r>
            <a:endParaRPr lang="it-IT" sz="700" dirty="0">
              <a:solidFill>
                <a:srgbClr val="FF0000"/>
              </a:solidFill>
            </a:endParaRPr>
          </a:p>
        </p:txBody>
      </p:sp>
      <p:sp>
        <p:nvSpPr>
          <p:cNvPr id="313" name="Text Box 112"/>
          <p:cNvSpPr txBox="1">
            <a:spLocks noChangeArrowheads="1"/>
          </p:cNvSpPr>
          <p:nvPr/>
        </p:nvSpPr>
        <p:spPr bwMode="auto">
          <a:xfrm>
            <a:off x="6777038" y="5634038"/>
            <a:ext cx="4349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/>
              <a:t>0.41</a:t>
            </a:r>
            <a:endParaRPr lang="it-IT" sz="700" dirty="0"/>
          </a:p>
        </p:txBody>
      </p:sp>
      <p:sp>
        <p:nvSpPr>
          <p:cNvPr id="314" name="Text Box 112"/>
          <p:cNvSpPr txBox="1">
            <a:spLocks noChangeArrowheads="1"/>
          </p:cNvSpPr>
          <p:nvPr/>
        </p:nvSpPr>
        <p:spPr bwMode="auto">
          <a:xfrm>
            <a:off x="7153275" y="5634038"/>
            <a:ext cx="433388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0.02</a:t>
            </a:r>
          </a:p>
        </p:txBody>
      </p:sp>
      <p:sp>
        <p:nvSpPr>
          <p:cNvPr id="318" name="Text Box 112"/>
          <p:cNvSpPr txBox="1">
            <a:spLocks noChangeArrowheads="1"/>
          </p:cNvSpPr>
          <p:nvPr/>
        </p:nvSpPr>
        <p:spPr bwMode="auto">
          <a:xfrm>
            <a:off x="7693025" y="5634038"/>
            <a:ext cx="4349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0.06</a:t>
            </a:r>
          </a:p>
        </p:txBody>
      </p:sp>
      <p:sp>
        <p:nvSpPr>
          <p:cNvPr id="319" name="Text Box 112"/>
          <p:cNvSpPr txBox="1">
            <a:spLocks noChangeArrowheads="1"/>
          </p:cNvSpPr>
          <p:nvPr/>
        </p:nvSpPr>
        <p:spPr bwMode="auto">
          <a:xfrm>
            <a:off x="8081963" y="5634038"/>
            <a:ext cx="388937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/>
              <a:t>0.46</a:t>
            </a:r>
            <a:endParaRPr lang="it-IT" sz="700" dirty="0"/>
          </a:p>
        </p:txBody>
      </p:sp>
      <p:sp>
        <p:nvSpPr>
          <p:cNvPr id="323" name="Text Box 113"/>
          <p:cNvSpPr txBox="1">
            <a:spLocks noChangeArrowheads="1"/>
          </p:cNvSpPr>
          <p:nvPr/>
        </p:nvSpPr>
        <p:spPr bwMode="auto">
          <a:xfrm>
            <a:off x="7407275" y="5859463"/>
            <a:ext cx="495300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CC0000"/>
                </a:solidFill>
              </a:rPr>
              <a:t>0.58</a:t>
            </a:r>
          </a:p>
        </p:txBody>
      </p:sp>
      <p:sp>
        <p:nvSpPr>
          <p:cNvPr id="324" name="Text Box 113"/>
          <p:cNvSpPr txBox="1">
            <a:spLocks noChangeArrowheads="1"/>
          </p:cNvSpPr>
          <p:nvPr/>
        </p:nvSpPr>
        <p:spPr bwMode="auto">
          <a:xfrm>
            <a:off x="7902575" y="5859463"/>
            <a:ext cx="495300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CC0000"/>
                </a:solidFill>
              </a:rPr>
              <a:t>0.54</a:t>
            </a:r>
          </a:p>
        </p:txBody>
      </p:sp>
      <p:sp>
        <p:nvSpPr>
          <p:cNvPr id="325" name="Text Box 113"/>
          <p:cNvSpPr txBox="1">
            <a:spLocks noChangeArrowheads="1"/>
          </p:cNvSpPr>
          <p:nvPr/>
        </p:nvSpPr>
        <p:spPr bwMode="auto">
          <a:xfrm>
            <a:off x="8307388" y="5884863"/>
            <a:ext cx="495300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CC0000"/>
                </a:solidFill>
              </a:rPr>
              <a:t>0.14</a:t>
            </a:r>
            <a:endParaRPr lang="it-IT" sz="700" dirty="0">
              <a:solidFill>
                <a:srgbClr val="CC0000"/>
              </a:solidFill>
            </a:endParaRPr>
          </a:p>
        </p:txBody>
      </p:sp>
      <p:grpSp>
        <p:nvGrpSpPr>
          <p:cNvPr id="45200" name="Gruppo 328"/>
          <p:cNvGrpSpPr>
            <a:grpSpLocks/>
          </p:cNvGrpSpPr>
          <p:nvPr/>
        </p:nvGrpSpPr>
        <p:grpSpPr bwMode="auto">
          <a:xfrm>
            <a:off x="6011863" y="4894263"/>
            <a:ext cx="658812" cy="334962"/>
            <a:chOff x="5067055" y="4644135"/>
            <a:chExt cx="659103" cy="335037"/>
          </a:xfrm>
        </p:grpSpPr>
        <p:sp>
          <p:nvSpPr>
            <p:cNvPr id="331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1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0.42</a:t>
              </a:r>
            </a:p>
          </p:txBody>
        </p:sp>
        <p:sp>
          <p:nvSpPr>
            <p:cNvPr id="332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0.18</a:t>
              </a:r>
            </a:p>
          </p:txBody>
        </p:sp>
      </p:grpSp>
      <p:sp>
        <p:nvSpPr>
          <p:cNvPr id="334" name="Text Box 113"/>
          <p:cNvSpPr txBox="1">
            <a:spLocks noChangeArrowheads="1"/>
          </p:cNvSpPr>
          <p:nvPr/>
        </p:nvSpPr>
        <p:spPr bwMode="auto">
          <a:xfrm>
            <a:off x="6416675" y="4914900"/>
            <a:ext cx="360363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CC0000"/>
                </a:solidFill>
              </a:rPr>
              <a:t>0.22</a:t>
            </a:r>
          </a:p>
        </p:txBody>
      </p:sp>
      <p:sp>
        <p:nvSpPr>
          <p:cNvPr id="337" name="Text Box 112"/>
          <p:cNvSpPr txBox="1">
            <a:spLocks noChangeArrowheads="1"/>
          </p:cNvSpPr>
          <p:nvPr/>
        </p:nvSpPr>
        <p:spPr bwMode="auto">
          <a:xfrm>
            <a:off x="6597650" y="5029200"/>
            <a:ext cx="388938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0.38</a:t>
            </a:r>
          </a:p>
        </p:txBody>
      </p:sp>
      <p:grpSp>
        <p:nvGrpSpPr>
          <p:cNvPr id="45203" name="Gruppo 337"/>
          <p:cNvGrpSpPr>
            <a:grpSpLocks/>
          </p:cNvGrpSpPr>
          <p:nvPr/>
        </p:nvGrpSpPr>
        <p:grpSpPr bwMode="auto">
          <a:xfrm>
            <a:off x="7693025" y="4938713"/>
            <a:ext cx="658813" cy="334962"/>
            <a:chOff x="5067055" y="4644135"/>
            <a:chExt cx="659103" cy="335037"/>
          </a:xfrm>
        </p:grpSpPr>
        <p:sp>
          <p:nvSpPr>
            <p:cNvPr id="340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2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0.17</a:t>
              </a:r>
            </a:p>
          </p:txBody>
        </p:sp>
        <p:sp>
          <p:nvSpPr>
            <p:cNvPr id="342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0.43</a:t>
              </a:r>
            </a:p>
          </p:txBody>
        </p:sp>
      </p:grpSp>
      <p:sp>
        <p:nvSpPr>
          <p:cNvPr id="344" name="Text Box 113"/>
          <p:cNvSpPr txBox="1">
            <a:spLocks noChangeArrowheads="1"/>
          </p:cNvSpPr>
          <p:nvPr/>
        </p:nvSpPr>
        <p:spPr bwMode="auto">
          <a:xfrm>
            <a:off x="8081963" y="4938713"/>
            <a:ext cx="360362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CC0000"/>
                </a:solidFill>
              </a:rPr>
              <a:t>0.56</a:t>
            </a:r>
            <a:endParaRPr lang="it-IT" sz="700" dirty="0">
              <a:solidFill>
                <a:srgbClr val="CC0000"/>
              </a:solidFill>
            </a:endParaRPr>
          </a:p>
        </p:txBody>
      </p:sp>
      <p:sp>
        <p:nvSpPr>
          <p:cNvPr id="347" name="Text Box 112"/>
          <p:cNvSpPr txBox="1">
            <a:spLocks noChangeArrowheads="1"/>
          </p:cNvSpPr>
          <p:nvPr/>
        </p:nvSpPr>
        <p:spPr bwMode="auto">
          <a:xfrm>
            <a:off x="8307388" y="5073650"/>
            <a:ext cx="388937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/>
              <a:t>0.04</a:t>
            </a:r>
            <a:endParaRPr lang="it-IT" sz="700" dirty="0"/>
          </a:p>
        </p:txBody>
      </p:sp>
      <p:sp>
        <p:nvSpPr>
          <p:cNvPr id="348" name="Text Box 113"/>
          <p:cNvSpPr txBox="1">
            <a:spLocks noChangeArrowheads="1"/>
          </p:cNvSpPr>
          <p:nvPr/>
        </p:nvSpPr>
        <p:spPr bwMode="auto">
          <a:xfrm>
            <a:off x="6761163" y="4933950"/>
            <a:ext cx="360362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FF0000"/>
                </a:solidFill>
              </a:rPr>
              <a:t>0.52</a:t>
            </a:r>
          </a:p>
        </p:txBody>
      </p:sp>
      <p:sp>
        <p:nvSpPr>
          <p:cNvPr id="349" name="Text Box 112"/>
          <p:cNvSpPr txBox="1">
            <a:spLocks noChangeArrowheads="1"/>
          </p:cNvSpPr>
          <p:nvPr/>
        </p:nvSpPr>
        <p:spPr bwMode="auto">
          <a:xfrm>
            <a:off x="6958013" y="5049838"/>
            <a:ext cx="388937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0.08</a:t>
            </a:r>
          </a:p>
        </p:txBody>
      </p:sp>
      <p:sp>
        <p:nvSpPr>
          <p:cNvPr id="351" name="Text Box 113"/>
          <p:cNvSpPr txBox="1">
            <a:spLocks noChangeArrowheads="1"/>
          </p:cNvSpPr>
          <p:nvPr/>
        </p:nvSpPr>
        <p:spPr bwMode="auto">
          <a:xfrm>
            <a:off x="7165975" y="4938713"/>
            <a:ext cx="360363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CC0000"/>
                </a:solidFill>
              </a:rPr>
              <a:t>0.12</a:t>
            </a:r>
          </a:p>
        </p:txBody>
      </p:sp>
      <p:sp>
        <p:nvSpPr>
          <p:cNvPr id="353" name="Text Box 112"/>
          <p:cNvSpPr txBox="1">
            <a:spLocks noChangeArrowheads="1"/>
          </p:cNvSpPr>
          <p:nvPr/>
        </p:nvSpPr>
        <p:spPr bwMode="auto">
          <a:xfrm>
            <a:off x="7378700" y="5049838"/>
            <a:ext cx="388938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0.48</a:t>
            </a:r>
          </a:p>
        </p:txBody>
      </p:sp>
      <p:grpSp>
        <p:nvGrpSpPr>
          <p:cNvPr id="45210" name="Gruppo 367"/>
          <p:cNvGrpSpPr>
            <a:grpSpLocks/>
          </p:cNvGrpSpPr>
          <p:nvPr/>
        </p:nvGrpSpPr>
        <p:grpSpPr bwMode="auto">
          <a:xfrm>
            <a:off x="5516563" y="3068638"/>
            <a:ext cx="660400" cy="334962"/>
            <a:chOff x="5067055" y="4644135"/>
            <a:chExt cx="659103" cy="335037"/>
          </a:xfrm>
        </p:grpSpPr>
        <p:sp>
          <p:nvSpPr>
            <p:cNvPr id="369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59654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0.16</a:t>
              </a:r>
            </a:p>
          </p:txBody>
        </p:sp>
        <p:sp>
          <p:nvSpPr>
            <p:cNvPr id="371" name="Text Box 112"/>
            <p:cNvSpPr txBox="1">
              <a:spLocks noChangeArrowheads="1"/>
            </p:cNvSpPr>
            <p:nvPr/>
          </p:nvSpPr>
          <p:spPr bwMode="auto">
            <a:xfrm>
              <a:off x="5336400" y="4779102"/>
              <a:ext cx="389758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0.41</a:t>
              </a:r>
            </a:p>
          </p:txBody>
        </p:sp>
      </p:grpSp>
      <p:grpSp>
        <p:nvGrpSpPr>
          <p:cNvPr id="45211" name="Gruppo 372"/>
          <p:cNvGrpSpPr>
            <a:grpSpLocks/>
          </p:cNvGrpSpPr>
          <p:nvPr/>
        </p:nvGrpSpPr>
        <p:grpSpPr bwMode="auto">
          <a:xfrm>
            <a:off x="5067300" y="3068638"/>
            <a:ext cx="658813" cy="334962"/>
            <a:chOff x="5067055" y="4644135"/>
            <a:chExt cx="659103" cy="335037"/>
          </a:xfrm>
        </p:grpSpPr>
        <p:sp>
          <p:nvSpPr>
            <p:cNvPr id="374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2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0.39</a:t>
              </a:r>
            </a:p>
          </p:txBody>
        </p:sp>
        <p:sp>
          <p:nvSpPr>
            <p:cNvPr id="375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0.17</a:t>
              </a:r>
            </a:p>
          </p:txBody>
        </p:sp>
      </p:grpSp>
      <p:grpSp>
        <p:nvGrpSpPr>
          <p:cNvPr id="45212" name="Gruppo 376"/>
          <p:cNvGrpSpPr>
            <a:grpSpLocks/>
          </p:cNvGrpSpPr>
          <p:nvPr/>
        </p:nvGrpSpPr>
        <p:grpSpPr bwMode="auto">
          <a:xfrm>
            <a:off x="4662488" y="3068638"/>
            <a:ext cx="658812" cy="334962"/>
            <a:chOff x="5067055" y="4644135"/>
            <a:chExt cx="659103" cy="335037"/>
          </a:xfrm>
        </p:grpSpPr>
        <p:sp>
          <p:nvSpPr>
            <p:cNvPr id="378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1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0.32</a:t>
              </a:r>
            </a:p>
          </p:txBody>
        </p:sp>
        <p:sp>
          <p:nvSpPr>
            <p:cNvPr id="379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0. 40</a:t>
              </a:r>
            </a:p>
          </p:txBody>
        </p:sp>
      </p:grpSp>
      <p:sp>
        <p:nvSpPr>
          <p:cNvPr id="380" name="Text Box 112"/>
          <p:cNvSpPr txBox="1">
            <a:spLocks noChangeArrowheads="1"/>
          </p:cNvSpPr>
          <p:nvPr/>
        </p:nvSpPr>
        <p:spPr bwMode="auto">
          <a:xfrm>
            <a:off x="5111750" y="2554288"/>
            <a:ext cx="4349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0.40</a:t>
            </a:r>
          </a:p>
        </p:txBody>
      </p:sp>
      <p:sp>
        <p:nvSpPr>
          <p:cNvPr id="384" name="Text Box 113"/>
          <p:cNvSpPr txBox="1">
            <a:spLocks noChangeArrowheads="1"/>
          </p:cNvSpPr>
          <p:nvPr/>
        </p:nvSpPr>
        <p:spPr bwMode="auto">
          <a:xfrm>
            <a:off x="5337175" y="2689225"/>
            <a:ext cx="495300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CC0000"/>
                </a:solidFill>
              </a:rPr>
              <a:t>0.16</a:t>
            </a:r>
          </a:p>
        </p:txBody>
      </p:sp>
      <p:sp>
        <p:nvSpPr>
          <p:cNvPr id="412" name="Text Box 112"/>
          <p:cNvSpPr txBox="1">
            <a:spLocks noChangeArrowheads="1"/>
          </p:cNvSpPr>
          <p:nvPr/>
        </p:nvSpPr>
        <p:spPr bwMode="auto">
          <a:xfrm>
            <a:off x="5562600" y="2554288"/>
            <a:ext cx="433388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0.18</a:t>
            </a:r>
          </a:p>
        </p:txBody>
      </p:sp>
      <p:sp>
        <p:nvSpPr>
          <p:cNvPr id="413" name="Text Box 113"/>
          <p:cNvSpPr txBox="1">
            <a:spLocks noChangeArrowheads="1"/>
          </p:cNvSpPr>
          <p:nvPr/>
        </p:nvSpPr>
        <p:spPr bwMode="auto">
          <a:xfrm>
            <a:off x="5786438" y="2689225"/>
            <a:ext cx="495300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CC0000"/>
                </a:solidFill>
              </a:rPr>
              <a:t>0.39</a:t>
            </a:r>
          </a:p>
        </p:txBody>
      </p:sp>
      <p:grpSp>
        <p:nvGrpSpPr>
          <p:cNvPr id="45217" name="Gruppo 413"/>
          <p:cNvGrpSpPr>
            <a:grpSpLocks/>
          </p:cNvGrpSpPr>
          <p:nvPr/>
        </p:nvGrpSpPr>
        <p:grpSpPr bwMode="auto">
          <a:xfrm>
            <a:off x="5532438" y="2103438"/>
            <a:ext cx="660400" cy="334962"/>
            <a:chOff x="5067055" y="4644135"/>
            <a:chExt cx="659103" cy="335037"/>
          </a:xfrm>
        </p:grpSpPr>
        <p:sp>
          <p:nvSpPr>
            <p:cNvPr id="434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59654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0.42</a:t>
              </a:r>
            </a:p>
          </p:txBody>
        </p:sp>
        <p:sp>
          <p:nvSpPr>
            <p:cNvPr id="435" name="Text Box 112"/>
            <p:cNvSpPr txBox="1">
              <a:spLocks noChangeArrowheads="1"/>
            </p:cNvSpPr>
            <p:nvPr/>
          </p:nvSpPr>
          <p:spPr bwMode="auto">
            <a:xfrm>
              <a:off x="5336400" y="4779102"/>
              <a:ext cx="389758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0.18</a:t>
              </a:r>
            </a:p>
          </p:txBody>
        </p:sp>
      </p:grpSp>
      <p:grpSp>
        <p:nvGrpSpPr>
          <p:cNvPr id="45218" name="Gruppo 459"/>
          <p:cNvGrpSpPr>
            <a:grpSpLocks/>
          </p:cNvGrpSpPr>
          <p:nvPr/>
        </p:nvGrpSpPr>
        <p:grpSpPr bwMode="auto">
          <a:xfrm>
            <a:off x="5083175" y="2103438"/>
            <a:ext cx="658813" cy="334962"/>
            <a:chOff x="5067055" y="4644135"/>
            <a:chExt cx="659103" cy="335037"/>
          </a:xfrm>
        </p:grpSpPr>
        <p:sp>
          <p:nvSpPr>
            <p:cNvPr id="461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2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0.59</a:t>
              </a:r>
            </a:p>
          </p:txBody>
        </p:sp>
        <p:sp>
          <p:nvSpPr>
            <p:cNvPr id="462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0.01</a:t>
              </a:r>
            </a:p>
          </p:txBody>
        </p:sp>
      </p:grpSp>
      <p:sp>
        <p:nvSpPr>
          <p:cNvPr id="478" name="Text Box 112"/>
          <p:cNvSpPr txBox="1">
            <a:spLocks noChangeArrowheads="1"/>
          </p:cNvSpPr>
          <p:nvPr/>
        </p:nvSpPr>
        <p:spPr bwMode="auto">
          <a:xfrm>
            <a:off x="5111750" y="1563688"/>
            <a:ext cx="4349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0.01</a:t>
            </a:r>
          </a:p>
        </p:txBody>
      </p:sp>
      <p:sp>
        <p:nvSpPr>
          <p:cNvPr id="479" name="Text Box 113"/>
          <p:cNvSpPr txBox="1">
            <a:spLocks noChangeArrowheads="1"/>
          </p:cNvSpPr>
          <p:nvPr/>
        </p:nvSpPr>
        <p:spPr bwMode="auto">
          <a:xfrm>
            <a:off x="5337175" y="1698625"/>
            <a:ext cx="495300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CC0000"/>
                </a:solidFill>
              </a:rPr>
              <a:t>0.59</a:t>
            </a:r>
          </a:p>
        </p:txBody>
      </p:sp>
      <p:grpSp>
        <p:nvGrpSpPr>
          <p:cNvPr id="45221" name="Gruppo 479"/>
          <p:cNvGrpSpPr>
            <a:grpSpLocks/>
          </p:cNvGrpSpPr>
          <p:nvPr/>
        </p:nvGrpSpPr>
        <p:grpSpPr bwMode="auto">
          <a:xfrm>
            <a:off x="5083175" y="998538"/>
            <a:ext cx="658813" cy="334962"/>
            <a:chOff x="5067055" y="4644135"/>
            <a:chExt cx="659103" cy="335037"/>
          </a:xfrm>
        </p:grpSpPr>
        <p:sp>
          <p:nvSpPr>
            <p:cNvPr id="481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2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0.20</a:t>
              </a:r>
            </a:p>
          </p:txBody>
        </p:sp>
        <p:sp>
          <p:nvSpPr>
            <p:cNvPr id="482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0.40</a:t>
              </a:r>
            </a:p>
          </p:txBody>
        </p:sp>
      </p:grpSp>
      <p:grpSp>
        <p:nvGrpSpPr>
          <p:cNvPr id="45222" name="Gruppo 482"/>
          <p:cNvGrpSpPr>
            <a:grpSpLocks/>
          </p:cNvGrpSpPr>
          <p:nvPr/>
        </p:nvGrpSpPr>
        <p:grpSpPr bwMode="auto">
          <a:xfrm>
            <a:off x="6011863" y="2914650"/>
            <a:ext cx="658812" cy="334963"/>
            <a:chOff x="5067055" y="4644135"/>
            <a:chExt cx="659103" cy="335037"/>
          </a:xfrm>
        </p:grpSpPr>
        <p:sp>
          <p:nvSpPr>
            <p:cNvPr id="484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1" cy="200069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0.06</a:t>
              </a:r>
            </a:p>
          </p:txBody>
        </p:sp>
        <p:sp>
          <p:nvSpPr>
            <p:cNvPr id="485" name="Text Box 112"/>
            <p:cNvSpPr txBox="1">
              <a:spLocks noChangeArrowheads="1"/>
            </p:cNvSpPr>
            <p:nvPr/>
          </p:nvSpPr>
          <p:spPr bwMode="auto">
            <a:xfrm>
              <a:off x="5337049" y="4779103"/>
              <a:ext cx="389109" cy="200069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0.54</a:t>
              </a:r>
            </a:p>
          </p:txBody>
        </p:sp>
      </p:grpSp>
      <p:sp>
        <p:nvSpPr>
          <p:cNvPr id="486" name="Text Box 113"/>
          <p:cNvSpPr txBox="1">
            <a:spLocks noChangeArrowheads="1"/>
          </p:cNvSpPr>
          <p:nvPr/>
        </p:nvSpPr>
        <p:spPr bwMode="auto">
          <a:xfrm>
            <a:off x="6416675" y="2908300"/>
            <a:ext cx="360363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FF0000"/>
                </a:solidFill>
              </a:rPr>
              <a:t>0.53</a:t>
            </a:r>
          </a:p>
        </p:txBody>
      </p:sp>
      <p:sp>
        <p:nvSpPr>
          <p:cNvPr id="487" name="Text Box 112"/>
          <p:cNvSpPr txBox="1">
            <a:spLocks noChangeArrowheads="1"/>
          </p:cNvSpPr>
          <p:nvPr/>
        </p:nvSpPr>
        <p:spPr bwMode="auto">
          <a:xfrm>
            <a:off x="6597650" y="3024188"/>
            <a:ext cx="388938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0.06</a:t>
            </a:r>
          </a:p>
        </p:txBody>
      </p:sp>
      <p:sp>
        <p:nvSpPr>
          <p:cNvPr id="488" name="Text Box 113"/>
          <p:cNvSpPr txBox="1">
            <a:spLocks noChangeArrowheads="1"/>
          </p:cNvSpPr>
          <p:nvPr/>
        </p:nvSpPr>
        <p:spPr bwMode="auto">
          <a:xfrm>
            <a:off x="6761163" y="2914650"/>
            <a:ext cx="360362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FF0000"/>
                </a:solidFill>
              </a:rPr>
              <a:t>0.23</a:t>
            </a:r>
          </a:p>
        </p:txBody>
      </p:sp>
      <p:sp>
        <p:nvSpPr>
          <p:cNvPr id="489" name="Text Box 112"/>
          <p:cNvSpPr txBox="1">
            <a:spLocks noChangeArrowheads="1"/>
          </p:cNvSpPr>
          <p:nvPr/>
        </p:nvSpPr>
        <p:spPr bwMode="auto">
          <a:xfrm>
            <a:off x="6958013" y="3043238"/>
            <a:ext cx="388937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0.36</a:t>
            </a:r>
          </a:p>
        </p:txBody>
      </p:sp>
      <p:sp>
        <p:nvSpPr>
          <p:cNvPr id="490" name="Text Box 113"/>
          <p:cNvSpPr txBox="1">
            <a:spLocks noChangeArrowheads="1"/>
          </p:cNvSpPr>
          <p:nvPr/>
        </p:nvSpPr>
        <p:spPr bwMode="auto">
          <a:xfrm>
            <a:off x="7137400" y="2914650"/>
            <a:ext cx="360363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FF0000"/>
                </a:solidFill>
              </a:rPr>
              <a:t>0.31</a:t>
            </a:r>
          </a:p>
        </p:txBody>
      </p:sp>
      <p:sp>
        <p:nvSpPr>
          <p:cNvPr id="491" name="Text Box 112"/>
          <p:cNvSpPr txBox="1">
            <a:spLocks noChangeArrowheads="1"/>
          </p:cNvSpPr>
          <p:nvPr/>
        </p:nvSpPr>
        <p:spPr bwMode="auto">
          <a:xfrm>
            <a:off x="7378700" y="3043238"/>
            <a:ext cx="388938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0.27</a:t>
            </a:r>
          </a:p>
        </p:txBody>
      </p:sp>
      <p:sp>
        <p:nvSpPr>
          <p:cNvPr id="492" name="Text Box 113"/>
          <p:cNvSpPr txBox="1">
            <a:spLocks noChangeArrowheads="1"/>
          </p:cNvSpPr>
          <p:nvPr/>
        </p:nvSpPr>
        <p:spPr bwMode="auto">
          <a:xfrm>
            <a:off x="6265863" y="2484438"/>
            <a:ext cx="495300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FF0000"/>
                </a:solidFill>
              </a:rPr>
              <a:t>0.52</a:t>
            </a:r>
          </a:p>
        </p:txBody>
      </p:sp>
      <p:sp>
        <p:nvSpPr>
          <p:cNvPr id="493" name="Text Box 112"/>
          <p:cNvSpPr txBox="1">
            <a:spLocks noChangeArrowheads="1"/>
          </p:cNvSpPr>
          <p:nvPr/>
        </p:nvSpPr>
        <p:spPr bwMode="auto">
          <a:xfrm>
            <a:off x="6011863" y="2374900"/>
            <a:ext cx="434975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0.08</a:t>
            </a:r>
          </a:p>
        </p:txBody>
      </p:sp>
      <p:sp>
        <p:nvSpPr>
          <p:cNvPr id="494" name="Text Box 113"/>
          <p:cNvSpPr txBox="1">
            <a:spLocks noChangeArrowheads="1"/>
          </p:cNvSpPr>
          <p:nvPr/>
        </p:nvSpPr>
        <p:spPr bwMode="auto">
          <a:xfrm>
            <a:off x="6626225" y="2484438"/>
            <a:ext cx="495300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FF0000"/>
                </a:solidFill>
              </a:rPr>
              <a:t>0.04</a:t>
            </a:r>
          </a:p>
        </p:txBody>
      </p:sp>
      <p:sp>
        <p:nvSpPr>
          <p:cNvPr id="495" name="Text Box 112"/>
          <p:cNvSpPr txBox="1">
            <a:spLocks noChangeArrowheads="1"/>
          </p:cNvSpPr>
          <p:nvPr/>
        </p:nvSpPr>
        <p:spPr bwMode="auto">
          <a:xfrm>
            <a:off x="6400800" y="2374900"/>
            <a:ext cx="434975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0.55</a:t>
            </a:r>
          </a:p>
        </p:txBody>
      </p:sp>
      <p:sp>
        <p:nvSpPr>
          <p:cNvPr id="498" name="Text Box 112"/>
          <p:cNvSpPr txBox="1">
            <a:spLocks noChangeArrowheads="1"/>
          </p:cNvSpPr>
          <p:nvPr/>
        </p:nvSpPr>
        <p:spPr bwMode="auto">
          <a:xfrm>
            <a:off x="7165975" y="2374900"/>
            <a:ext cx="434975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0.33</a:t>
            </a:r>
          </a:p>
        </p:txBody>
      </p:sp>
      <p:sp>
        <p:nvSpPr>
          <p:cNvPr id="499" name="Text Box 113"/>
          <p:cNvSpPr txBox="1">
            <a:spLocks noChangeArrowheads="1"/>
          </p:cNvSpPr>
          <p:nvPr/>
        </p:nvSpPr>
        <p:spPr bwMode="auto">
          <a:xfrm>
            <a:off x="7407275" y="2484438"/>
            <a:ext cx="495300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FF0000"/>
                </a:solidFill>
              </a:rPr>
              <a:t>0.25</a:t>
            </a:r>
          </a:p>
        </p:txBody>
      </p:sp>
      <p:sp>
        <p:nvSpPr>
          <p:cNvPr id="503" name="Text Box 112"/>
          <p:cNvSpPr txBox="1">
            <a:spLocks noChangeArrowheads="1"/>
          </p:cNvSpPr>
          <p:nvPr/>
        </p:nvSpPr>
        <p:spPr bwMode="auto">
          <a:xfrm>
            <a:off x="6253163" y="1871653"/>
            <a:ext cx="388937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0.32</a:t>
            </a:r>
          </a:p>
        </p:txBody>
      </p:sp>
      <p:sp>
        <p:nvSpPr>
          <p:cNvPr id="504" name="Text Box 113"/>
          <p:cNvSpPr txBox="1">
            <a:spLocks noChangeArrowheads="1"/>
          </p:cNvSpPr>
          <p:nvPr/>
        </p:nvSpPr>
        <p:spPr bwMode="auto">
          <a:xfrm>
            <a:off x="6416675" y="1800215"/>
            <a:ext cx="360363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FF0000"/>
                </a:solidFill>
              </a:rPr>
              <a:t>0.20</a:t>
            </a:r>
          </a:p>
        </p:txBody>
      </p:sp>
      <p:sp>
        <p:nvSpPr>
          <p:cNvPr id="505" name="Text Box 112"/>
          <p:cNvSpPr txBox="1">
            <a:spLocks noChangeArrowheads="1"/>
          </p:cNvSpPr>
          <p:nvPr/>
        </p:nvSpPr>
        <p:spPr bwMode="auto">
          <a:xfrm>
            <a:off x="6613525" y="1854200"/>
            <a:ext cx="388938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0.40</a:t>
            </a:r>
          </a:p>
        </p:txBody>
      </p:sp>
      <p:sp>
        <p:nvSpPr>
          <p:cNvPr id="508" name="Text Box 113"/>
          <p:cNvSpPr txBox="1">
            <a:spLocks noChangeArrowheads="1"/>
          </p:cNvSpPr>
          <p:nvPr/>
        </p:nvSpPr>
        <p:spPr bwMode="auto">
          <a:xfrm>
            <a:off x="7143768" y="1800215"/>
            <a:ext cx="360363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FF0000"/>
                </a:solidFill>
              </a:rPr>
              <a:t>0.51</a:t>
            </a:r>
          </a:p>
        </p:txBody>
      </p:sp>
      <p:sp>
        <p:nvSpPr>
          <p:cNvPr id="509" name="Text Box 112"/>
          <p:cNvSpPr txBox="1">
            <a:spLocks noChangeArrowheads="1"/>
          </p:cNvSpPr>
          <p:nvPr/>
        </p:nvSpPr>
        <p:spPr bwMode="auto">
          <a:xfrm>
            <a:off x="7378700" y="1854200"/>
            <a:ext cx="388938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0.08</a:t>
            </a:r>
          </a:p>
        </p:txBody>
      </p:sp>
      <p:sp>
        <p:nvSpPr>
          <p:cNvPr id="512" name="Text Box 113"/>
          <p:cNvSpPr txBox="1">
            <a:spLocks noChangeArrowheads="1"/>
          </p:cNvSpPr>
          <p:nvPr/>
        </p:nvSpPr>
        <p:spPr bwMode="auto">
          <a:xfrm>
            <a:off x="6642100" y="1338263"/>
            <a:ext cx="495300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FF0000"/>
                </a:solidFill>
              </a:rPr>
              <a:t>0.39</a:t>
            </a:r>
          </a:p>
        </p:txBody>
      </p:sp>
      <p:sp>
        <p:nvSpPr>
          <p:cNvPr id="513" name="Text Box 112"/>
          <p:cNvSpPr txBox="1">
            <a:spLocks noChangeArrowheads="1"/>
          </p:cNvSpPr>
          <p:nvPr/>
        </p:nvSpPr>
        <p:spPr bwMode="auto">
          <a:xfrm>
            <a:off x="6416675" y="1249363"/>
            <a:ext cx="4349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0.21</a:t>
            </a:r>
          </a:p>
        </p:txBody>
      </p:sp>
      <p:sp>
        <p:nvSpPr>
          <p:cNvPr id="514" name="Text Box 112"/>
          <p:cNvSpPr txBox="1">
            <a:spLocks noChangeArrowheads="1"/>
          </p:cNvSpPr>
          <p:nvPr/>
        </p:nvSpPr>
        <p:spPr bwMode="auto">
          <a:xfrm>
            <a:off x="7153275" y="1249363"/>
            <a:ext cx="433388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0.52</a:t>
            </a:r>
          </a:p>
        </p:txBody>
      </p:sp>
      <p:sp>
        <p:nvSpPr>
          <p:cNvPr id="515" name="Text Box 113"/>
          <p:cNvSpPr txBox="1">
            <a:spLocks noChangeArrowheads="1"/>
          </p:cNvSpPr>
          <p:nvPr/>
        </p:nvSpPr>
        <p:spPr bwMode="auto">
          <a:xfrm>
            <a:off x="7407275" y="1358900"/>
            <a:ext cx="495300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FF0000"/>
                </a:solidFill>
              </a:rPr>
              <a:t>0.07</a:t>
            </a:r>
          </a:p>
        </p:txBody>
      </p:sp>
      <p:grpSp>
        <p:nvGrpSpPr>
          <p:cNvPr id="45245" name="Gruppo 515"/>
          <p:cNvGrpSpPr>
            <a:grpSpLocks/>
          </p:cNvGrpSpPr>
          <p:nvPr/>
        </p:nvGrpSpPr>
        <p:grpSpPr bwMode="auto">
          <a:xfrm>
            <a:off x="7677150" y="2238375"/>
            <a:ext cx="658813" cy="334963"/>
            <a:chOff x="5067055" y="4644135"/>
            <a:chExt cx="659103" cy="335037"/>
          </a:xfrm>
        </p:grpSpPr>
        <p:sp>
          <p:nvSpPr>
            <p:cNvPr id="517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2" cy="200069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0.20</a:t>
              </a:r>
            </a:p>
          </p:txBody>
        </p:sp>
        <p:sp>
          <p:nvSpPr>
            <p:cNvPr id="518" name="Text Box 112"/>
            <p:cNvSpPr txBox="1">
              <a:spLocks noChangeArrowheads="1"/>
            </p:cNvSpPr>
            <p:nvPr/>
          </p:nvSpPr>
          <p:spPr bwMode="auto">
            <a:xfrm>
              <a:off x="5337049" y="4779103"/>
              <a:ext cx="389109" cy="200069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0.40</a:t>
              </a:r>
            </a:p>
          </p:txBody>
        </p:sp>
      </p:grpSp>
      <p:sp>
        <p:nvSpPr>
          <p:cNvPr id="519" name="Text Box 113"/>
          <p:cNvSpPr txBox="1">
            <a:spLocks noChangeArrowheads="1"/>
          </p:cNvSpPr>
          <p:nvPr/>
        </p:nvSpPr>
        <p:spPr bwMode="auto">
          <a:xfrm>
            <a:off x="8066088" y="2238375"/>
            <a:ext cx="360362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CC0000"/>
                </a:solidFill>
              </a:rPr>
              <a:t>0.42</a:t>
            </a:r>
            <a:endParaRPr lang="it-IT" sz="700" dirty="0">
              <a:solidFill>
                <a:srgbClr val="CC0000"/>
              </a:solidFill>
            </a:endParaRPr>
          </a:p>
        </p:txBody>
      </p:sp>
      <p:sp>
        <p:nvSpPr>
          <p:cNvPr id="520" name="Text Box 112"/>
          <p:cNvSpPr txBox="1">
            <a:spLocks noChangeArrowheads="1"/>
          </p:cNvSpPr>
          <p:nvPr/>
        </p:nvSpPr>
        <p:spPr bwMode="auto">
          <a:xfrm>
            <a:off x="8291513" y="2373313"/>
            <a:ext cx="388937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/>
              <a:t>0.17</a:t>
            </a:r>
            <a:endParaRPr lang="it-IT" sz="700" dirty="0"/>
          </a:p>
        </p:txBody>
      </p:sp>
      <p:sp>
        <p:nvSpPr>
          <p:cNvPr id="525" name="Text Box 112"/>
          <p:cNvSpPr txBox="1">
            <a:spLocks noChangeArrowheads="1"/>
          </p:cNvSpPr>
          <p:nvPr/>
        </p:nvSpPr>
        <p:spPr bwMode="auto">
          <a:xfrm>
            <a:off x="8064500" y="1654175"/>
            <a:ext cx="433388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/>
              <a:t>0.43</a:t>
            </a:r>
            <a:endParaRPr lang="it-IT" sz="700" dirty="0"/>
          </a:p>
        </p:txBody>
      </p:sp>
      <p:sp>
        <p:nvSpPr>
          <p:cNvPr id="526" name="Text Box 112"/>
          <p:cNvSpPr txBox="1">
            <a:spLocks noChangeArrowheads="1"/>
          </p:cNvSpPr>
          <p:nvPr/>
        </p:nvSpPr>
        <p:spPr bwMode="auto">
          <a:xfrm>
            <a:off x="8683625" y="2374900"/>
            <a:ext cx="433388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/>
              <a:t>0.25</a:t>
            </a:r>
            <a:endParaRPr lang="it-IT" sz="700" dirty="0"/>
          </a:p>
        </p:txBody>
      </p:sp>
      <p:sp>
        <p:nvSpPr>
          <p:cNvPr id="528" name="Text Box 113"/>
          <p:cNvSpPr txBox="1">
            <a:spLocks noChangeArrowheads="1"/>
          </p:cNvSpPr>
          <p:nvPr/>
        </p:nvSpPr>
        <p:spPr bwMode="auto">
          <a:xfrm>
            <a:off x="8288338" y="1808163"/>
            <a:ext cx="495300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CC0000"/>
                </a:solidFill>
              </a:rPr>
              <a:t>0.16</a:t>
            </a:r>
            <a:endParaRPr lang="it-IT" sz="700" dirty="0">
              <a:solidFill>
                <a:srgbClr val="CC0000"/>
              </a:solidFill>
            </a:endParaRPr>
          </a:p>
        </p:txBody>
      </p:sp>
      <p:sp>
        <p:nvSpPr>
          <p:cNvPr id="529" name="Text Box 113"/>
          <p:cNvSpPr txBox="1">
            <a:spLocks noChangeArrowheads="1"/>
          </p:cNvSpPr>
          <p:nvPr/>
        </p:nvSpPr>
        <p:spPr bwMode="auto">
          <a:xfrm>
            <a:off x="8442325" y="2238375"/>
            <a:ext cx="495300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CC0000"/>
                </a:solidFill>
              </a:rPr>
              <a:t>0.35</a:t>
            </a:r>
            <a:endParaRPr lang="it-IT" sz="700" dirty="0">
              <a:solidFill>
                <a:srgbClr val="CC0000"/>
              </a:solidFill>
            </a:endParaRPr>
          </a:p>
        </p:txBody>
      </p:sp>
      <p:sp>
        <p:nvSpPr>
          <p:cNvPr id="368" name="Text Box 113"/>
          <p:cNvSpPr txBox="1">
            <a:spLocks noChangeArrowheads="1"/>
          </p:cNvSpPr>
          <p:nvPr/>
        </p:nvSpPr>
        <p:spPr bwMode="auto">
          <a:xfrm>
            <a:off x="71406" y="2071678"/>
            <a:ext cx="360362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FF0000"/>
                </a:solidFill>
              </a:rPr>
              <a:t>0.40</a:t>
            </a:r>
            <a:endParaRPr lang="it-IT" sz="700" dirty="0">
              <a:solidFill>
                <a:srgbClr val="FF0000"/>
              </a:solidFill>
            </a:endParaRPr>
          </a:p>
        </p:txBody>
      </p:sp>
      <p:sp>
        <p:nvSpPr>
          <p:cNvPr id="373" name="Text Box 112"/>
          <p:cNvSpPr txBox="1">
            <a:spLocks noChangeArrowheads="1"/>
          </p:cNvSpPr>
          <p:nvPr/>
        </p:nvSpPr>
        <p:spPr bwMode="auto">
          <a:xfrm>
            <a:off x="331928" y="2172645"/>
            <a:ext cx="388938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/>
              <a:t>0.20</a:t>
            </a:r>
            <a:endParaRPr lang="it-IT" sz="700" dirty="0"/>
          </a:p>
        </p:txBody>
      </p:sp>
      <p:sp>
        <p:nvSpPr>
          <p:cNvPr id="376" name="Text Box 112"/>
          <p:cNvSpPr txBox="1">
            <a:spLocks noChangeArrowheads="1"/>
          </p:cNvSpPr>
          <p:nvPr/>
        </p:nvSpPr>
        <p:spPr bwMode="auto">
          <a:xfrm>
            <a:off x="1187561" y="1285860"/>
            <a:ext cx="374800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/>
              <a:t>0.43</a:t>
            </a:r>
            <a:endParaRPr lang="it-IT" sz="700" dirty="0"/>
          </a:p>
        </p:txBody>
      </p:sp>
      <p:sp>
        <p:nvSpPr>
          <p:cNvPr id="377" name="Text Box 113"/>
          <p:cNvSpPr txBox="1">
            <a:spLocks noChangeArrowheads="1"/>
          </p:cNvSpPr>
          <p:nvPr/>
        </p:nvSpPr>
        <p:spPr bwMode="auto">
          <a:xfrm>
            <a:off x="898023" y="2103659"/>
            <a:ext cx="360362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FF0000"/>
                </a:solidFill>
              </a:rPr>
              <a:t>0.58</a:t>
            </a:r>
            <a:endParaRPr lang="it-IT" sz="700" dirty="0">
              <a:solidFill>
                <a:srgbClr val="FF0000"/>
              </a:solidFill>
            </a:endParaRPr>
          </a:p>
        </p:txBody>
      </p:sp>
      <p:sp>
        <p:nvSpPr>
          <p:cNvPr id="381" name="Text Box 113"/>
          <p:cNvSpPr txBox="1">
            <a:spLocks noChangeArrowheads="1"/>
          </p:cNvSpPr>
          <p:nvPr/>
        </p:nvSpPr>
        <p:spPr bwMode="auto">
          <a:xfrm>
            <a:off x="103811" y="1238250"/>
            <a:ext cx="360362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FF0000"/>
                </a:solidFill>
              </a:rPr>
              <a:t>0.13</a:t>
            </a:r>
            <a:endParaRPr lang="it-IT" sz="700" dirty="0">
              <a:solidFill>
                <a:srgbClr val="FF0000"/>
              </a:solidFill>
            </a:endParaRPr>
          </a:p>
        </p:txBody>
      </p:sp>
      <p:sp>
        <p:nvSpPr>
          <p:cNvPr id="382" name="Text Box 112"/>
          <p:cNvSpPr txBox="1">
            <a:spLocks noChangeArrowheads="1"/>
          </p:cNvSpPr>
          <p:nvPr/>
        </p:nvSpPr>
        <p:spPr bwMode="auto">
          <a:xfrm>
            <a:off x="341313" y="1268413"/>
            <a:ext cx="388938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/>
              <a:t>0.47</a:t>
            </a:r>
            <a:endParaRPr lang="it-IT" sz="700" dirty="0"/>
          </a:p>
        </p:txBody>
      </p:sp>
      <p:sp>
        <p:nvSpPr>
          <p:cNvPr id="383" name="Text Box 113"/>
          <p:cNvSpPr txBox="1">
            <a:spLocks noChangeArrowheads="1"/>
          </p:cNvSpPr>
          <p:nvPr/>
        </p:nvSpPr>
        <p:spPr bwMode="auto">
          <a:xfrm>
            <a:off x="925513" y="1262886"/>
            <a:ext cx="360362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FF0000"/>
                </a:solidFill>
              </a:rPr>
              <a:t>0.16</a:t>
            </a:r>
            <a:endParaRPr lang="it-IT" sz="700" dirty="0">
              <a:solidFill>
                <a:srgbClr val="FF0000"/>
              </a:solidFill>
            </a:endParaRPr>
          </a:p>
        </p:txBody>
      </p:sp>
      <p:sp>
        <p:nvSpPr>
          <p:cNvPr id="385" name="Text Box 112"/>
          <p:cNvSpPr txBox="1">
            <a:spLocks noChangeArrowheads="1"/>
          </p:cNvSpPr>
          <p:nvPr/>
        </p:nvSpPr>
        <p:spPr bwMode="auto">
          <a:xfrm>
            <a:off x="1152525" y="2184967"/>
            <a:ext cx="388938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/>
              <a:t>0.00</a:t>
            </a:r>
            <a:endParaRPr lang="it-IT" sz="700" dirty="0"/>
          </a:p>
        </p:txBody>
      </p:sp>
      <p:sp>
        <p:nvSpPr>
          <p:cNvPr id="386" name="Text Box 112"/>
          <p:cNvSpPr txBox="1">
            <a:spLocks noChangeArrowheads="1"/>
          </p:cNvSpPr>
          <p:nvPr/>
        </p:nvSpPr>
        <p:spPr bwMode="auto">
          <a:xfrm>
            <a:off x="104775" y="1612288"/>
            <a:ext cx="371475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/>
              <a:t>0.41</a:t>
            </a:r>
            <a:endParaRPr lang="it-IT" sz="700" dirty="0"/>
          </a:p>
        </p:txBody>
      </p:sp>
      <p:sp>
        <p:nvSpPr>
          <p:cNvPr id="387" name="Text Box 112"/>
          <p:cNvSpPr txBox="1">
            <a:spLocks noChangeArrowheads="1"/>
          </p:cNvSpPr>
          <p:nvPr/>
        </p:nvSpPr>
        <p:spPr bwMode="auto">
          <a:xfrm>
            <a:off x="918670" y="1648619"/>
            <a:ext cx="371475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/>
              <a:t>0.00</a:t>
            </a:r>
            <a:endParaRPr lang="it-IT" sz="700" dirty="0"/>
          </a:p>
        </p:txBody>
      </p:sp>
      <p:sp>
        <p:nvSpPr>
          <p:cNvPr id="388" name="Text Box 113"/>
          <p:cNvSpPr txBox="1">
            <a:spLocks noChangeArrowheads="1"/>
          </p:cNvSpPr>
          <p:nvPr/>
        </p:nvSpPr>
        <p:spPr bwMode="auto">
          <a:xfrm>
            <a:off x="357188" y="1690075"/>
            <a:ext cx="360362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FF0000"/>
                </a:solidFill>
              </a:rPr>
              <a:t>0.19</a:t>
            </a:r>
            <a:endParaRPr lang="it-IT" sz="700" dirty="0">
              <a:solidFill>
                <a:srgbClr val="FF0000"/>
              </a:solidFill>
            </a:endParaRPr>
          </a:p>
        </p:txBody>
      </p:sp>
      <p:sp>
        <p:nvSpPr>
          <p:cNvPr id="389" name="Text Box 113"/>
          <p:cNvSpPr txBox="1">
            <a:spLocks noChangeArrowheads="1"/>
          </p:cNvSpPr>
          <p:nvPr/>
        </p:nvSpPr>
        <p:spPr bwMode="auto">
          <a:xfrm>
            <a:off x="1214414" y="1714488"/>
            <a:ext cx="360362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FF0000"/>
                </a:solidFill>
              </a:rPr>
              <a:t>0.58</a:t>
            </a:r>
            <a:endParaRPr lang="it-IT" sz="700" dirty="0">
              <a:solidFill>
                <a:srgbClr val="FF0000"/>
              </a:solidFill>
            </a:endParaRPr>
          </a:p>
        </p:txBody>
      </p:sp>
      <p:sp>
        <p:nvSpPr>
          <p:cNvPr id="391" name="Text Box 112"/>
          <p:cNvSpPr txBox="1">
            <a:spLocks noChangeArrowheads="1"/>
          </p:cNvSpPr>
          <p:nvPr/>
        </p:nvSpPr>
        <p:spPr bwMode="auto">
          <a:xfrm>
            <a:off x="3687763" y="2149475"/>
            <a:ext cx="388938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FF0000"/>
                </a:solidFill>
              </a:rPr>
              <a:t>0.19</a:t>
            </a:r>
            <a:endParaRPr lang="it-IT" sz="700" dirty="0">
              <a:solidFill>
                <a:srgbClr val="FF0000"/>
              </a:solidFill>
            </a:endParaRPr>
          </a:p>
        </p:txBody>
      </p:sp>
      <p:sp>
        <p:nvSpPr>
          <p:cNvPr id="392" name="Text Box 112"/>
          <p:cNvSpPr txBox="1">
            <a:spLocks noChangeArrowheads="1"/>
          </p:cNvSpPr>
          <p:nvPr/>
        </p:nvSpPr>
        <p:spPr bwMode="auto">
          <a:xfrm>
            <a:off x="2741612" y="2128073"/>
            <a:ext cx="388938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FF0000"/>
                </a:solidFill>
              </a:rPr>
              <a:t>0.26</a:t>
            </a:r>
            <a:endParaRPr lang="it-IT" sz="700" dirty="0">
              <a:solidFill>
                <a:srgbClr val="FF0000"/>
              </a:solidFill>
            </a:endParaRPr>
          </a:p>
        </p:txBody>
      </p:sp>
      <p:sp>
        <p:nvSpPr>
          <p:cNvPr id="393" name="Text Box 112"/>
          <p:cNvSpPr txBox="1">
            <a:spLocks noChangeArrowheads="1"/>
          </p:cNvSpPr>
          <p:nvPr/>
        </p:nvSpPr>
        <p:spPr bwMode="auto">
          <a:xfrm>
            <a:off x="4143372" y="2143116"/>
            <a:ext cx="388938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FF0000"/>
                </a:solidFill>
              </a:rPr>
              <a:t>0.51</a:t>
            </a:r>
            <a:endParaRPr lang="it-IT" sz="700" dirty="0">
              <a:solidFill>
                <a:srgbClr val="FF0000"/>
              </a:solidFill>
            </a:endParaRPr>
          </a:p>
        </p:txBody>
      </p:sp>
      <p:sp>
        <p:nvSpPr>
          <p:cNvPr id="390" name="Text Box 112"/>
          <p:cNvSpPr txBox="1">
            <a:spLocks noChangeArrowheads="1"/>
          </p:cNvSpPr>
          <p:nvPr/>
        </p:nvSpPr>
        <p:spPr bwMode="auto">
          <a:xfrm>
            <a:off x="3000364" y="2143116"/>
            <a:ext cx="390525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/>
              <a:t>0.34</a:t>
            </a:r>
            <a:endParaRPr lang="it-IT" sz="700" dirty="0"/>
          </a:p>
        </p:txBody>
      </p:sp>
      <p:sp>
        <p:nvSpPr>
          <p:cNvPr id="394" name="Text Box 112"/>
          <p:cNvSpPr txBox="1">
            <a:spLocks noChangeArrowheads="1"/>
          </p:cNvSpPr>
          <p:nvPr/>
        </p:nvSpPr>
        <p:spPr bwMode="auto">
          <a:xfrm>
            <a:off x="4000496" y="2228846"/>
            <a:ext cx="390525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/>
              <a:t>0.41</a:t>
            </a:r>
            <a:endParaRPr lang="it-IT" sz="700" dirty="0"/>
          </a:p>
        </p:txBody>
      </p:sp>
      <p:sp>
        <p:nvSpPr>
          <p:cNvPr id="395" name="Text Box 112"/>
          <p:cNvSpPr txBox="1">
            <a:spLocks noChangeArrowheads="1"/>
          </p:cNvSpPr>
          <p:nvPr/>
        </p:nvSpPr>
        <p:spPr bwMode="auto">
          <a:xfrm>
            <a:off x="4429124" y="2228846"/>
            <a:ext cx="390525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/>
              <a:t>0.09</a:t>
            </a:r>
            <a:endParaRPr lang="it-IT" sz="700" dirty="0"/>
          </a:p>
        </p:txBody>
      </p:sp>
      <p:sp>
        <p:nvSpPr>
          <p:cNvPr id="396" name="Text Box 112"/>
          <p:cNvSpPr txBox="1">
            <a:spLocks noChangeArrowheads="1"/>
          </p:cNvSpPr>
          <p:nvPr/>
        </p:nvSpPr>
        <p:spPr bwMode="auto">
          <a:xfrm>
            <a:off x="3000364" y="1714488"/>
            <a:ext cx="388938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FF0000"/>
                </a:solidFill>
              </a:rPr>
              <a:t>0.32</a:t>
            </a:r>
            <a:endParaRPr lang="it-IT" sz="700" dirty="0">
              <a:solidFill>
                <a:srgbClr val="FF0000"/>
              </a:solidFill>
            </a:endParaRPr>
          </a:p>
        </p:txBody>
      </p:sp>
      <p:sp>
        <p:nvSpPr>
          <p:cNvPr id="397" name="Text Box 112"/>
          <p:cNvSpPr txBox="1">
            <a:spLocks noChangeArrowheads="1"/>
          </p:cNvSpPr>
          <p:nvPr/>
        </p:nvSpPr>
        <p:spPr bwMode="auto">
          <a:xfrm>
            <a:off x="4000496" y="1714488"/>
            <a:ext cx="388938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FF0000"/>
                </a:solidFill>
              </a:rPr>
              <a:t>039</a:t>
            </a:r>
            <a:endParaRPr lang="it-IT" sz="700" dirty="0">
              <a:solidFill>
                <a:srgbClr val="FF0000"/>
              </a:solidFill>
            </a:endParaRPr>
          </a:p>
        </p:txBody>
      </p:sp>
      <p:sp>
        <p:nvSpPr>
          <p:cNvPr id="398" name="Text Box 112"/>
          <p:cNvSpPr txBox="1">
            <a:spLocks noChangeArrowheads="1"/>
          </p:cNvSpPr>
          <p:nvPr/>
        </p:nvSpPr>
        <p:spPr bwMode="auto">
          <a:xfrm>
            <a:off x="2786050" y="1285860"/>
            <a:ext cx="388938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FF0000"/>
                </a:solidFill>
              </a:rPr>
              <a:t>0.22</a:t>
            </a:r>
            <a:endParaRPr lang="it-IT" sz="700" dirty="0">
              <a:solidFill>
                <a:srgbClr val="FF0000"/>
              </a:solidFill>
            </a:endParaRPr>
          </a:p>
        </p:txBody>
      </p:sp>
      <p:sp>
        <p:nvSpPr>
          <p:cNvPr id="399" name="Text Box 112"/>
          <p:cNvSpPr txBox="1">
            <a:spLocks noChangeArrowheads="1"/>
          </p:cNvSpPr>
          <p:nvPr/>
        </p:nvSpPr>
        <p:spPr bwMode="auto">
          <a:xfrm>
            <a:off x="3714744" y="1285860"/>
            <a:ext cx="388938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FF0000"/>
                </a:solidFill>
              </a:rPr>
              <a:t>0.55</a:t>
            </a:r>
            <a:endParaRPr lang="it-IT" sz="700" dirty="0">
              <a:solidFill>
                <a:srgbClr val="FF0000"/>
              </a:solidFill>
            </a:endParaRPr>
          </a:p>
        </p:txBody>
      </p:sp>
      <p:sp>
        <p:nvSpPr>
          <p:cNvPr id="400" name="Text Box 112"/>
          <p:cNvSpPr txBox="1">
            <a:spLocks noChangeArrowheads="1"/>
          </p:cNvSpPr>
          <p:nvPr/>
        </p:nvSpPr>
        <p:spPr bwMode="auto">
          <a:xfrm>
            <a:off x="2786050" y="1643050"/>
            <a:ext cx="390525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/>
              <a:t>0.29</a:t>
            </a:r>
            <a:endParaRPr lang="it-IT" sz="700" dirty="0"/>
          </a:p>
        </p:txBody>
      </p:sp>
      <p:sp>
        <p:nvSpPr>
          <p:cNvPr id="401" name="Text Box 112"/>
          <p:cNvSpPr txBox="1">
            <a:spLocks noChangeArrowheads="1"/>
          </p:cNvSpPr>
          <p:nvPr/>
        </p:nvSpPr>
        <p:spPr bwMode="auto">
          <a:xfrm>
            <a:off x="3000364" y="1300152"/>
            <a:ext cx="390525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/>
              <a:t>0.38</a:t>
            </a:r>
            <a:endParaRPr lang="it-IT" sz="700" dirty="0"/>
          </a:p>
        </p:txBody>
      </p:sp>
      <p:sp>
        <p:nvSpPr>
          <p:cNvPr id="402" name="Text Box 112"/>
          <p:cNvSpPr txBox="1">
            <a:spLocks noChangeArrowheads="1"/>
          </p:cNvSpPr>
          <p:nvPr/>
        </p:nvSpPr>
        <p:spPr bwMode="auto">
          <a:xfrm>
            <a:off x="4000496" y="1300152"/>
            <a:ext cx="390525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/>
              <a:t>0.05</a:t>
            </a:r>
            <a:endParaRPr lang="it-IT" sz="700" dirty="0"/>
          </a:p>
        </p:txBody>
      </p:sp>
      <p:sp>
        <p:nvSpPr>
          <p:cNvPr id="403" name="Text Box 112"/>
          <p:cNvSpPr txBox="1">
            <a:spLocks noChangeArrowheads="1"/>
          </p:cNvSpPr>
          <p:nvPr/>
        </p:nvSpPr>
        <p:spPr bwMode="auto">
          <a:xfrm>
            <a:off x="3752847" y="1585904"/>
            <a:ext cx="390525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/>
              <a:t>0.21</a:t>
            </a:r>
            <a:endParaRPr lang="it-IT" sz="700" dirty="0"/>
          </a:p>
        </p:txBody>
      </p:sp>
      <p:sp>
        <p:nvSpPr>
          <p:cNvPr id="502" name="Text Box 113"/>
          <p:cNvSpPr txBox="1">
            <a:spLocks noChangeArrowheads="1"/>
          </p:cNvSpPr>
          <p:nvPr/>
        </p:nvSpPr>
        <p:spPr bwMode="auto">
          <a:xfrm>
            <a:off x="6000760" y="1728777"/>
            <a:ext cx="3587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FF0000"/>
                </a:solidFill>
              </a:rPr>
              <a:t>0.29</a:t>
            </a:r>
          </a:p>
        </p:txBody>
      </p:sp>
      <p:sp>
        <p:nvSpPr>
          <p:cNvPr id="40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358214" y="6499202"/>
            <a:ext cx="471462" cy="358798"/>
          </a:xfrm>
        </p:spPr>
        <p:txBody>
          <a:bodyPr/>
          <a:lstStyle/>
          <a:p>
            <a:pPr>
              <a:defRPr/>
            </a:pPr>
            <a:r>
              <a:rPr lang="it-IT" dirty="0" smtClean="0"/>
              <a:t>21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1" name="Connettore 1 312"/>
          <p:cNvCxnSpPr>
            <a:cxnSpLocks noChangeShapeType="1"/>
            <a:stCxn id="298" idx="0"/>
          </p:cNvCxnSpPr>
          <p:nvPr/>
        </p:nvCxnSpPr>
        <p:spPr bwMode="auto">
          <a:xfrm rot="16200000" flipH="1">
            <a:off x="6195231" y="3380569"/>
            <a:ext cx="1450966" cy="17479"/>
          </a:xfrm>
          <a:prstGeom prst="line">
            <a:avLst/>
          </a:prstGeom>
          <a:noFill/>
          <a:ln w="25400" algn="ctr">
            <a:solidFill>
              <a:srgbClr val="FF0000"/>
            </a:solidFill>
            <a:prstDash val="solid"/>
            <a:round/>
            <a:headEnd/>
            <a:tailEnd/>
          </a:ln>
        </p:spPr>
      </p:cxnSp>
      <p:cxnSp>
        <p:nvCxnSpPr>
          <p:cNvPr id="46081" name="Connettore 1 312"/>
          <p:cNvCxnSpPr>
            <a:cxnSpLocks noChangeShapeType="1"/>
            <a:stCxn id="358" idx="2"/>
          </p:cNvCxnSpPr>
          <p:nvPr/>
        </p:nvCxnSpPr>
        <p:spPr bwMode="auto">
          <a:xfrm rot="5400000">
            <a:off x="6672263" y="2490787"/>
            <a:ext cx="2933700" cy="22225"/>
          </a:xfrm>
          <a:prstGeom prst="line">
            <a:avLst/>
          </a:prstGeom>
          <a:noFill/>
          <a:ln w="25400" algn="ctr">
            <a:solidFill>
              <a:srgbClr val="00B0F0"/>
            </a:solidFill>
            <a:prstDash val="sysDash"/>
            <a:round/>
            <a:headEnd/>
            <a:tailEnd/>
          </a:ln>
        </p:spPr>
      </p:cxnSp>
      <p:cxnSp>
        <p:nvCxnSpPr>
          <p:cNvPr id="46082" name="Connettore 1 312"/>
          <p:cNvCxnSpPr>
            <a:cxnSpLocks noChangeShapeType="1"/>
            <a:endCxn id="298" idx="2"/>
          </p:cNvCxnSpPr>
          <p:nvPr/>
        </p:nvCxnSpPr>
        <p:spPr bwMode="auto">
          <a:xfrm rot="5400000">
            <a:off x="5926932" y="1939131"/>
            <a:ext cx="1971675" cy="1588"/>
          </a:xfrm>
          <a:prstGeom prst="line">
            <a:avLst/>
          </a:prstGeom>
          <a:noFill/>
          <a:ln w="25400" algn="ctr">
            <a:solidFill>
              <a:srgbClr val="00B0F0"/>
            </a:solidFill>
            <a:prstDash val="sysDash"/>
            <a:round/>
            <a:headEnd/>
            <a:tailEnd/>
          </a:ln>
        </p:spPr>
      </p:cxnSp>
      <p:cxnSp>
        <p:nvCxnSpPr>
          <p:cNvPr id="46083" name="Connettore 1 312"/>
          <p:cNvCxnSpPr>
            <a:cxnSpLocks noChangeShapeType="1"/>
          </p:cNvCxnSpPr>
          <p:nvPr/>
        </p:nvCxnSpPr>
        <p:spPr bwMode="auto">
          <a:xfrm rot="5400000">
            <a:off x="4684712" y="1830388"/>
            <a:ext cx="1935163" cy="1588"/>
          </a:xfrm>
          <a:prstGeom prst="line">
            <a:avLst/>
          </a:prstGeom>
          <a:noFill/>
          <a:ln w="25400" algn="ctr">
            <a:solidFill>
              <a:srgbClr val="00B0F0"/>
            </a:solidFill>
            <a:prstDash val="sysDash"/>
            <a:round/>
            <a:headEnd/>
            <a:tailEnd/>
          </a:ln>
        </p:spPr>
      </p:cxnSp>
      <p:cxnSp>
        <p:nvCxnSpPr>
          <p:cNvPr id="302" name="Connettore 1 301"/>
          <p:cNvCxnSpPr/>
          <p:nvPr/>
        </p:nvCxnSpPr>
        <p:spPr>
          <a:xfrm rot="16200000" flipH="1">
            <a:off x="4751387" y="3563938"/>
            <a:ext cx="1800225" cy="0"/>
          </a:xfrm>
          <a:prstGeom prst="line">
            <a:avLst/>
          </a:prstGeom>
          <a:ln w="25400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9" name="Connettore 1 358"/>
          <p:cNvCxnSpPr/>
          <p:nvPr/>
        </p:nvCxnSpPr>
        <p:spPr>
          <a:xfrm rot="5400000">
            <a:off x="1165226" y="3757612"/>
            <a:ext cx="4545012" cy="17463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086" name="Gruppo 161"/>
          <p:cNvGrpSpPr>
            <a:grpSpLocks/>
          </p:cNvGrpSpPr>
          <p:nvPr/>
        </p:nvGrpSpPr>
        <p:grpSpPr bwMode="auto">
          <a:xfrm>
            <a:off x="3086100" y="5454650"/>
            <a:ext cx="660400" cy="423863"/>
            <a:chOff x="4166955" y="5634245"/>
            <a:chExt cx="659103" cy="425047"/>
          </a:xfrm>
        </p:grpSpPr>
        <p:sp>
          <p:nvSpPr>
            <p:cNvPr id="163" name="Text Box 112"/>
            <p:cNvSpPr txBox="1">
              <a:spLocks noChangeArrowheads="1"/>
            </p:cNvSpPr>
            <p:nvPr/>
          </p:nvSpPr>
          <p:spPr bwMode="auto">
            <a:xfrm>
              <a:off x="4436300" y="5858708"/>
              <a:ext cx="389758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0.42</a:t>
              </a:r>
            </a:p>
          </p:txBody>
        </p:sp>
        <p:sp>
          <p:nvSpPr>
            <p:cNvPr id="164" name="Text Box 112"/>
            <p:cNvSpPr txBox="1">
              <a:spLocks noChangeArrowheads="1"/>
            </p:cNvSpPr>
            <p:nvPr/>
          </p:nvSpPr>
          <p:spPr bwMode="auto">
            <a:xfrm>
              <a:off x="4166955" y="5634245"/>
              <a:ext cx="389758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0.18</a:t>
              </a:r>
            </a:p>
          </p:txBody>
        </p:sp>
      </p:grpSp>
      <p:cxnSp>
        <p:nvCxnSpPr>
          <p:cNvPr id="361" name="Connettore 1 360"/>
          <p:cNvCxnSpPr/>
          <p:nvPr/>
        </p:nvCxnSpPr>
        <p:spPr>
          <a:xfrm rot="5400000">
            <a:off x="1221582" y="3339306"/>
            <a:ext cx="5403850" cy="1587"/>
          </a:xfrm>
          <a:prstGeom prst="line">
            <a:avLst/>
          </a:prstGeom>
          <a:ln w="222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088" name="Gruppo 474"/>
          <p:cNvGrpSpPr>
            <a:grpSpLocks/>
          </p:cNvGrpSpPr>
          <p:nvPr/>
        </p:nvGrpSpPr>
        <p:grpSpPr bwMode="auto">
          <a:xfrm>
            <a:off x="3581400" y="5454650"/>
            <a:ext cx="658813" cy="417513"/>
            <a:chOff x="4166955" y="5634245"/>
            <a:chExt cx="659103" cy="425047"/>
          </a:xfrm>
        </p:grpSpPr>
        <p:sp>
          <p:nvSpPr>
            <p:cNvPr id="476" name="Text Box 112"/>
            <p:cNvSpPr txBox="1">
              <a:spLocks noChangeArrowheads="1"/>
            </p:cNvSpPr>
            <p:nvPr/>
          </p:nvSpPr>
          <p:spPr bwMode="auto">
            <a:xfrm>
              <a:off x="4436949" y="5858890"/>
              <a:ext cx="389109" cy="200402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0.28</a:t>
              </a:r>
            </a:p>
          </p:txBody>
        </p:sp>
        <p:sp>
          <p:nvSpPr>
            <p:cNvPr id="477" name="Text Box 112"/>
            <p:cNvSpPr txBox="1">
              <a:spLocks noChangeArrowheads="1"/>
            </p:cNvSpPr>
            <p:nvPr/>
          </p:nvSpPr>
          <p:spPr bwMode="auto">
            <a:xfrm>
              <a:off x="4166955" y="5634245"/>
              <a:ext cx="389109" cy="200402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0.32</a:t>
              </a:r>
            </a:p>
          </p:txBody>
        </p:sp>
      </p:grpSp>
      <p:cxnSp>
        <p:nvCxnSpPr>
          <p:cNvPr id="367" name="Connettore 1 366"/>
          <p:cNvCxnSpPr/>
          <p:nvPr/>
        </p:nvCxnSpPr>
        <p:spPr>
          <a:xfrm rot="5400000">
            <a:off x="-395287" y="3473450"/>
            <a:ext cx="5580062" cy="1588"/>
          </a:xfrm>
          <a:prstGeom prst="line">
            <a:avLst/>
          </a:prstGeom>
          <a:ln w="222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7" name="Connettore 1 356"/>
          <p:cNvCxnSpPr/>
          <p:nvPr/>
        </p:nvCxnSpPr>
        <p:spPr>
          <a:xfrm rot="5400000">
            <a:off x="210344" y="3452019"/>
            <a:ext cx="5537200" cy="1588"/>
          </a:xfrm>
          <a:prstGeom prst="line">
            <a:avLst/>
          </a:prstGeom>
          <a:ln w="222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091" name="Gruppo 176"/>
          <p:cNvGrpSpPr>
            <a:grpSpLocks/>
          </p:cNvGrpSpPr>
          <p:nvPr/>
        </p:nvGrpSpPr>
        <p:grpSpPr bwMode="auto">
          <a:xfrm>
            <a:off x="2681288" y="5454650"/>
            <a:ext cx="658812" cy="411163"/>
            <a:chOff x="4166955" y="5634245"/>
            <a:chExt cx="659103" cy="425047"/>
          </a:xfrm>
        </p:grpSpPr>
        <p:sp>
          <p:nvSpPr>
            <p:cNvPr id="178" name="Text Box 112"/>
            <p:cNvSpPr txBox="1">
              <a:spLocks noChangeArrowheads="1"/>
            </p:cNvSpPr>
            <p:nvPr/>
          </p:nvSpPr>
          <p:spPr bwMode="auto">
            <a:xfrm>
              <a:off x="4436949" y="5859077"/>
              <a:ext cx="389109" cy="200215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0.58</a:t>
              </a:r>
            </a:p>
          </p:txBody>
        </p:sp>
        <p:sp>
          <p:nvSpPr>
            <p:cNvPr id="179" name="Text Box 112"/>
            <p:cNvSpPr txBox="1">
              <a:spLocks noChangeArrowheads="1"/>
            </p:cNvSpPr>
            <p:nvPr/>
          </p:nvSpPr>
          <p:spPr bwMode="auto">
            <a:xfrm>
              <a:off x="4166955" y="5634245"/>
              <a:ext cx="389109" cy="200215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0.02</a:t>
              </a:r>
            </a:p>
          </p:txBody>
        </p:sp>
      </p:grpSp>
      <p:grpSp>
        <p:nvGrpSpPr>
          <p:cNvPr id="46092" name="Gruppo 218"/>
          <p:cNvGrpSpPr>
            <a:grpSpLocks/>
          </p:cNvGrpSpPr>
          <p:nvPr/>
        </p:nvGrpSpPr>
        <p:grpSpPr bwMode="auto">
          <a:xfrm>
            <a:off x="1692275" y="4554538"/>
            <a:ext cx="658813" cy="1549400"/>
            <a:chOff x="3311860" y="2888941"/>
            <a:chExt cx="659103" cy="1550598"/>
          </a:xfrm>
        </p:grpSpPr>
        <p:cxnSp>
          <p:nvCxnSpPr>
            <p:cNvPr id="46255" name="Connettore 1 312"/>
            <p:cNvCxnSpPr>
              <a:cxnSpLocks noChangeShapeType="1"/>
            </p:cNvCxnSpPr>
            <p:nvPr/>
          </p:nvCxnSpPr>
          <p:spPr bwMode="auto">
            <a:xfrm rot="16200000" flipH="1">
              <a:off x="2855668" y="3660168"/>
              <a:ext cx="1550598" cy="8143"/>
            </a:xfrm>
            <a:prstGeom prst="line">
              <a:avLst/>
            </a:prstGeom>
            <a:noFill/>
            <a:ln w="25400" algn="ctr">
              <a:solidFill>
                <a:srgbClr val="00B0F0"/>
              </a:solidFill>
              <a:prstDash val="sysDash"/>
              <a:round/>
              <a:headEnd/>
              <a:tailEnd/>
            </a:ln>
          </p:spPr>
        </p:cxnSp>
        <p:grpSp>
          <p:nvGrpSpPr>
            <p:cNvPr id="46256" name="Gruppo 465"/>
            <p:cNvGrpSpPr>
              <a:grpSpLocks/>
            </p:cNvGrpSpPr>
            <p:nvPr/>
          </p:nvGrpSpPr>
          <p:grpSpPr bwMode="auto">
            <a:xfrm>
              <a:off x="3311860" y="3744035"/>
              <a:ext cx="659103" cy="425047"/>
              <a:chOff x="4166955" y="5634245"/>
              <a:chExt cx="659103" cy="425047"/>
            </a:xfrm>
          </p:grpSpPr>
          <p:sp>
            <p:nvSpPr>
              <p:cNvPr id="467" name="Text Box 112"/>
              <p:cNvSpPr txBox="1">
                <a:spLocks noChangeArrowheads="1"/>
              </p:cNvSpPr>
              <p:nvPr/>
            </p:nvSpPr>
            <p:spPr bwMode="auto">
              <a:xfrm>
                <a:off x="4436949" y="5859486"/>
                <a:ext cx="389109" cy="200179"/>
              </a:xfrm>
              <a:prstGeom prst="rect">
                <a:avLst/>
              </a:prstGeom>
              <a:noFill/>
              <a:ln w="9525" cap="rnd" algn="ctr">
                <a:noFill/>
                <a:prstDash val="sysDot"/>
                <a:miter lim="800000"/>
                <a:headEnd/>
                <a:tailEnd/>
              </a:ln>
              <a:effectLst>
                <a:prstShdw prst="shdw18" dist="17961" dir="135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 lIns="91408" tIns="45704" rIns="91408" bIns="45704">
                <a:spAutoFit/>
              </a:bodyPr>
              <a:lstStyle/>
              <a:p>
                <a:pPr defTabSz="914179">
                  <a:spcBef>
                    <a:spcPct val="50000"/>
                  </a:spcBef>
                  <a:defRPr/>
                </a:pPr>
                <a:r>
                  <a:rPr lang="it-IT" sz="700" dirty="0">
                    <a:solidFill>
                      <a:srgbClr val="FF0000"/>
                    </a:solidFill>
                  </a:rPr>
                  <a:t>0.27</a:t>
                </a:r>
              </a:p>
            </p:txBody>
          </p:sp>
          <p:sp>
            <p:nvSpPr>
              <p:cNvPr id="468" name="Text Box 112"/>
              <p:cNvSpPr txBox="1">
                <a:spLocks noChangeArrowheads="1"/>
              </p:cNvSpPr>
              <p:nvPr/>
            </p:nvSpPr>
            <p:spPr bwMode="auto">
              <a:xfrm>
                <a:off x="4166955" y="5633887"/>
                <a:ext cx="389109" cy="200179"/>
              </a:xfrm>
              <a:prstGeom prst="rect">
                <a:avLst/>
              </a:prstGeom>
              <a:noFill/>
              <a:ln w="9525" cap="rnd" algn="ctr">
                <a:noFill/>
                <a:prstDash val="sysDot"/>
                <a:miter lim="800000"/>
                <a:headEnd/>
                <a:tailEnd/>
              </a:ln>
              <a:effectLst>
                <a:prstShdw prst="shdw18" dist="17961" dir="135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 lIns="91408" tIns="45704" rIns="91408" bIns="45704">
                <a:spAutoFit/>
              </a:bodyPr>
              <a:lstStyle/>
              <a:p>
                <a:pPr defTabSz="914179">
                  <a:spcBef>
                    <a:spcPct val="50000"/>
                  </a:spcBef>
                  <a:defRPr/>
                </a:pPr>
                <a:r>
                  <a:rPr lang="it-IT" sz="700" dirty="0"/>
                  <a:t>0.33</a:t>
                </a:r>
              </a:p>
            </p:txBody>
          </p:sp>
        </p:grpSp>
      </p:grpSp>
      <p:cxnSp>
        <p:nvCxnSpPr>
          <p:cNvPr id="46093" name="Connettore 1 312"/>
          <p:cNvCxnSpPr>
            <a:cxnSpLocks noChangeShapeType="1"/>
          </p:cNvCxnSpPr>
          <p:nvPr/>
        </p:nvCxnSpPr>
        <p:spPr bwMode="auto">
          <a:xfrm rot="5400000">
            <a:off x="320675" y="2100263"/>
            <a:ext cx="944563" cy="1587"/>
          </a:xfrm>
          <a:prstGeom prst="line">
            <a:avLst/>
          </a:prstGeom>
          <a:noFill/>
          <a:ln w="25400" algn="ctr">
            <a:solidFill>
              <a:srgbClr val="00B050"/>
            </a:solidFill>
            <a:prstDash val="sysDash"/>
            <a:round/>
            <a:headEnd/>
            <a:tailEnd/>
          </a:ln>
        </p:spPr>
      </p:cxnSp>
      <p:cxnSp>
        <p:nvCxnSpPr>
          <p:cNvPr id="374" name="Connettore 1 373"/>
          <p:cNvCxnSpPr/>
          <p:nvPr/>
        </p:nvCxnSpPr>
        <p:spPr>
          <a:xfrm rot="5400000">
            <a:off x="-951706" y="4296569"/>
            <a:ext cx="3467100" cy="20638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2" name="Connettore 1 371"/>
          <p:cNvCxnSpPr/>
          <p:nvPr/>
        </p:nvCxnSpPr>
        <p:spPr>
          <a:xfrm rot="5400000">
            <a:off x="-1543844" y="3361532"/>
            <a:ext cx="5445125" cy="1588"/>
          </a:xfrm>
          <a:prstGeom prst="line">
            <a:avLst/>
          </a:prstGeom>
          <a:ln w="222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Connettore 1 369"/>
          <p:cNvCxnSpPr/>
          <p:nvPr/>
        </p:nvCxnSpPr>
        <p:spPr>
          <a:xfrm rot="16200000" flipH="1">
            <a:off x="-1162050" y="3429001"/>
            <a:ext cx="5489575" cy="0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3" name="Connettore 1 362"/>
          <p:cNvCxnSpPr/>
          <p:nvPr/>
        </p:nvCxnSpPr>
        <p:spPr>
          <a:xfrm rot="5400000">
            <a:off x="2109788" y="3802063"/>
            <a:ext cx="4635500" cy="19050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98" name="Connettore 1 312"/>
          <p:cNvCxnSpPr>
            <a:cxnSpLocks noChangeShapeType="1"/>
          </p:cNvCxnSpPr>
          <p:nvPr/>
        </p:nvCxnSpPr>
        <p:spPr bwMode="auto">
          <a:xfrm rot="16200000" flipH="1">
            <a:off x="3032919" y="4293394"/>
            <a:ext cx="3644900" cy="26988"/>
          </a:xfrm>
          <a:prstGeom prst="line">
            <a:avLst/>
          </a:prstGeom>
          <a:noFill/>
          <a:ln w="25400" algn="ctr">
            <a:solidFill>
              <a:srgbClr val="00B0F0"/>
            </a:solidFill>
            <a:prstDash val="sysDash"/>
            <a:round/>
            <a:headEnd/>
            <a:tailEnd/>
          </a:ln>
        </p:spPr>
      </p:cxnSp>
      <p:sp>
        <p:nvSpPr>
          <p:cNvPr id="279580" name="Text Box 28"/>
          <p:cNvSpPr txBox="1">
            <a:spLocks noChangeArrowheads="1"/>
          </p:cNvSpPr>
          <p:nvPr/>
        </p:nvSpPr>
        <p:spPr bwMode="auto">
          <a:xfrm>
            <a:off x="2862263" y="2484438"/>
            <a:ext cx="2114550" cy="260350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/>
              <a:t>Vicenza</a:t>
            </a:r>
          </a:p>
        </p:txBody>
      </p:sp>
      <p:sp>
        <p:nvSpPr>
          <p:cNvPr id="279571" name="Text Box 19"/>
          <p:cNvSpPr txBox="1">
            <a:spLocks noChangeArrowheads="1"/>
          </p:cNvSpPr>
          <p:nvPr/>
        </p:nvSpPr>
        <p:spPr bwMode="auto">
          <a:xfrm>
            <a:off x="593725" y="3924300"/>
            <a:ext cx="7983538" cy="6159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000" dirty="0"/>
              <a:t/>
            </a:r>
            <a:br>
              <a:rPr lang="it-IT" sz="1000" dirty="0"/>
            </a:br>
            <a:r>
              <a:rPr lang="it-IT" sz="1400" dirty="0">
                <a:solidFill>
                  <a:schemeClr val="tx1"/>
                </a:solidFill>
              </a:rPr>
              <a:t>PADOVA</a:t>
            </a:r>
            <a:r>
              <a:rPr lang="it-IT" sz="1400" dirty="0"/>
              <a:t/>
            </a:r>
            <a:br>
              <a:rPr lang="it-IT" sz="1400" dirty="0"/>
            </a:br>
            <a:endParaRPr lang="it-IT" sz="1000" dirty="0"/>
          </a:p>
        </p:txBody>
      </p:sp>
      <p:sp>
        <p:nvSpPr>
          <p:cNvPr id="279579" name="Text Box 27"/>
          <p:cNvSpPr txBox="1">
            <a:spLocks noChangeArrowheads="1"/>
          </p:cNvSpPr>
          <p:nvPr/>
        </p:nvSpPr>
        <p:spPr bwMode="auto">
          <a:xfrm>
            <a:off x="2771775" y="1403350"/>
            <a:ext cx="1890713" cy="261938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/>
              <a:t>Verona</a:t>
            </a:r>
          </a:p>
        </p:txBody>
      </p:sp>
      <p:sp>
        <p:nvSpPr>
          <p:cNvPr id="279582" name="Text Box 30"/>
          <p:cNvSpPr txBox="1">
            <a:spLocks noChangeArrowheads="1"/>
          </p:cNvSpPr>
          <p:nvPr/>
        </p:nvSpPr>
        <p:spPr bwMode="auto">
          <a:xfrm>
            <a:off x="657225" y="2484438"/>
            <a:ext cx="1844675" cy="260350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/>
              <a:t>Rovigo</a:t>
            </a:r>
          </a:p>
        </p:txBody>
      </p:sp>
      <p:sp>
        <p:nvSpPr>
          <p:cNvPr id="279581" name="Text Box 29"/>
          <p:cNvSpPr txBox="1">
            <a:spLocks noChangeArrowheads="1"/>
          </p:cNvSpPr>
          <p:nvPr/>
        </p:nvSpPr>
        <p:spPr bwMode="auto">
          <a:xfrm>
            <a:off x="657225" y="1403350"/>
            <a:ext cx="1844675" cy="261938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/>
              <a:t>Ferrara</a:t>
            </a:r>
          </a:p>
        </p:txBody>
      </p:sp>
      <p:grpSp>
        <p:nvGrpSpPr>
          <p:cNvPr id="46104" name="Group 37"/>
          <p:cNvGrpSpPr>
            <a:grpSpLocks/>
          </p:cNvGrpSpPr>
          <p:nvPr/>
        </p:nvGrpSpPr>
        <p:grpSpPr bwMode="auto">
          <a:xfrm>
            <a:off x="593725" y="5859463"/>
            <a:ext cx="7983538" cy="495300"/>
            <a:chOff x="648" y="3492"/>
            <a:chExt cx="5550" cy="266"/>
          </a:xfrm>
        </p:grpSpPr>
        <p:sp>
          <p:nvSpPr>
            <p:cNvPr id="46253" name="Rectangle 4"/>
            <p:cNvSpPr>
              <a:spLocks noChangeArrowheads="1"/>
            </p:cNvSpPr>
            <p:nvPr/>
          </p:nvSpPr>
          <p:spPr bwMode="auto">
            <a:xfrm>
              <a:off x="648" y="3492"/>
              <a:ext cx="5550" cy="266"/>
            </a:xfrm>
            <a:prstGeom prst="rect">
              <a:avLst/>
            </a:prstGeom>
            <a:solidFill>
              <a:srgbClr val="00B0F0"/>
            </a:solidFill>
            <a:ln w="6350" algn="ctr">
              <a:solidFill>
                <a:srgbClr val="0000FF"/>
              </a:solidFill>
              <a:prstDash val="dash"/>
              <a:miter lim="800000"/>
              <a:headEnd/>
              <a:tailEnd/>
            </a:ln>
          </p:spPr>
          <p:txBody>
            <a:bodyPr lIns="104287" tIns="52144" rIns="104287" bIns="52144" anchor="ctr">
              <a:spAutoFit/>
            </a:bodyPr>
            <a:lstStyle/>
            <a:p>
              <a:endParaRPr lang="it-IT"/>
            </a:p>
          </p:txBody>
        </p:sp>
        <p:sp>
          <p:nvSpPr>
            <p:cNvPr id="279570" name="Text Box 18"/>
            <p:cNvSpPr txBox="1">
              <a:spLocks noChangeArrowheads="1"/>
            </p:cNvSpPr>
            <p:nvPr/>
          </p:nvSpPr>
          <p:spPr bwMode="auto">
            <a:xfrm>
              <a:off x="3029" y="3547"/>
              <a:ext cx="881" cy="189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104287" tIns="52144" rIns="104287" bIns="52144">
              <a:spAutoFit/>
            </a:bodyPr>
            <a:lstStyle/>
            <a:p>
              <a:pPr algn="ctr" defTabSz="914179">
                <a:spcBef>
                  <a:spcPct val="50000"/>
                </a:spcBef>
                <a:defRPr/>
              </a:pPr>
              <a:r>
                <a:rPr lang="it-IT" sz="1600" dirty="0">
                  <a:solidFill>
                    <a:schemeClr val="bg1"/>
                  </a:solidFill>
                </a:rPr>
                <a:t>Ve. Mestre</a:t>
              </a:r>
            </a:p>
          </p:txBody>
        </p:sp>
      </p:grpSp>
      <p:sp>
        <p:nvSpPr>
          <p:cNvPr id="308" name="Text Box 24"/>
          <p:cNvSpPr txBox="1">
            <a:spLocks noChangeArrowheads="1"/>
          </p:cNvSpPr>
          <p:nvPr/>
        </p:nvSpPr>
        <p:spPr bwMode="auto">
          <a:xfrm>
            <a:off x="2798763" y="638175"/>
            <a:ext cx="1304925" cy="246063"/>
          </a:xfrm>
          <a:prstGeom prst="rect">
            <a:avLst/>
          </a:prstGeom>
          <a:ln w="6350">
            <a:prstDash val="dash"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000" dirty="0"/>
              <a:t>Milano</a:t>
            </a:r>
          </a:p>
        </p:txBody>
      </p:sp>
      <p:sp>
        <p:nvSpPr>
          <p:cNvPr id="366" name="Text Box 24"/>
          <p:cNvSpPr txBox="1">
            <a:spLocks noChangeArrowheads="1"/>
          </p:cNvSpPr>
          <p:nvPr/>
        </p:nvSpPr>
        <p:spPr bwMode="auto">
          <a:xfrm>
            <a:off x="998538" y="638175"/>
            <a:ext cx="1484312" cy="246063"/>
          </a:xfrm>
          <a:prstGeom prst="rect">
            <a:avLst/>
          </a:prstGeom>
          <a:ln w="6350">
            <a:prstDash val="dash"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000" dirty="0"/>
              <a:t>Bologna</a:t>
            </a:r>
          </a:p>
        </p:txBody>
      </p:sp>
      <p:grpSp>
        <p:nvGrpSpPr>
          <p:cNvPr id="46107" name="Gruppo 450"/>
          <p:cNvGrpSpPr>
            <a:grpSpLocks/>
          </p:cNvGrpSpPr>
          <p:nvPr/>
        </p:nvGrpSpPr>
        <p:grpSpPr bwMode="auto">
          <a:xfrm>
            <a:off x="4527550" y="5454650"/>
            <a:ext cx="658813" cy="423863"/>
            <a:chOff x="4166955" y="5634245"/>
            <a:chExt cx="659103" cy="425047"/>
          </a:xfrm>
        </p:grpSpPr>
        <p:sp>
          <p:nvSpPr>
            <p:cNvPr id="452" name="Text Box 112"/>
            <p:cNvSpPr txBox="1">
              <a:spLocks noChangeArrowheads="1"/>
            </p:cNvSpPr>
            <p:nvPr/>
          </p:nvSpPr>
          <p:spPr bwMode="auto">
            <a:xfrm>
              <a:off x="4436949" y="5858708"/>
              <a:ext cx="389109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0.12</a:t>
              </a:r>
            </a:p>
          </p:txBody>
        </p:sp>
        <p:sp>
          <p:nvSpPr>
            <p:cNvPr id="453" name="Text Box 112"/>
            <p:cNvSpPr txBox="1">
              <a:spLocks noChangeArrowheads="1"/>
            </p:cNvSpPr>
            <p:nvPr/>
          </p:nvSpPr>
          <p:spPr bwMode="auto">
            <a:xfrm>
              <a:off x="4166955" y="5634245"/>
              <a:ext cx="389109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0.48</a:t>
              </a:r>
            </a:p>
          </p:txBody>
        </p:sp>
      </p:grpSp>
      <p:grpSp>
        <p:nvGrpSpPr>
          <p:cNvPr id="46108" name="Gruppo 462"/>
          <p:cNvGrpSpPr>
            <a:grpSpLocks/>
          </p:cNvGrpSpPr>
          <p:nvPr/>
        </p:nvGrpSpPr>
        <p:grpSpPr bwMode="auto">
          <a:xfrm>
            <a:off x="4076700" y="5454650"/>
            <a:ext cx="658813" cy="423863"/>
            <a:chOff x="4166955" y="5634245"/>
            <a:chExt cx="659103" cy="425047"/>
          </a:xfrm>
        </p:grpSpPr>
        <p:sp>
          <p:nvSpPr>
            <p:cNvPr id="464" name="Text Box 112"/>
            <p:cNvSpPr txBox="1">
              <a:spLocks noChangeArrowheads="1"/>
            </p:cNvSpPr>
            <p:nvPr/>
          </p:nvSpPr>
          <p:spPr bwMode="auto">
            <a:xfrm>
              <a:off x="4436949" y="5858708"/>
              <a:ext cx="389109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0.20</a:t>
              </a:r>
            </a:p>
          </p:txBody>
        </p:sp>
        <p:sp>
          <p:nvSpPr>
            <p:cNvPr id="465" name="Text Box 112"/>
            <p:cNvSpPr txBox="1">
              <a:spLocks noChangeArrowheads="1"/>
            </p:cNvSpPr>
            <p:nvPr/>
          </p:nvSpPr>
          <p:spPr bwMode="auto">
            <a:xfrm>
              <a:off x="4166955" y="5634245"/>
              <a:ext cx="389109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0.41</a:t>
              </a:r>
            </a:p>
          </p:txBody>
        </p:sp>
      </p:grpSp>
      <p:grpSp>
        <p:nvGrpSpPr>
          <p:cNvPr id="46109" name="Gruppo 182"/>
          <p:cNvGrpSpPr>
            <a:grpSpLocks/>
          </p:cNvGrpSpPr>
          <p:nvPr/>
        </p:nvGrpSpPr>
        <p:grpSpPr bwMode="auto">
          <a:xfrm>
            <a:off x="2097088" y="5454650"/>
            <a:ext cx="658812" cy="423863"/>
            <a:chOff x="4166955" y="5634245"/>
            <a:chExt cx="659103" cy="425047"/>
          </a:xfrm>
        </p:grpSpPr>
        <p:sp>
          <p:nvSpPr>
            <p:cNvPr id="184" name="Text Box 112"/>
            <p:cNvSpPr txBox="1">
              <a:spLocks noChangeArrowheads="1"/>
            </p:cNvSpPr>
            <p:nvPr/>
          </p:nvSpPr>
          <p:spPr bwMode="auto">
            <a:xfrm>
              <a:off x="4436949" y="5858708"/>
              <a:ext cx="389109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0.21</a:t>
              </a:r>
            </a:p>
          </p:txBody>
        </p:sp>
        <p:sp>
          <p:nvSpPr>
            <p:cNvPr id="185" name="Text Box 112"/>
            <p:cNvSpPr txBox="1">
              <a:spLocks noChangeArrowheads="1"/>
            </p:cNvSpPr>
            <p:nvPr/>
          </p:nvSpPr>
          <p:spPr bwMode="auto">
            <a:xfrm>
              <a:off x="4166955" y="5634245"/>
              <a:ext cx="389109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0.39</a:t>
              </a:r>
            </a:p>
          </p:txBody>
        </p:sp>
      </p:grpSp>
      <p:grpSp>
        <p:nvGrpSpPr>
          <p:cNvPr id="46110" name="Gruppo 197"/>
          <p:cNvGrpSpPr>
            <a:grpSpLocks/>
          </p:cNvGrpSpPr>
          <p:nvPr/>
        </p:nvGrpSpPr>
        <p:grpSpPr bwMode="auto">
          <a:xfrm>
            <a:off x="1241425" y="5454650"/>
            <a:ext cx="658813" cy="423863"/>
            <a:chOff x="4166955" y="5634245"/>
            <a:chExt cx="659103" cy="425047"/>
          </a:xfrm>
        </p:grpSpPr>
        <p:sp>
          <p:nvSpPr>
            <p:cNvPr id="199" name="Text Box 112"/>
            <p:cNvSpPr txBox="1">
              <a:spLocks noChangeArrowheads="1"/>
            </p:cNvSpPr>
            <p:nvPr/>
          </p:nvSpPr>
          <p:spPr bwMode="auto">
            <a:xfrm>
              <a:off x="4436949" y="5858708"/>
              <a:ext cx="389109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0.50</a:t>
              </a:r>
            </a:p>
          </p:txBody>
        </p:sp>
        <p:sp>
          <p:nvSpPr>
            <p:cNvPr id="200" name="Text Box 112"/>
            <p:cNvSpPr txBox="1">
              <a:spLocks noChangeArrowheads="1"/>
            </p:cNvSpPr>
            <p:nvPr/>
          </p:nvSpPr>
          <p:spPr bwMode="auto">
            <a:xfrm>
              <a:off x="4166955" y="5634245"/>
              <a:ext cx="389109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0.11</a:t>
              </a:r>
            </a:p>
          </p:txBody>
        </p:sp>
      </p:grpSp>
      <p:grpSp>
        <p:nvGrpSpPr>
          <p:cNvPr id="46111" name="Gruppo 206"/>
          <p:cNvGrpSpPr>
            <a:grpSpLocks/>
          </p:cNvGrpSpPr>
          <p:nvPr/>
        </p:nvGrpSpPr>
        <p:grpSpPr bwMode="auto">
          <a:xfrm>
            <a:off x="836613" y="5454650"/>
            <a:ext cx="658812" cy="423863"/>
            <a:chOff x="4166955" y="5634245"/>
            <a:chExt cx="659103" cy="425047"/>
          </a:xfrm>
        </p:grpSpPr>
        <p:sp>
          <p:nvSpPr>
            <p:cNvPr id="208" name="Text Box 112"/>
            <p:cNvSpPr txBox="1">
              <a:spLocks noChangeArrowheads="1"/>
            </p:cNvSpPr>
            <p:nvPr/>
          </p:nvSpPr>
          <p:spPr bwMode="auto">
            <a:xfrm>
              <a:off x="4436949" y="5858708"/>
              <a:ext cx="389109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0.51</a:t>
              </a:r>
            </a:p>
          </p:txBody>
        </p:sp>
        <p:sp>
          <p:nvSpPr>
            <p:cNvPr id="209" name="Text Box 112"/>
            <p:cNvSpPr txBox="1">
              <a:spLocks noChangeArrowheads="1"/>
            </p:cNvSpPr>
            <p:nvPr/>
          </p:nvSpPr>
          <p:spPr bwMode="auto">
            <a:xfrm>
              <a:off x="4166955" y="5634245"/>
              <a:ext cx="389109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0.09</a:t>
              </a:r>
            </a:p>
          </p:txBody>
        </p:sp>
      </p:grpSp>
      <p:grpSp>
        <p:nvGrpSpPr>
          <p:cNvPr id="46112" name="Gruppo 215"/>
          <p:cNvGrpSpPr>
            <a:grpSpLocks/>
          </p:cNvGrpSpPr>
          <p:nvPr/>
        </p:nvGrpSpPr>
        <p:grpSpPr bwMode="auto">
          <a:xfrm>
            <a:off x="431800" y="5454650"/>
            <a:ext cx="630238" cy="423863"/>
            <a:chOff x="4166955" y="5634245"/>
            <a:chExt cx="659103" cy="425047"/>
          </a:xfrm>
        </p:grpSpPr>
        <p:sp>
          <p:nvSpPr>
            <p:cNvPr id="217" name="Text Box 112"/>
            <p:cNvSpPr txBox="1">
              <a:spLocks noChangeArrowheads="1"/>
            </p:cNvSpPr>
            <p:nvPr/>
          </p:nvSpPr>
          <p:spPr bwMode="auto">
            <a:xfrm>
              <a:off x="4437569" y="5858708"/>
              <a:ext cx="388489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0.57</a:t>
              </a:r>
            </a:p>
          </p:txBody>
        </p:sp>
        <p:sp>
          <p:nvSpPr>
            <p:cNvPr id="218" name="Text Box 112"/>
            <p:cNvSpPr txBox="1">
              <a:spLocks noChangeArrowheads="1"/>
            </p:cNvSpPr>
            <p:nvPr/>
          </p:nvSpPr>
          <p:spPr bwMode="auto">
            <a:xfrm>
              <a:off x="4166955" y="5634245"/>
              <a:ext cx="388489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0.03</a:t>
              </a:r>
            </a:p>
          </p:txBody>
        </p:sp>
      </p:grpSp>
      <p:sp>
        <p:nvSpPr>
          <p:cNvPr id="46113" name="CasellaDiTesto 221"/>
          <p:cNvSpPr txBox="1">
            <a:spLocks noChangeArrowheads="1"/>
          </p:cNvSpPr>
          <p:nvPr/>
        </p:nvSpPr>
        <p:spPr bwMode="auto">
          <a:xfrm>
            <a:off x="2681288" y="0"/>
            <a:ext cx="33305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400" b="1" dirty="0" smtClean="0"/>
              <a:t>Padova</a:t>
            </a:r>
            <a:endParaRPr lang="it-IT" sz="1200" b="1" dirty="0"/>
          </a:p>
        </p:txBody>
      </p:sp>
      <p:cxnSp>
        <p:nvCxnSpPr>
          <p:cNvPr id="223" name="Connettore 1 222"/>
          <p:cNvCxnSpPr/>
          <p:nvPr/>
        </p:nvCxnSpPr>
        <p:spPr>
          <a:xfrm>
            <a:off x="0" y="414338"/>
            <a:ext cx="9144000" cy="158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115" name="Gruppo 161"/>
          <p:cNvGrpSpPr>
            <a:grpSpLocks/>
          </p:cNvGrpSpPr>
          <p:nvPr/>
        </p:nvGrpSpPr>
        <p:grpSpPr bwMode="auto">
          <a:xfrm>
            <a:off x="3086100" y="3519488"/>
            <a:ext cx="660400" cy="423862"/>
            <a:chOff x="4166955" y="5634245"/>
            <a:chExt cx="659103" cy="425047"/>
          </a:xfrm>
        </p:grpSpPr>
        <p:sp>
          <p:nvSpPr>
            <p:cNvPr id="219" name="Text Box 112"/>
            <p:cNvSpPr txBox="1">
              <a:spLocks noChangeArrowheads="1"/>
            </p:cNvSpPr>
            <p:nvPr/>
          </p:nvSpPr>
          <p:spPr bwMode="auto">
            <a:xfrm>
              <a:off x="4436300" y="5858708"/>
              <a:ext cx="389758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0.06</a:t>
              </a:r>
            </a:p>
          </p:txBody>
        </p:sp>
        <p:sp>
          <p:nvSpPr>
            <p:cNvPr id="220" name="Text Box 112"/>
            <p:cNvSpPr txBox="1">
              <a:spLocks noChangeArrowheads="1"/>
            </p:cNvSpPr>
            <p:nvPr/>
          </p:nvSpPr>
          <p:spPr bwMode="auto">
            <a:xfrm>
              <a:off x="4166955" y="5634245"/>
              <a:ext cx="389758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0.54</a:t>
              </a:r>
            </a:p>
          </p:txBody>
        </p:sp>
      </p:grpSp>
      <p:grpSp>
        <p:nvGrpSpPr>
          <p:cNvPr id="46116" name="Gruppo 474"/>
          <p:cNvGrpSpPr>
            <a:grpSpLocks/>
          </p:cNvGrpSpPr>
          <p:nvPr/>
        </p:nvGrpSpPr>
        <p:grpSpPr bwMode="auto">
          <a:xfrm>
            <a:off x="3581400" y="3519488"/>
            <a:ext cx="658813" cy="420687"/>
            <a:chOff x="4166955" y="5634242"/>
            <a:chExt cx="659103" cy="428276"/>
          </a:xfrm>
        </p:grpSpPr>
        <p:sp>
          <p:nvSpPr>
            <p:cNvPr id="224" name="Text Box 112"/>
            <p:cNvSpPr txBox="1">
              <a:spLocks noChangeArrowheads="1"/>
            </p:cNvSpPr>
            <p:nvPr/>
          </p:nvSpPr>
          <p:spPr bwMode="auto">
            <a:xfrm>
              <a:off x="4436949" y="5858885"/>
              <a:ext cx="389109" cy="203633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0.12</a:t>
              </a:r>
            </a:p>
          </p:txBody>
        </p:sp>
        <p:sp>
          <p:nvSpPr>
            <p:cNvPr id="225" name="Text Box 112"/>
            <p:cNvSpPr txBox="1">
              <a:spLocks noChangeArrowheads="1"/>
            </p:cNvSpPr>
            <p:nvPr/>
          </p:nvSpPr>
          <p:spPr bwMode="auto">
            <a:xfrm>
              <a:off x="4166955" y="5634242"/>
              <a:ext cx="389109" cy="203633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0.47</a:t>
              </a:r>
            </a:p>
          </p:txBody>
        </p:sp>
      </p:grpSp>
      <p:grpSp>
        <p:nvGrpSpPr>
          <p:cNvPr id="46117" name="Gruppo 176"/>
          <p:cNvGrpSpPr>
            <a:grpSpLocks/>
          </p:cNvGrpSpPr>
          <p:nvPr/>
        </p:nvGrpSpPr>
        <p:grpSpPr bwMode="auto">
          <a:xfrm>
            <a:off x="2681288" y="3519488"/>
            <a:ext cx="658812" cy="417512"/>
            <a:chOff x="4166955" y="5634250"/>
            <a:chExt cx="659103" cy="431494"/>
          </a:xfrm>
        </p:grpSpPr>
        <p:sp>
          <p:nvSpPr>
            <p:cNvPr id="227" name="Text Box 112"/>
            <p:cNvSpPr txBox="1">
              <a:spLocks noChangeArrowheads="1"/>
            </p:cNvSpPr>
            <p:nvPr/>
          </p:nvSpPr>
          <p:spPr bwMode="auto">
            <a:xfrm>
              <a:off x="4436949" y="5859020"/>
              <a:ext cx="389109" cy="20672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0.42</a:t>
              </a:r>
            </a:p>
          </p:txBody>
        </p:sp>
        <p:sp>
          <p:nvSpPr>
            <p:cNvPr id="228" name="Text Box 112"/>
            <p:cNvSpPr txBox="1">
              <a:spLocks noChangeArrowheads="1"/>
            </p:cNvSpPr>
            <p:nvPr/>
          </p:nvSpPr>
          <p:spPr bwMode="auto">
            <a:xfrm>
              <a:off x="4166955" y="5634250"/>
              <a:ext cx="389109" cy="20672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0.17</a:t>
              </a:r>
            </a:p>
          </p:txBody>
        </p:sp>
      </p:grpSp>
      <p:grpSp>
        <p:nvGrpSpPr>
          <p:cNvPr id="46118" name="Gruppo 450"/>
          <p:cNvGrpSpPr>
            <a:grpSpLocks/>
          </p:cNvGrpSpPr>
          <p:nvPr/>
        </p:nvGrpSpPr>
        <p:grpSpPr bwMode="auto">
          <a:xfrm>
            <a:off x="4527550" y="3519488"/>
            <a:ext cx="658813" cy="423862"/>
            <a:chOff x="4166955" y="5634245"/>
            <a:chExt cx="659103" cy="425047"/>
          </a:xfrm>
        </p:grpSpPr>
        <p:sp>
          <p:nvSpPr>
            <p:cNvPr id="230" name="Text Box 112"/>
            <p:cNvSpPr txBox="1">
              <a:spLocks noChangeArrowheads="1"/>
            </p:cNvSpPr>
            <p:nvPr/>
          </p:nvSpPr>
          <p:spPr bwMode="auto">
            <a:xfrm>
              <a:off x="4436949" y="5858708"/>
              <a:ext cx="389109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0.36</a:t>
              </a:r>
            </a:p>
          </p:txBody>
        </p:sp>
        <p:sp>
          <p:nvSpPr>
            <p:cNvPr id="231" name="Text Box 112"/>
            <p:cNvSpPr txBox="1">
              <a:spLocks noChangeArrowheads="1"/>
            </p:cNvSpPr>
            <p:nvPr/>
          </p:nvSpPr>
          <p:spPr bwMode="auto">
            <a:xfrm>
              <a:off x="4166955" y="5634245"/>
              <a:ext cx="389109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0.24</a:t>
              </a:r>
            </a:p>
          </p:txBody>
        </p:sp>
      </p:grpSp>
      <p:grpSp>
        <p:nvGrpSpPr>
          <p:cNvPr id="46119" name="Gruppo 462"/>
          <p:cNvGrpSpPr>
            <a:grpSpLocks/>
          </p:cNvGrpSpPr>
          <p:nvPr/>
        </p:nvGrpSpPr>
        <p:grpSpPr bwMode="auto">
          <a:xfrm>
            <a:off x="4076700" y="3519488"/>
            <a:ext cx="658813" cy="423862"/>
            <a:chOff x="4166955" y="5634245"/>
            <a:chExt cx="659103" cy="425047"/>
          </a:xfrm>
        </p:grpSpPr>
        <p:sp>
          <p:nvSpPr>
            <p:cNvPr id="233" name="Text Box 112"/>
            <p:cNvSpPr txBox="1">
              <a:spLocks noChangeArrowheads="1"/>
            </p:cNvSpPr>
            <p:nvPr/>
          </p:nvSpPr>
          <p:spPr bwMode="auto">
            <a:xfrm>
              <a:off x="4436949" y="5858708"/>
              <a:ext cx="389109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0.57</a:t>
              </a:r>
            </a:p>
          </p:txBody>
        </p:sp>
        <p:sp>
          <p:nvSpPr>
            <p:cNvPr id="234" name="Text Box 112"/>
            <p:cNvSpPr txBox="1">
              <a:spLocks noChangeArrowheads="1"/>
            </p:cNvSpPr>
            <p:nvPr/>
          </p:nvSpPr>
          <p:spPr bwMode="auto">
            <a:xfrm>
              <a:off x="4166955" y="5634245"/>
              <a:ext cx="389109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0.03</a:t>
              </a:r>
            </a:p>
          </p:txBody>
        </p:sp>
      </p:grpSp>
      <p:grpSp>
        <p:nvGrpSpPr>
          <p:cNvPr id="46120" name="Gruppo 182"/>
          <p:cNvGrpSpPr>
            <a:grpSpLocks/>
          </p:cNvGrpSpPr>
          <p:nvPr/>
        </p:nvGrpSpPr>
        <p:grpSpPr bwMode="auto">
          <a:xfrm>
            <a:off x="2097088" y="3519488"/>
            <a:ext cx="658812" cy="423862"/>
            <a:chOff x="4166955" y="5634245"/>
            <a:chExt cx="659103" cy="425047"/>
          </a:xfrm>
        </p:grpSpPr>
        <p:sp>
          <p:nvSpPr>
            <p:cNvPr id="236" name="Text Box 112"/>
            <p:cNvSpPr txBox="1">
              <a:spLocks noChangeArrowheads="1"/>
            </p:cNvSpPr>
            <p:nvPr/>
          </p:nvSpPr>
          <p:spPr bwMode="auto">
            <a:xfrm>
              <a:off x="4436949" y="5858708"/>
              <a:ext cx="389109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0.03</a:t>
              </a:r>
            </a:p>
          </p:txBody>
        </p:sp>
        <p:sp>
          <p:nvSpPr>
            <p:cNvPr id="237" name="Text Box 112"/>
            <p:cNvSpPr txBox="1">
              <a:spLocks noChangeArrowheads="1"/>
            </p:cNvSpPr>
            <p:nvPr/>
          </p:nvSpPr>
          <p:spPr bwMode="auto">
            <a:xfrm>
              <a:off x="4166955" y="5634245"/>
              <a:ext cx="389109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0.57</a:t>
              </a:r>
            </a:p>
          </p:txBody>
        </p:sp>
      </p:grpSp>
      <p:grpSp>
        <p:nvGrpSpPr>
          <p:cNvPr id="46121" name="Gruppo 197"/>
          <p:cNvGrpSpPr>
            <a:grpSpLocks/>
          </p:cNvGrpSpPr>
          <p:nvPr/>
        </p:nvGrpSpPr>
        <p:grpSpPr bwMode="auto">
          <a:xfrm>
            <a:off x="1241425" y="3519488"/>
            <a:ext cx="658813" cy="423862"/>
            <a:chOff x="4166955" y="5634245"/>
            <a:chExt cx="659103" cy="425047"/>
          </a:xfrm>
        </p:grpSpPr>
        <p:sp>
          <p:nvSpPr>
            <p:cNvPr id="239" name="Text Box 112"/>
            <p:cNvSpPr txBox="1">
              <a:spLocks noChangeArrowheads="1"/>
            </p:cNvSpPr>
            <p:nvPr/>
          </p:nvSpPr>
          <p:spPr bwMode="auto">
            <a:xfrm>
              <a:off x="4436949" y="5858708"/>
              <a:ext cx="389109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0.27</a:t>
              </a:r>
            </a:p>
          </p:txBody>
        </p:sp>
        <p:sp>
          <p:nvSpPr>
            <p:cNvPr id="240" name="Text Box 112"/>
            <p:cNvSpPr txBox="1">
              <a:spLocks noChangeArrowheads="1"/>
            </p:cNvSpPr>
            <p:nvPr/>
          </p:nvSpPr>
          <p:spPr bwMode="auto">
            <a:xfrm>
              <a:off x="4166955" y="5634245"/>
              <a:ext cx="389109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0.33</a:t>
              </a:r>
            </a:p>
          </p:txBody>
        </p:sp>
      </p:grpSp>
      <p:grpSp>
        <p:nvGrpSpPr>
          <p:cNvPr id="46122" name="Gruppo 206"/>
          <p:cNvGrpSpPr>
            <a:grpSpLocks/>
          </p:cNvGrpSpPr>
          <p:nvPr/>
        </p:nvGrpSpPr>
        <p:grpSpPr bwMode="auto">
          <a:xfrm>
            <a:off x="836613" y="3519488"/>
            <a:ext cx="658812" cy="423862"/>
            <a:chOff x="4166955" y="5634245"/>
            <a:chExt cx="659103" cy="425047"/>
          </a:xfrm>
        </p:grpSpPr>
        <p:sp>
          <p:nvSpPr>
            <p:cNvPr id="242" name="Text Box 112"/>
            <p:cNvSpPr txBox="1">
              <a:spLocks noChangeArrowheads="1"/>
            </p:cNvSpPr>
            <p:nvPr/>
          </p:nvSpPr>
          <p:spPr bwMode="auto">
            <a:xfrm>
              <a:off x="4436949" y="5858708"/>
              <a:ext cx="389109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0.35</a:t>
              </a:r>
            </a:p>
          </p:txBody>
        </p:sp>
        <p:sp>
          <p:nvSpPr>
            <p:cNvPr id="243" name="Text Box 112"/>
            <p:cNvSpPr txBox="1">
              <a:spLocks noChangeArrowheads="1"/>
            </p:cNvSpPr>
            <p:nvPr/>
          </p:nvSpPr>
          <p:spPr bwMode="auto">
            <a:xfrm>
              <a:off x="4166955" y="5634245"/>
              <a:ext cx="389109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0.25</a:t>
              </a:r>
            </a:p>
          </p:txBody>
        </p:sp>
      </p:grpSp>
      <p:grpSp>
        <p:nvGrpSpPr>
          <p:cNvPr id="46123" name="Gruppo 215"/>
          <p:cNvGrpSpPr>
            <a:grpSpLocks/>
          </p:cNvGrpSpPr>
          <p:nvPr/>
        </p:nvGrpSpPr>
        <p:grpSpPr bwMode="auto">
          <a:xfrm>
            <a:off x="466725" y="3507582"/>
            <a:ext cx="630238" cy="423862"/>
            <a:chOff x="4166955" y="5634245"/>
            <a:chExt cx="659103" cy="425047"/>
          </a:xfrm>
        </p:grpSpPr>
        <p:sp>
          <p:nvSpPr>
            <p:cNvPr id="245" name="Text Box 112"/>
            <p:cNvSpPr txBox="1">
              <a:spLocks noChangeArrowheads="1"/>
            </p:cNvSpPr>
            <p:nvPr/>
          </p:nvSpPr>
          <p:spPr bwMode="auto">
            <a:xfrm>
              <a:off x="4437569" y="5858708"/>
              <a:ext cx="388489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0.21</a:t>
              </a:r>
            </a:p>
          </p:txBody>
        </p:sp>
        <p:sp>
          <p:nvSpPr>
            <p:cNvPr id="246" name="Text Box 112"/>
            <p:cNvSpPr txBox="1">
              <a:spLocks noChangeArrowheads="1"/>
            </p:cNvSpPr>
            <p:nvPr/>
          </p:nvSpPr>
          <p:spPr bwMode="auto">
            <a:xfrm>
              <a:off x="4166955" y="5634245"/>
              <a:ext cx="388489" cy="20058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0.39</a:t>
              </a:r>
            </a:p>
          </p:txBody>
        </p:sp>
      </p:grpSp>
      <p:grpSp>
        <p:nvGrpSpPr>
          <p:cNvPr id="46124" name="Gruppo 246"/>
          <p:cNvGrpSpPr>
            <a:grpSpLocks/>
          </p:cNvGrpSpPr>
          <p:nvPr/>
        </p:nvGrpSpPr>
        <p:grpSpPr bwMode="auto">
          <a:xfrm>
            <a:off x="4527550" y="4554538"/>
            <a:ext cx="658813" cy="334962"/>
            <a:chOff x="5067055" y="4644135"/>
            <a:chExt cx="659103" cy="335037"/>
          </a:xfrm>
        </p:grpSpPr>
        <p:sp>
          <p:nvSpPr>
            <p:cNvPr id="248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2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0.22</a:t>
              </a:r>
            </a:p>
          </p:txBody>
        </p:sp>
        <p:sp>
          <p:nvSpPr>
            <p:cNvPr id="249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0.38</a:t>
              </a:r>
            </a:p>
          </p:txBody>
        </p:sp>
      </p:grpSp>
      <p:grpSp>
        <p:nvGrpSpPr>
          <p:cNvPr id="46125" name="Gruppo 249"/>
          <p:cNvGrpSpPr>
            <a:grpSpLocks/>
          </p:cNvGrpSpPr>
          <p:nvPr/>
        </p:nvGrpSpPr>
        <p:grpSpPr bwMode="auto">
          <a:xfrm>
            <a:off x="4076700" y="4554538"/>
            <a:ext cx="658813" cy="334962"/>
            <a:chOff x="5067055" y="4644135"/>
            <a:chExt cx="659103" cy="335037"/>
          </a:xfrm>
        </p:grpSpPr>
        <p:sp>
          <p:nvSpPr>
            <p:cNvPr id="251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2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0.01</a:t>
              </a:r>
            </a:p>
          </p:txBody>
        </p:sp>
        <p:sp>
          <p:nvSpPr>
            <p:cNvPr id="252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0.59</a:t>
              </a:r>
            </a:p>
          </p:txBody>
        </p:sp>
      </p:grpSp>
      <p:grpSp>
        <p:nvGrpSpPr>
          <p:cNvPr id="46126" name="Gruppo 252"/>
          <p:cNvGrpSpPr>
            <a:grpSpLocks/>
          </p:cNvGrpSpPr>
          <p:nvPr/>
        </p:nvGrpSpPr>
        <p:grpSpPr bwMode="auto">
          <a:xfrm>
            <a:off x="2097088" y="4554538"/>
            <a:ext cx="658812" cy="334962"/>
            <a:chOff x="5067055" y="4644135"/>
            <a:chExt cx="659103" cy="335037"/>
          </a:xfrm>
        </p:grpSpPr>
        <p:sp>
          <p:nvSpPr>
            <p:cNvPr id="254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1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0.55</a:t>
              </a:r>
            </a:p>
          </p:txBody>
        </p:sp>
        <p:sp>
          <p:nvSpPr>
            <p:cNvPr id="255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0.05</a:t>
              </a:r>
            </a:p>
          </p:txBody>
        </p:sp>
      </p:grpSp>
      <p:grpSp>
        <p:nvGrpSpPr>
          <p:cNvPr id="46127" name="Gruppo 255"/>
          <p:cNvGrpSpPr>
            <a:grpSpLocks/>
          </p:cNvGrpSpPr>
          <p:nvPr/>
        </p:nvGrpSpPr>
        <p:grpSpPr bwMode="auto">
          <a:xfrm>
            <a:off x="1241425" y="4554538"/>
            <a:ext cx="658813" cy="334962"/>
            <a:chOff x="5067055" y="4644135"/>
            <a:chExt cx="659103" cy="335037"/>
          </a:xfrm>
        </p:grpSpPr>
        <p:sp>
          <p:nvSpPr>
            <p:cNvPr id="257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2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0.31</a:t>
              </a:r>
            </a:p>
          </p:txBody>
        </p:sp>
        <p:sp>
          <p:nvSpPr>
            <p:cNvPr id="258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0.29</a:t>
              </a:r>
            </a:p>
          </p:txBody>
        </p:sp>
      </p:grpSp>
      <p:grpSp>
        <p:nvGrpSpPr>
          <p:cNvPr id="46128" name="Gruppo 258"/>
          <p:cNvGrpSpPr>
            <a:grpSpLocks/>
          </p:cNvGrpSpPr>
          <p:nvPr/>
        </p:nvGrpSpPr>
        <p:grpSpPr bwMode="auto">
          <a:xfrm>
            <a:off x="836613" y="4554538"/>
            <a:ext cx="658812" cy="334962"/>
            <a:chOff x="5067055" y="4644135"/>
            <a:chExt cx="659103" cy="335037"/>
          </a:xfrm>
        </p:grpSpPr>
        <p:sp>
          <p:nvSpPr>
            <p:cNvPr id="260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1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0.23</a:t>
              </a:r>
            </a:p>
          </p:txBody>
        </p:sp>
        <p:sp>
          <p:nvSpPr>
            <p:cNvPr id="261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0.37</a:t>
              </a:r>
            </a:p>
          </p:txBody>
        </p:sp>
      </p:grpSp>
      <p:grpSp>
        <p:nvGrpSpPr>
          <p:cNvPr id="46129" name="Gruppo 261"/>
          <p:cNvGrpSpPr>
            <a:grpSpLocks/>
          </p:cNvGrpSpPr>
          <p:nvPr/>
        </p:nvGrpSpPr>
        <p:grpSpPr bwMode="auto">
          <a:xfrm>
            <a:off x="431800" y="4554538"/>
            <a:ext cx="658813" cy="334962"/>
            <a:chOff x="5067055" y="4644135"/>
            <a:chExt cx="659103" cy="335037"/>
          </a:xfrm>
        </p:grpSpPr>
        <p:sp>
          <p:nvSpPr>
            <p:cNvPr id="263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2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0.37</a:t>
              </a:r>
            </a:p>
          </p:txBody>
        </p:sp>
        <p:sp>
          <p:nvSpPr>
            <p:cNvPr id="264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0.23</a:t>
              </a:r>
            </a:p>
          </p:txBody>
        </p:sp>
      </p:grpSp>
      <p:grpSp>
        <p:nvGrpSpPr>
          <p:cNvPr id="46130" name="Gruppo 282"/>
          <p:cNvGrpSpPr>
            <a:grpSpLocks/>
          </p:cNvGrpSpPr>
          <p:nvPr/>
        </p:nvGrpSpPr>
        <p:grpSpPr bwMode="auto">
          <a:xfrm>
            <a:off x="1692275" y="4554538"/>
            <a:ext cx="658813" cy="334962"/>
            <a:chOff x="5067055" y="4644135"/>
            <a:chExt cx="659103" cy="335037"/>
          </a:xfrm>
        </p:grpSpPr>
        <p:sp>
          <p:nvSpPr>
            <p:cNvPr id="284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2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0.07</a:t>
              </a:r>
            </a:p>
          </p:txBody>
        </p:sp>
        <p:sp>
          <p:nvSpPr>
            <p:cNvPr id="285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0.53</a:t>
              </a:r>
            </a:p>
          </p:txBody>
        </p:sp>
      </p:grpSp>
      <p:grpSp>
        <p:nvGrpSpPr>
          <p:cNvPr id="46131" name="Gruppo 285"/>
          <p:cNvGrpSpPr>
            <a:grpSpLocks/>
          </p:cNvGrpSpPr>
          <p:nvPr/>
        </p:nvGrpSpPr>
        <p:grpSpPr bwMode="auto">
          <a:xfrm>
            <a:off x="2636838" y="4554538"/>
            <a:ext cx="658812" cy="334962"/>
            <a:chOff x="5067055" y="4644135"/>
            <a:chExt cx="659103" cy="335037"/>
          </a:xfrm>
        </p:grpSpPr>
        <p:sp>
          <p:nvSpPr>
            <p:cNvPr id="287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1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0.15</a:t>
              </a:r>
            </a:p>
          </p:txBody>
        </p:sp>
        <p:sp>
          <p:nvSpPr>
            <p:cNvPr id="288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0.44</a:t>
              </a:r>
            </a:p>
          </p:txBody>
        </p:sp>
      </p:grpSp>
      <p:grpSp>
        <p:nvGrpSpPr>
          <p:cNvPr id="46132" name="Gruppo 288"/>
          <p:cNvGrpSpPr>
            <a:grpSpLocks/>
          </p:cNvGrpSpPr>
          <p:nvPr/>
        </p:nvGrpSpPr>
        <p:grpSpPr bwMode="auto">
          <a:xfrm>
            <a:off x="3086100" y="4554538"/>
            <a:ext cx="660400" cy="334962"/>
            <a:chOff x="5067055" y="4644135"/>
            <a:chExt cx="659103" cy="335037"/>
          </a:xfrm>
        </p:grpSpPr>
        <p:sp>
          <p:nvSpPr>
            <p:cNvPr id="290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59655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0.52</a:t>
              </a:r>
            </a:p>
          </p:txBody>
        </p:sp>
        <p:sp>
          <p:nvSpPr>
            <p:cNvPr id="291" name="Text Box 112"/>
            <p:cNvSpPr txBox="1">
              <a:spLocks noChangeArrowheads="1"/>
            </p:cNvSpPr>
            <p:nvPr/>
          </p:nvSpPr>
          <p:spPr bwMode="auto">
            <a:xfrm>
              <a:off x="5336400" y="4779102"/>
              <a:ext cx="389758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0.08</a:t>
              </a:r>
            </a:p>
          </p:txBody>
        </p:sp>
      </p:grpSp>
      <p:grpSp>
        <p:nvGrpSpPr>
          <p:cNvPr id="46133" name="Gruppo 291"/>
          <p:cNvGrpSpPr>
            <a:grpSpLocks/>
          </p:cNvGrpSpPr>
          <p:nvPr/>
        </p:nvGrpSpPr>
        <p:grpSpPr bwMode="auto">
          <a:xfrm>
            <a:off x="3581400" y="4554538"/>
            <a:ext cx="658813" cy="334962"/>
            <a:chOff x="5067055" y="4644135"/>
            <a:chExt cx="659103" cy="335037"/>
          </a:xfrm>
        </p:grpSpPr>
        <p:sp>
          <p:nvSpPr>
            <p:cNvPr id="293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2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0.45</a:t>
              </a:r>
            </a:p>
          </p:txBody>
        </p:sp>
        <p:sp>
          <p:nvSpPr>
            <p:cNvPr id="294" name="Text Box 112"/>
            <p:cNvSpPr txBox="1">
              <a:spLocks noChangeArrowheads="1"/>
            </p:cNvSpPr>
            <p:nvPr/>
          </p:nvSpPr>
          <p:spPr bwMode="auto">
            <a:xfrm>
              <a:off x="5337049" y="4779102"/>
              <a:ext cx="389109" cy="20007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0.14</a:t>
              </a:r>
            </a:p>
          </p:txBody>
        </p:sp>
      </p:grpSp>
      <p:sp>
        <p:nvSpPr>
          <p:cNvPr id="298" name="Text Box 28"/>
          <p:cNvSpPr txBox="1">
            <a:spLocks noChangeArrowheads="1"/>
          </p:cNvSpPr>
          <p:nvPr/>
        </p:nvSpPr>
        <p:spPr bwMode="auto">
          <a:xfrm>
            <a:off x="5337175" y="2663825"/>
            <a:ext cx="3149600" cy="261938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 err="1"/>
              <a:t>Camposampiero</a:t>
            </a:r>
            <a:endParaRPr lang="it-IT" sz="1100" dirty="0"/>
          </a:p>
        </p:txBody>
      </p:sp>
      <p:sp>
        <p:nvSpPr>
          <p:cNvPr id="299" name="Text Box 28"/>
          <p:cNvSpPr txBox="1">
            <a:spLocks noChangeArrowheads="1"/>
          </p:cNvSpPr>
          <p:nvPr/>
        </p:nvSpPr>
        <p:spPr bwMode="auto">
          <a:xfrm>
            <a:off x="6597650" y="1673225"/>
            <a:ext cx="1935163" cy="261938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/>
              <a:t>Castelfranco</a:t>
            </a:r>
          </a:p>
        </p:txBody>
      </p:sp>
      <p:sp>
        <p:nvSpPr>
          <p:cNvPr id="300" name="Text Box 28"/>
          <p:cNvSpPr txBox="1">
            <a:spLocks noChangeArrowheads="1"/>
          </p:cNvSpPr>
          <p:nvPr/>
        </p:nvSpPr>
        <p:spPr bwMode="auto">
          <a:xfrm>
            <a:off x="6462713" y="773113"/>
            <a:ext cx="944562" cy="261937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/>
              <a:t>Belluno</a:t>
            </a:r>
          </a:p>
        </p:txBody>
      </p:sp>
      <p:sp>
        <p:nvSpPr>
          <p:cNvPr id="301" name="Text Box 28"/>
          <p:cNvSpPr txBox="1">
            <a:spLocks noChangeArrowheads="1"/>
          </p:cNvSpPr>
          <p:nvPr/>
        </p:nvSpPr>
        <p:spPr bwMode="auto">
          <a:xfrm>
            <a:off x="5246688" y="773113"/>
            <a:ext cx="855662" cy="261937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/>
              <a:t>Bassano</a:t>
            </a:r>
          </a:p>
        </p:txBody>
      </p:sp>
      <p:grpSp>
        <p:nvGrpSpPr>
          <p:cNvPr id="46138" name="Gruppo 462"/>
          <p:cNvGrpSpPr>
            <a:grpSpLocks/>
          </p:cNvGrpSpPr>
          <p:nvPr/>
        </p:nvGrpSpPr>
        <p:grpSpPr bwMode="auto">
          <a:xfrm>
            <a:off x="7812088" y="3473450"/>
            <a:ext cx="658812" cy="425450"/>
            <a:chOff x="4166955" y="5634245"/>
            <a:chExt cx="659103" cy="425047"/>
          </a:xfrm>
        </p:grpSpPr>
        <p:sp>
          <p:nvSpPr>
            <p:cNvPr id="324" name="Text Box 112"/>
            <p:cNvSpPr txBox="1">
              <a:spLocks noChangeArrowheads="1"/>
            </p:cNvSpPr>
            <p:nvPr/>
          </p:nvSpPr>
          <p:spPr bwMode="auto">
            <a:xfrm>
              <a:off x="4436949" y="5859456"/>
              <a:ext cx="389109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0.02</a:t>
              </a:r>
            </a:p>
          </p:txBody>
        </p:sp>
        <p:sp>
          <p:nvSpPr>
            <p:cNvPr id="325" name="Text Box 112"/>
            <p:cNvSpPr txBox="1">
              <a:spLocks noChangeArrowheads="1"/>
            </p:cNvSpPr>
            <p:nvPr/>
          </p:nvSpPr>
          <p:spPr bwMode="auto">
            <a:xfrm>
              <a:off x="4166955" y="5634245"/>
              <a:ext cx="389109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0.01</a:t>
              </a:r>
            </a:p>
          </p:txBody>
        </p:sp>
      </p:grpSp>
      <p:grpSp>
        <p:nvGrpSpPr>
          <p:cNvPr id="46139" name="Gruppo 462"/>
          <p:cNvGrpSpPr>
            <a:grpSpLocks/>
          </p:cNvGrpSpPr>
          <p:nvPr/>
        </p:nvGrpSpPr>
        <p:grpSpPr bwMode="auto">
          <a:xfrm>
            <a:off x="6597650" y="3473450"/>
            <a:ext cx="658813" cy="425450"/>
            <a:chOff x="4166955" y="5634245"/>
            <a:chExt cx="659103" cy="425047"/>
          </a:xfrm>
        </p:grpSpPr>
        <p:sp>
          <p:nvSpPr>
            <p:cNvPr id="329" name="Text Box 112"/>
            <p:cNvSpPr txBox="1">
              <a:spLocks noChangeArrowheads="1"/>
            </p:cNvSpPr>
            <p:nvPr/>
          </p:nvSpPr>
          <p:spPr bwMode="auto">
            <a:xfrm>
              <a:off x="4436949" y="5859456"/>
              <a:ext cx="389109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 smtClean="0">
                  <a:solidFill>
                    <a:srgbClr val="FF0000"/>
                  </a:solidFill>
                </a:rPr>
                <a:t>0.20</a:t>
              </a:r>
              <a:endParaRPr lang="it-IT" sz="700" dirty="0">
                <a:solidFill>
                  <a:srgbClr val="FF0000"/>
                </a:solidFill>
              </a:endParaRPr>
            </a:p>
          </p:txBody>
        </p:sp>
        <p:sp>
          <p:nvSpPr>
            <p:cNvPr id="331" name="Text Box 112"/>
            <p:cNvSpPr txBox="1">
              <a:spLocks noChangeArrowheads="1"/>
            </p:cNvSpPr>
            <p:nvPr/>
          </p:nvSpPr>
          <p:spPr bwMode="auto">
            <a:xfrm>
              <a:off x="4166955" y="5634245"/>
              <a:ext cx="389109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 smtClean="0"/>
                <a:t>0.40</a:t>
              </a:r>
              <a:endParaRPr lang="it-IT" sz="700" dirty="0"/>
            </a:p>
          </p:txBody>
        </p:sp>
      </p:grpSp>
      <p:grpSp>
        <p:nvGrpSpPr>
          <p:cNvPr id="46140" name="Gruppo 462"/>
          <p:cNvGrpSpPr>
            <a:grpSpLocks/>
          </p:cNvGrpSpPr>
          <p:nvPr/>
        </p:nvGrpSpPr>
        <p:grpSpPr bwMode="auto">
          <a:xfrm>
            <a:off x="5337175" y="3473450"/>
            <a:ext cx="658813" cy="425450"/>
            <a:chOff x="4166955" y="5634245"/>
            <a:chExt cx="659103" cy="425047"/>
          </a:xfrm>
        </p:grpSpPr>
        <p:sp>
          <p:nvSpPr>
            <p:cNvPr id="334" name="Text Box 112"/>
            <p:cNvSpPr txBox="1">
              <a:spLocks noChangeArrowheads="1"/>
            </p:cNvSpPr>
            <p:nvPr/>
          </p:nvSpPr>
          <p:spPr bwMode="auto">
            <a:xfrm>
              <a:off x="4436949" y="5859456"/>
              <a:ext cx="389109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0.44</a:t>
              </a:r>
            </a:p>
          </p:txBody>
        </p:sp>
        <p:sp>
          <p:nvSpPr>
            <p:cNvPr id="335" name="Text Box 112"/>
            <p:cNvSpPr txBox="1">
              <a:spLocks noChangeArrowheads="1"/>
            </p:cNvSpPr>
            <p:nvPr/>
          </p:nvSpPr>
          <p:spPr bwMode="auto">
            <a:xfrm>
              <a:off x="4166955" y="5634245"/>
              <a:ext cx="389109" cy="19983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0.16</a:t>
              </a:r>
            </a:p>
          </p:txBody>
        </p:sp>
      </p:grpSp>
      <p:grpSp>
        <p:nvGrpSpPr>
          <p:cNvPr id="46141" name="Gruppo 335"/>
          <p:cNvGrpSpPr>
            <a:grpSpLocks/>
          </p:cNvGrpSpPr>
          <p:nvPr/>
        </p:nvGrpSpPr>
        <p:grpSpPr bwMode="auto">
          <a:xfrm>
            <a:off x="7812088" y="1943100"/>
            <a:ext cx="658812" cy="336550"/>
            <a:chOff x="5067055" y="4644135"/>
            <a:chExt cx="659103" cy="335037"/>
          </a:xfrm>
        </p:grpSpPr>
        <p:sp>
          <p:nvSpPr>
            <p:cNvPr id="337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1" cy="200707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0.34</a:t>
              </a:r>
            </a:p>
          </p:txBody>
        </p:sp>
        <p:sp>
          <p:nvSpPr>
            <p:cNvPr id="338" name="Text Box 112"/>
            <p:cNvSpPr txBox="1">
              <a:spLocks noChangeArrowheads="1"/>
            </p:cNvSpPr>
            <p:nvPr/>
          </p:nvSpPr>
          <p:spPr bwMode="auto">
            <a:xfrm>
              <a:off x="5337049" y="4778466"/>
              <a:ext cx="389109" cy="20070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0.26</a:t>
              </a:r>
            </a:p>
          </p:txBody>
        </p:sp>
      </p:grpSp>
      <p:grpSp>
        <p:nvGrpSpPr>
          <p:cNvPr id="46142" name="Gruppo 339"/>
          <p:cNvGrpSpPr>
            <a:grpSpLocks/>
          </p:cNvGrpSpPr>
          <p:nvPr/>
        </p:nvGrpSpPr>
        <p:grpSpPr bwMode="auto">
          <a:xfrm>
            <a:off x="6597650" y="1943100"/>
            <a:ext cx="658813" cy="336550"/>
            <a:chOff x="5067055" y="4644135"/>
            <a:chExt cx="659103" cy="335037"/>
          </a:xfrm>
        </p:grpSpPr>
        <p:sp>
          <p:nvSpPr>
            <p:cNvPr id="342" name="Text Box 113"/>
            <p:cNvSpPr txBox="1">
              <a:spLocks noChangeArrowheads="1"/>
            </p:cNvSpPr>
            <p:nvPr/>
          </p:nvSpPr>
          <p:spPr bwMode="auto">
            <a:xfrm>
              <a:off x="5067055" y="4644135"/>
              <a:ext cx="360522" cy="200707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0.09</a:t>
              </a:r>
            </a:p>
          </p:txBody>
        </p:sp>
        <p:sp>
          <p:nvSpPr>
            <p:cNvPr id="344" name="Text Box 112"/>
            <p:cNvSpPr txBox="1">
              <a:spLocks noChangeArrowheads="1"/>
            </p:cNvSpPr>
            <p:nvPr/>
          </p:nvSpPr>
          <p:spPr bwMode="auto">
            <a:xfrm>
              <a:off x="5337049" y="4778466"/>
              <a:ext cx="389109" cy="20070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0.51</a:t>
              </a:r>
            </a:p>
          </p:txBody>
        </p:sp>
      </p:grpSp>
      <p:sp>
        <p:nvSpPr>
          <p:cNvPr id="348" name="Text Box 113"/>
          <p:cNvSpPr txBox="1">
            <a:spLocks noChangeArrowheads="1"/>
          </p:cNvSpPr>
          <p:nvPr/>
        </p:nvSpPr>
        <p:spPr bwMode="auto">
          <a:xfrm>
            <a:off x="6597650" y="998538"/>
            <a:ext cx="360363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CC0000"/>
                </a:solidFill>
              </a:rPr>
              <a:t>0.59</a:t>
            </a:r>
          </a:p>
        </p:txBody>
      </p:sp>
      <p:sp>
        <p:nvSpPr>
          <p:cNvPr id="349" name="Text Box 112"/>
          <p:cNvSpPr txBox="1">
            <a:spLocks noChangeArrowheads="1"/>
          </p:cNvSpPr>
          <p:nvPr/>
        </p:nvSpPr>
        <p:spPr bwMode="auto">
          <a:xfrm>
            <a:off x="6867525" y="1089025"/>
            <a:ext cx="388938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0.01</a:t>
            </a:r>
          </a:p>
        </p:txBody>
      </p:sp>
      <p:sp>
        <p:nvSpPr>
          <p:cNvPr id="353" name="Text Box 113"/>
          <p:cNvSpPr txBox="1">
            <a:spLocks noChangeArrowheads="1"/>
          </p:cNvSpPr>
          <p:nvPr/>
        </p:nvSpPr>
        <p:spPr bwMode="auto">
          <a:xfrm>
            <a:off x="5357818" y="998538"/>
            <a:ext cx="360363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CC0000"/>
                </a:solidFill>
              </a:rPr>
              <a:t>0.20</a:t>
            </a:r>
          </a:p>
        </p:txBody>
      </p:sp>
      <p:sp>
        <p:nvSpPr>
          <p:cNvPr id="354" name="Text Box 112"/>
          <p:cNvSpPr txBox="1">
            <a:spLocks noChangeArrowheads="1"/>
          </p:cNvSpPr>
          <p:nvPr/>
        </p:nvSpPr>
        <p:spPr bwMode="auto">
          <a:xfrm>
            <a:off x="5651500" y="1089025"/>
            <a:ext cx="388938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0.40</a:t>
            </a:r>
          </a:p>
        </p:txBody>
      </p:sp>
      <p:sp>
        <p:nvSpPr>
          <p:cNvPr id="358" name="Text Box 28"/>
          <p:cNvSpPr txBox="1">
            <a:spLocks noChangeArrowheads="1"/>
          </p:cNvSpPr>
          <p:nvPr/>
        </p:nvSpPr>
        <p:spPr bwMode="auto">
          <a:xfrm>
            <a:off x="7677150" y="773113"/>
            <a:ext cx="944563" cy="261937"/>
          </a:xfrm>
          <a:prstGeom prst="rect">
            <a:avLst/>
          </a:prstGeom>
          <a:solidFill>
            <a:srgbClr val="00B0F0"/>
          </a:solidFill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/>
              <a:t>Treviso</a:t>
            </a:r>
          </a:p>
        </p:txBody>
      </p:sp>
      <p:sp>
        <p:nvSpPr>
          <p:cNvPr id="364" name="Text Box 113"/>
          <p:cNvSpPr txBox="1">
            <a:spLocks noChangeArrowheads="1"/>
          </p:cNvSpPr>
          <p:nvPr/>
        </p:nvSpPr>
        <p:spPr bwMode="auto">
          <a:xfrm>
            <a:off x="7858125" y="998538"/>
            <a:ext cx="417513" cy="24130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CC0000"/>
                </a:solidFill>
              </a:rPr>
              <a:t>0.02</a:t>
            </a:r>
          </a:p>
        </p:txBody>
      </p:sp>
      <p:sp>
        <p:nvSpPr>
          <p:cNvPr id="365" name="Text Box 112"/>
          <p:cNvSpPr txBox="1">
            <a:spLocks noChangeArrowheads="1"/>
          </p:cNvSpPr>
          <p:nvPr/>
        </p:nvSpPr>
        <p:spPr bwMode="auto">
          <a:xfrm>
            <a:off x="8128000" y="1089025"/>
            <a:ext cx="450850" cy="24130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0.58</a:t>
            </a:r>
          </a:p>
        </p:txBody>
      </p:sp>
      <p:sp>
        <p:nvSpPr>
          <p:cNvPr id="369" name="Text Box 112"/>
          <p:cNvSpPr txBox="1">
            <a:spLocks noChangeArrowheads="1"/>
          </p:cNvSpPr>
          <p:nvPr/>
        </p:nvSpPr>
        <p:spPr bwMode="auto">
          <a:xfrm>
            <a:off x="6867525" y="1493838"/>
            <a:ext cx="388938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FF0000"/>
                </a:solidFill>
              </a:rPr>
              <a:t>0.49</a:t>
            </a:r>
          </a:p>
        </p:txBody>
      </p:sp>
      <p:sp>
        <p:nvSpPr>
          <p:cNvPr id="371" name="Text Box 112"/>
          <p:cNvSpPr txBox="1">
            <a:spLocks noChangeArrowheads="1"/>
          </p:cNvSpPr>
          <p:nvPr/>
        </p:nvSpPr>
        <p:spPr bwMode="auto">
          <a:xfrm>
            <a:off x="6597650" y="1403350"/>
            <a:ext cx="388938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0.11</a:t>
            </a:r>
          </a:p>
        </p:txBody>
      </p:sp>
      <p:sp>
        <p:nvSpPr>
          <p:cNvPr id="375" name="Text Box 112"/>
          <p:cNvSpPr txBox="1">
            <a:spLocks noChangeArrowheads="1"/>
          </p:cNvSpPr>
          <p:nvPr/>
        </p:nvSpPr>
        <p:spPr bwMode="auto">
          <a:xfrm>
            <a:off x="8081963" y="1493838"/>
            <a:ext cx="388937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>
                <a:solidFill>
                  <a:srgbClr val="FF0000"/>
                </a:solidFill>
              </a:rPr>
              <a:t>0.24</a:t>
            </a:r>
          </a:p>
        </p:txBody>
      </p:sp>
      <p:sp>
        <p:nvSpPr>
          <p:cNvPr id="377" name="Text Box 112"/>
          <p:cNvSpPr txBox="1">
            <a:spLocks noChangeArrowheads="1"/>
          </p:cNvSpPr>
          <p:nvPr/>
        </p:nvSpPr>
        <p:spPr bwMode="auto">
          <a:xfrm>
            <a:off x="7812088" y="1403350"/>
            <a:ext cx="388937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/>
              <a:t>0.36</a:t>
            </a:r>
          </a:p>
        </p:txBody>
      </p:sp>
      <p:grpSp>
        <p:nvGrpSpPr>
          <p:cNvPr id="46154" name="Gruppo 151"/>
          <p:cNvGrpSpPr>
            <a:grpSpLocks/>
          </p:cNvGrpSpPr>
          <p:nvPr/>
        </p:nvGrpSpPr>
        <p:grpSpPr bwMode="auto">
          <a:xfrm>
            <a:off x="2681288" y="2246313"/>
            <a:ext cx="614362" cy="282575"/>
            <a:chOff x="2681790" y="2078850"/>
            <a:chExt cx="614098" cy="282994"/>
          </a:xfrm>
        </p:grpSpPr>
        <p:sp>
          <p:nvSpPr>
            <p:cNvPr id="149" name="Text Box 112"/>
            <p:cNvSpPr txBox="1">
              <a:spLocks noChangeArrowheads="1"/>
            </p:cNvSpPr>
            <p:nvPr/>
          </p:nvSpPr>
          <p:spPr bwMode="auto">
            <a:xfrm>
              <a:off x="2907118" y="2161522"/>
              <a:ext cx="388770" cy="200322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0.24</a:t>
              </a:r>
            </a:p>
          </p:txBody>
        </p:sp>
        <p:sp>
          <p:nvSpPr>
            <p:cNvPr id="150" name="Text Box 112"/>
            <p:cNvSpPr txBox="1">
              <a:spLocks noChangeArrowheads="1"/>
            </p:cNvSpPr>
            <p:nvPr/>
          </p:nvSpPr>
          <p:spPr bwMode="auto">
            <a:xfrm>
              <a:off x="2681790" y="2078850"/>
              <a:ext cx="388770" cy="200322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0.35</a:t>
              </a:r>
            </a:p>
          </p:txBody>
        </p:sp>
      </p:grpSp>
      <p:grpSp>
        <p:nvGrpSpPr>
          <p:cNvPr id="46155" name="Gruppo 152"/>
          <p:cNvGrpSpPr>
            <a:grpSpLocks/>
          </p:cNvGrpSpPr>
          <p:nvPr/>
        </p:nvGrpSpPr>
        <p:grpSpPr bwMode="auto">
          <a:xfrm>
            <a:off x="3148013" y="2246313"/>
            <a:ext cx="614362" cy="282575"/>
            <a:chOff x="2681790" y="2078850"/>
            <a:chExt cx="614098" cy="282994"/>
          </a:xfrm>
        </p:grpSpPr>
        <p:sp>
          <p:nvSpPr>
            <p:cNvPr id="154" name="Text Box 112"/>
            <p:cNvSpPr txBox="1">
              <a:spLocks noChangeArrowheads="1"/>
            </p:cNvSpPr>
            <p:nvPr/>
          </p:nvSpPr>
          <p:spPr bwMode="auto">
            <a:xfrm>
              <a:off x="2907118" y="2161522"/>
              <a:ext cx="388770" cy="200322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0.32</a:t>
              </a:r>
            </a:p>
          </p:txBody>
        </p:sp>
        <p:sp>
          <p:nvSpPr>
            <p:cNvPr id="155" name="Text Box 112"/>
            <p:cNvSpPr txBox="1">
              <a:spLocks noChangeArrowheads="1"/>
            </p:cNvSpPr>
            <p:nvPr/>
          </p:nvSpPr>
          <p:spPr bwMode="auto">
            <a:xfrm>
              <a:off x="2681790" y="2078850"/>
              <a:ext cx="388770" cy="200322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0.28</a:t>
              </a:r>
            </a:p>
          </p:txBody>
        </p:sp>
      </p:grpSp>
      <p:grpSp>
        <p:nvGrpSpPr>
          <p:cNvPr id="46156" name="Gruppo 155"/>
          <p:cNvGrpSpPr>
            <a:grpSpLocks/>
          </p:cNvGrpSpPr>
          <p:nvPr/>
        </p:nvGrpSpPr>
        <p:grpSpPr bwMode="auto">
          <a:xfrm>
            <a:off x="3627438" y="2246313"/>
            <a:ext cx="612775" cy="282575"/>
            <a:chOff x="2681790" y="2078850"/>
            <a:chExt cx="614098" cy="282994"/>
          </a:xfrm>
        </p:grpSpPr>
        <p:sp>
          <p:nvSpPr>
            <p:cNvPr id="157" name="Text Box 112"/>
            <p:cNvSpPr txBox="1">
              <a:spLocks noChangeArrowheads="1"/>
            </p:cNvSpPr>
            <p:nvPr/>
          </p:nvSpPr>
          <p:spPr bwMode="auto">
            <a:xfrm>
              <a:off x="2906110" y="2161522"/>
              <a:ext cx="389778" cy="200322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0.54</a:t>
              </a:r>
            </a:p>
          </p:txBody>
        </p:sp>
        <p:sp>
          <p:nvSpPr>
            <p:cNvPr id="158" name="Text Box 112"/>
            <p:cNvSpPr txBox="1">
              <a:spLocks noChangeArrowheads="1"/>
            </p:cNvSpPr>
            <p:nvPr/>
          </p:nvSpPr>
          <p:spPr bwMode="auto">
            <a:xfrm>
              <a:off x="2681790" y="2078850"/>
              <a:ext cx="389777" cy="200322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0.05</a:t>
              </a:r>
            </a:p>
          </p:txBody>
        </p:sp>
      </p:grpSp>
      <p:grpSp>
        <p:nvGrpSpPr>
          <p:cNvPr id="46157" name="Gruppo 158"/>
          <p:cNvGrpSpPr>
            <a:grpSpLocks/>
          </p:cNvGrpSpPr>
          <p:nvPr/>
        </p:nvGrpSpPr>
        <p:grpSpPr bwMode="auto">
          <a:xfrm>
            <a:off x="4138613" y="2246313"/>
            <a:ext cx="612775" cy="282575"/>
            <a:chOff x="2681790" y="2078850"/>
            <a:chExt cx="614098" cy="282994"/>
          </a:xfrm>
        </p:grpSpPr>
        <p:sp>
          <p:nvSpPr>
            <p:cNvPr id="160" name="Text Box 112"/>
            <p:cNvSpPr txBox="1">
              <a:spLocks noChangeArrowheads="1"/>
            </p:cNvSpPr>
            <p:nvPr/>
          </p:nvSpPr>
          <p:spPr bwMode="auto">
            <a:xfrm>
              <a:off x="2906110" y="2161522"/>
              <a:ext cx="389778" cy="200322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FF0000"/>
                  </a:solidFill>
                </a:rPr>
                <a:t>0.39</a:t>
              </a:r>
            </a:p>
          </p:txBody>
        </p:sp>
        <p:sp>
          <p:nvSpPr>
            <p:cNvPr id="161" name="Text Box 112"/>
            <p:cNvSpPr txBox="1">
              <a:spLocks noChangeArrowheads="1"/>
            </p:cNvSpPr>
            <p:nvPr/>
          </p:nvSpPr>
          <p:spPr bwMode="auto">
            <a:xfrm>
              <a:off x="2681790" y="2078850"/>
              <a:ext cx="389777" cy="200322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0.21</a:t>
              </a:r>
            </a:p>
          </p:txBody>
        </p:sp>
      </p:grpSp>
      <p:grpSp>
        <p:nvGrpSpPr>
          <p:cNvPr id="46158" name="Gruppo 166"/>
          <p:cNvGrpSpPr>
            <a:grpSpLocks/>
          </p:cNvGrpSpPr>
          <p:nvPr/>
        </p:nvGrpSpPr>
        <p:grpSpPr bwMode="auto">
          <a:xfrm>
            <a:off x="2681288" y="2708275"/>
            <a:ext cx="614362" cy="271463"/>
            <a:chOff x="2681790" y="2708920"/>
            <a:chExt cx="614098" cy="270030"/>
          </a:xfrm>
        </p:grpSpPr>
        <p:sp>
          <p:nvSpPr>
            <p:cNvPr id="165" name="Text Box 113"/>
            <p:cNvSpPr txBox="1">
              <a:spLocks noChangeArrowheads="1"/>
            </p:cNvSpPr>
            <p:nvPr/>
          </p:nvSpPr>
          <p:spPr bwMode="auto">
            <a:xfrm>
              <a:off x="2681790" y="2708920"/>
              <a:ext cx="360207" cy="200549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0.33</a:t>
              </a:r>
            </a:p>
          </p:txBody>
        </p:sp>
        <p:sp>
          <p:nvSpPr>
            <p:cNvPr id="166" name="Text Box 112"/>
            <p:cNvSpPr txBox="1">
              <a:spLocks noChangeArrowheads="1"/>
            </p:cNvSpPr>
            <p:nvPr/>
          </p:nvSpPr>
          <p:spPr bwMode="auto">
            <a:xfrm>
              <a:off x="2907118" y="2778401"/>
              <a:ext cx="388770" cy="200549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0.26</a:t>
              </a:r>
            </a:p>
          </p:txBody>
        </p:sp>
      </p:grpSp>
      <p:grpSp>
        <p:nvGrpSpPr>
          <p:cNvPr id="46159" name="Gruppo 167"/>
          <p:cNvGrpSpPr>
            <a:grpSpLocks/>
          </p:cNvGrpSpPr>
          <p:nvPr/>
        </p:nvGrpSpPr>
        <p:grpSpPr bwMode="auto">
          <a:xfrm>
            <a:off x="3132138" y="2708275"/>
            <a:ext cx="614362" cy="271463"/>
            <a:chOff x="2681790" y="2708920"/>
            <a:chExt cx="614098" cy="270030"/>
          </a:xfrm>
        </p:grpSpPr>
        <p:sp>
          <p:nvSpPr>
            <p:cNvPr id="169" name="Text Box 113"/>
            <p:cNvSpPr txBox="1">
              <a:spLocks noChangeArrowheads="1"/>
            </p:cNvSpPr>
            <p:nvPr/>
          </p:nvSpPr>
          <p:spPr bwMode="auto">
            <a:xfrm>
              <a:off x="2681790" y="2708920"/>
              <a:ext cx="360207" cy="200549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0.26</a:t>
              </a:r>
            </a:p>
          </p:txBody>
        </p:sp>
        <p:sp>
          <p:nvSpPr>
            <p:cNvPr id="170" name="Text Box 112"/>
            <p:cNvSpPr txBox="1">
              <a:spLocks noChangeArrowheads="1"/>
            </p:cNvSpPr>
            <p:nvPr/>
          </p:nvSpPr>
          <p:spPr bwMode="auto">
            <a:xfrm>
              <a:off x="2907118" y="2778401"/>
              <a:ext cx="388770" cy="200549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0.34</a:t>
              </a:r>
            </a:p>
          </p:txBody>
        </p:sp>
      </p:grpSp>
      <p:grpSp>
        <p:nvGrpSpPr>
          <p:cNvPr id="46160" name="Gruppo 170"/>
          <p:cNvGrpSpPr>
            <a:grpSpLocks/>
          </p:cNvGrpSpPr>
          <p:nvPr/>
        </p:nvGrpSpPr>
        <p:grpSpPr bwMode="auto">
          <a:xfrm>
            <a:off x="3643313" y="2708275"/>
            <a:ext cx="614362" cy="271463"/>
            <a:chOff x="2681790" y="2708920"/>
            <a:chExt cx="614098" cy="270030"/>
          </a:xfrm>
        </p:grpSpPr>
        <p:sp>
          <p:nvSpPr>
            <p:cNvPr id="172" name="Text Box 113"/>
            <p:cNvSpPr txBox="1">
              <a:spLocks noChangeArrowheads="1"/>
            </p:cNvSpPr>
            <p:nvPr/>
          </p:nvSpPr>
          <p:spPr bwMode="auto">
            <a:xfrm>
              <a:off x="2681790" y="2708920"/>
              <a:ext cx="360207" cy="200549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0.03</a:t>
              </a:r>
            </a:p>
          </p:txBody>
        </p:sp>
        <p:sp>
          <p:nvSpPr>
            <p:cNvPr id="173" name="Text Box 112"/>
            <p:cNvSpPr txBox="1">
              <a:spLocks noChangeArrowheads="1"/>
            </p:cNvSpPr>
            <p:nvPr/>
          </p:nvSpPr>
          <p:spPr bwMode="auto">
            <a:xfrm>
              <a:off x="2907118" y="2778401"/>
              <a:ext cx="388770" cy="200549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0.56</a:t>
              </a:r>
            </a:p>
          </p:txBody>
        </p:sp>
      </p:grpSp>
      <p:grpSp>
        <p:nvGrpSpPr>
          <p:cNvPr id="46161" name="Gruppo 173"/>
          <p:cNvGrpSpPr>
            <a:grpSpLocks/>
          </p:cNvGrpSpPr>
          <p:nvPr/>
        </p:nvGrpSpPr>
        <p:grpSpPr bwMode="auto">
          <a:xfrm>
            <a:off x="4122738" y="2708275"/>
            <a:ext cx="612775" cy="271463"/>
            <a:chOff x="2681790" y="2708920"/>
            <a:chExt cx="614098" cy="270030"/>
          </a:xfrm>
        </p:grpSpPr>
        <p:sp>
          <p:nvSpPr>
            <p:cNvPr id="175" name="Text Box 113"/>
            <p:cNvSpPr txBox="1">
              <a:spLocks noChangeArrowheads="1"/>
            </p:cNvSpPr>
            <p:nvPr/>
          </p:nvSpPr>
          <p:spPr bwMode="auto">
            <a:xfrm>
              <a:off x="2681790" y="2708920"/>
              <a:ext cx="359550" cy="200549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0.19</a:t>
              </a:r>
            </a:p>
          </p:txBody>
        </p:sp>
        <p:sp>
          <p:nvSpPr>
            <p:cNvPr id="176" name="Text Box 112"/>
            <p:cNvSpPr txBox="1">
              <a:spLocks noChangeArrowheads="1"/>
            </p:cNvSpPr>
            <p:nvPr/>
          </p:nvSpPr>
          <p:spPr bwMode="auto">
            <a:xfrm>
              <a:off x="2906110" y="2778401"/>
              <a:ext cx="389778" cy="200549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0.41</a:t>
              </a:r>
            </a:p>
          </p:txBody>
        </p:sp>
      </p:grpSp>
      <p:grpSp>
        <p:nvGrpSpPr>
          <p:cNvPr id="46162" name="Gruppo 176"/>
          <p:cNvGrpSpPr>
            <a:grpSpLocks/>
          </p:cNvGrpSpPr>
          <p:nvPr/>
        </p:nvGrpSpPr>
        <p:grpSpPr bwMode="auto">
          <a:xfrm>
            <a:off x="4587875" y="2708275"/>
            <a:ext cx="614363" cy="271463"/>
            <a:chOff x="2681790" y="2708920"/>
            <a:chExt cx="614098" cy="270030"/>
          </a:xfrm>
        </p:grpSpPr>
        <p:sp>
          <p:nvSpPr>
            <p:cNvPr id="180" name="Text Box 113"/>
            <p:cNvSpPr txBox="1">
              <a:spLocks noChangeArrowheads="1"/>
            </p:cNvSpPr>
            <p:nvPr/>
          </p:nvSpPr>
          <p:spPr bwMode="auto">
            <a:xfrm>
              <a:off x="2681790" y="2708920"/>
              <a:ext cx="360208" cy="200549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0.51</a:t>
              </a:r>
            </a:p>
          </p:txBody>
        </p:sp>
        <p:sp>
          <p:nvSpPr>
            <p:cNvPr id="181" name="Text Box 112"/>
            <p:cNvSpPr txBox="1">
              <a:spLocks noChangeArrowheads="1"/>
            </p:cNvSpPr>
            <p:nvPr/>
          </p:nvSpPr>
          <p:spPr bwMode="auto">
            <a:xfrm>
              <a:off x="2907118" y="2778401"/>
              <a:ext cx="388770" cy="200549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0.09</a:t>
              </a:r>
            </a:p>
          </p:txBody>
        </p:sp>
      </p:grpSp>
      <p:grpSp>
        <p:nvGrpSpPr>
          <p:cNvPr id="46163" name="Gruppo 181"/>
          <p:cNvGrpSpPr>
            <a:grpSpLocks/>
          </p:cNvGrpSpPr>
          <p:nvPr/>
        </p:nvGrpSpPr>
        <p:grpSpPr bwMode="auto">
          <a:xfrm>
            <a:off x="2697163" y="1628775"/>
            <a:ext cx="614362" cy="269875"/>
            <a:chOff x="2681790" y="2708920"/>
            <a:chExt cx="614098" cy="270030"/>
          </a:xfrm>
        </p:grpSpPr>
        <p:sp>
          <p:nvSpPr>
            <p:cNvPr id="183" name="Text Box 113"/>
            <p:cNvSpPr txBox="1">
              <a:spLocks noChangeArrowheads="1"/>
            </p:cNvSpPr>
            <p:nvPr/>
          </p:nvSpPr>
          <p:spPr bwMode="auto">
            <a:xfrm>
              <a:off x="2681790" y="2708920"/>
              <a:ext cx="360207" cy="20014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0.00</a:t>
              </a:r>
            </a:p>
          </p:txBody>
        </p:sp>
        <p:sp>
          <p:nvSpPr>
            <p:cNvPr id="186" name="Text Box 112"/>
            <p:cNvSpPr txBox="1">
              <a:spLocks noChangeArrowheads="1"/>
            </p:cNvSpPr>
            <p:nvPr/>
          </p:nvSpPr>
          <p:spPr bwMode="auto">
            <a:xfrm>
              <a:off x="2907118" y="2778810"/>
              <a:ext cx="388770" cy="20014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0.59</a:t>
              </a:r>
            </a:p>
          </p:txBody>
        </p:sp>
      </p:grpSp>
      <p:grpSp>
        <p:nvGrpSpPr>
          <p:cNvPr id="46164" name="Gruppo 186"/>
          <p:cNvGrpSpPr>
            <a:grpSpLocks/>
          </p:cNvGrpSpPr>
          <p:nvPr/>
        </p:nvGrpSpPr>
        <p:grpSpPr bwMode="auto">
          <a:xfrm>
            <a:off x="3148013" y="1628775"/>
            <a:ext cx="614362" cy="269875"/>
            <a:chOff x="2681790" y="2708920"/>
            <a:chExt cx="614098" cy="270030"/>
          </a:xfrm>
        </p:grpSpPr>
        <p:sp>
          <p:nvSpPr>
            <p:cNvPr id="188" name="Text Box 113"/>
            <p:cNvSpPr txBox="1">
              <a:spLocks noChangeArrowheads="1"/>
            </p:cNvSpPr>
            <p:nvPr/>
          </p:nvSpPr>
          <p:spPr bwMode="auto">
            <a:xfrm>
              <a:off x="2681790" y="2708920"/>
              <a:ext cx="360207" cy="20014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0.22</a:t>
              </a:r>
            </a:p>
          </p:txBody>
        </p:sp>
        <p:sp>
          <p:nvSpPr>
            <p:cNvPr id="189" name="Text Box 112"/>
            <p:cNvSpPr txBox="1">
              <a:spLocks noChangeArrowheads="1"/>
            </p:cNvSpPr>
            <p:nvPr/>
          </p:nvSpPr>
          <p:spPr bwMode="auto">
            <a:xfrm>
              <a:off x="2907118" y="2778810"/>
              <a:ext cx="388770" cy="20014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0.38</a:t>
              </a:r>
            </a:p>
          </p:txBody>
        </p:sp>
      </p:grpSp>
      <p:grpSp>
        <p:nvGrpSpPr>
          <p:cNvPr id="46165" name="Gruppo 189"/>
          <p:cNvGrpSpPr>
            <a:grpSpLocks/>
          </p:cNvGrpSpPr>
          <p:nvPr/>
        </p:nvGrpSpPr>
        <p:grpSpPr bwMode="auto">
          <a:xfrm>
            <a:off x="3659188" y="1628775"/>
            <a:ext cx="614362" cy="269875"/>
            <a:chOff x="2681790" y="2708920"/>
            <a:chExt cx="614098" cy="270030"/>
          </a:xfrm>
        </p:grpSpPr>
        <p:sp>
          <p:nvSpPr>
            <p:cNvPr id="191" name="Text Box 113"/>
            <p:cNvSpPr txBox="1">
              <a:spLocks noChangeArrowheads="1"/>
            </p:cNvSpPr>
            <p:nvPr/>
          </p:nvSpPr>
          <p:spPr bwMode="auto">
            <a:xfrm>
              <a:off x="2681790" y="2708920"/>
              <a:ext cx="360207" cy="20014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0.30</a:t>
              </a:r>
            </a:p>
          </p:txBody>
        </p:sp>
        <p:sp>
          <p:nvSpPr>
            <p:cNvPr id="192" name="Text Box 112"/>
            <p:cNvSpPr txBox="1">
              <a:spLocks noChangeArrowheads="1"/>
            </p:cNvSpPr>
            <p:nvPr/>
          </p:nvSpPr>
          <p:spPr bwMode="auto">
            <a:xfrm>
              <a:off x="2907118" y="2778810"/>
              <a:ext cx="388770" cy="20014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0.29</a:t>
              </a:r>
            </a:p>
          </p:txBody>
        </p:sp>
      </p:grpSp>
      <p:grpSp>
        <p:nvGrpSpPr>
          <p:cNvPr id="46166" name="Gruppo 192"/>
          <p:cNvGrpSpPr>
            <a:grpSpLocks/>
          </p:cNvGrpSpPr>
          <p:nvPr/>
        </p:nvGrpSpPr>
        <p:grpSpPr bwMode="auto">
          <a:xfrm>
            <a:off x="4138613" y="1628775"/>
            <a:ext cx="612775" cy="269875"/>
            <a:chOff x="2681790" y="2708920"/>
            <a:chExt cx="614098" cy="270030"/>
          </a:xfrm>
        </p:grpSpPr>
        <p:sp>
          <p:nvSpPr>
            <p:cNvPr id="194" name="Text Box 113"/>
            <p:cNvSpPr txBox="1">
              <a:spLocks noChangeArrowheads="1"/>
            </p:cNvSpPr>
            <p:nvPr/>
          </p:nvSpPr>
          <p:spPr bwMode="auto">
            <a:xfrm>
              <a:off x="2681790" y="2708920"/>
              <a:ext cx="359550" cy="20014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>
                  <a:solidFill>
                    <a:srgbClr val="CC0000"/>
                  </a:solidFill>
                </a:rPr>
                <a:t>0.55</a:t>
              </a:r>
            </a:p>
          </p:txBody>
        </p:sp>
        <p:sp>
          <p:nvSpPr>
            <p:cNvPr id="195" name="Text Box 112"/>
            <p:cNvSpPr txBox="1">
              <a:spLocks noChangeArrowheads="1"/>
            </p:cNvSpPr>
            <p:nvPr/>
          </p:nvSpPr>
          <p:spPr bwMode="auto">
            <a:xfrm>
              <a:off x="2906110" y="2778810"/>
              <a:ext cx="389778" cy="20014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91408" tIns="45704" rIns="91408" bIns="45704">
              <a:spAutoFit/>
            </a:bodyPr>
            <a:lstStyle/>
            <a:p>
              <a:pPr defTabSz="914179">
                <a:spcBef>
                  <a:spcPct val="50000"/>
                </a:spcBef>
                <a:defRPr/>
              </a:pPr>
              <a:r>
                <a:rPr lang="it-IT" sz="700" dirty="0"/>
                <a:t>0.05</a:t>
              </a:r>
            </a:p>
          </p:txBody>
        </p:sp>
      </p:grpSp>
      <p:sp>
        <p:nvSpPr>
          <p:cNvPr id="187" name="Text Box 112"/>
          <p:cNvSpPr txBox="1">
            <a:spLocks noChangeArrowheads="1"/>
          </p:cNvSpPr>
          <p:nvPr/>
        </p:nvSpPr>
        <p:spPr bwMode="auto">
          <a:xfrm>
            <a:off x="1553994" y="1728780"/>
            <a:ext cx="374800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/>
              <a:t>0.43</a:t>
            </a:r>
            <a:endParaRPr lang="it-IT" sz="700" dirty="0"/>
          </a:p>
        </p:txBody>
      </p:sp>
      <p:sp>
        <p:nvSpPr>
          <p:cNvPr id="190" name="Text Box 113"/>
          <p:cNvSpPr txBox="1">
            <a:spLocks noChangeArrowheads="1"/>
          </p:cNvSpPr>
          <p:nvPr/>
        </p:nvSpPr>
        <p:spPr bwMode="auto">
          <a:xfrm>
            <a:off x="529267" y="1657339"/>
            <a:ext cx="360362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FF0000"/>
                </a:solidFill>
              </a:rPr>
              <a:t>0.13</a:t>
            </a:r>
            <a:endParaRPr lang="it-IT" sz="700" dirty="0">
              <a:solidFill>
                <a:srgbClr val="FF0000"/>
              </a:solidFill>
            </a:endParaRPr>
          </a:p>
        </p:txBody>
      </p:sp>
      <p:sp>
        <p:nvSpPr>
          <p:cNvPr id="193" name="Text Box 112"/>
          <p:cNvSpPr txBox="1">
            <a:spLocks noChangeArrowheads="1"/>
          </p:cNvSpPr>
          <p:nvPr/>
        </p:nvSpPr>
        <p:spPr bwMode="auto">
          <a:xfrm>
            <a:off x="766769" y="1728780"/>
            <a:ext cx="388938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/>
              <a:t>0.47</a:t>
            </a:r>
            <a:endParaRPr lang="it-IT" sz="700" dirty="0"/>
          </a:p>
        </p:txBody>
      </p:sp>
      <p:sp>
        <p:nvSpPr>
          <p:cNvPr id="196" name="Text Box 113"/>
          <p:cNvSpPr txBox="1">
            <a:spLocks noChangeArrowheads="1"/>
          </p:cNvSpPr>
          <p:nvPr/>
        </p:nvSpPr>
        <p:spPr bwMode="auto">
          <a:xfrm>
            <a:off x="1285852" y="1634365"/>
            <a:ext cx="360362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FF0000"/>
                </a:solidFill>
              </a:rPr>
              <a:t>0.16</a:t>
            </a:r>
            <a:endParaRPr lang="it-IT" sz="700" dirty="0">
              <a:solidFill>
                <a:srgbClr val="FF0000"/>
              </a:solidFill>
            </a:endParaRPr>
          </a:p>
        </p:txBody>
      </p:sp>
      <p:sp>
        <p:nvSpPr>
          <p:cNvPr id="197" name="Text Box 112"/>
          <p:cNvSpPr txBox="1">
            <a:spLocks noChangeArrowheads="1"/>
          </p:cNvSpPr>
          <p:nvPr/>
        </p:nvSpPr>
        <p:spPr bwMode="auto">
          <a:xfrm>
            <a:off x="500034" y="2228846"/>
            <a:ext cx="371475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/>
              <a:t>0.40</a:t>
            </a:r>
            <a:endParaRPr lang="it-IT" sz="700" dirty="0"/>
          </a:p>
        </p:txBody>
      </p:sp>
      <p:sp>
        <p:nvSpPr>
          <p:cNvPr id="198" name="Text Box 112"/>
          <p:cNvSpPr txBox="1">
            <a:spLocks noChangeArrowheads="1"/>
          </p:cNvSpPr>
          <p:nvPr/>
        </p:nvSpPr>
        <p:spPr bwMode="auto">
          <a:xfrm>
            <a:off x="1285852" y="2214554"/>
            <a:ext cx="371475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/>
              <a:t>0.59</a:t>
            </a:r>
            <a:endParaRPr lang="it-IT" sz="700" dirty="0"/>
          </a:p>
        </p:txBody>
      </p:sp>
      <p:sp>
        <p:nvSpPr>
          <p:cNvPr id="201" name="Text Box 113"/>
          <p:cNvSpPr txBox="1">
            <a:spLocks noChangeArrowheads="1"/>
          </p:cNvSpPr>
          <p:nvPr/>
        </p:nvSpPr>
        <p:spPr bwMode="auto">
          <a:xfrm>
            <a:off x="714348" y="2300281"/>
            <a:ext cx="360362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FF0000"/>
                </a:solidFill>
              </a:rPr>
              <a:t>0.19</a:t>
            </a:r>
            <a:endParaRPr lang="it-IT" sz="700" dirty="0">
              <a:solidFill>
                <a:srgbClr val="FF0000"/>
              </a:solidFill>
            </a:endParaRPr>
          </a:p>
        </p:txBody>
      </p:sp>
      <p:sp>
        <p:nvSpPr>
          <p:cNvPr id="202" name="Text Box 113"/>
          <p:cNvSpPr txBox="1">
            <a:spLocks noChangeArrowheads="1"/>
          </p:cNvSpPr>
          <p:nvPr/>
        </p:nvSpPr>
        <p:spPr bwMode="auto">
          <a:xfrm>
            <a:off x="1568432" y="2228843"/>
            <a:ext cx="360362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FF0000"/>
                </a:solidFill>
              </a:rPr>
              <a:t>0.58</a:t>
            </a:r>
            <a:endParaRPr lang="it-IT" sz="700" dirty="0">
              <a:solidFill>
                <a:srgbClr val="FF0000"/>
              </a:solidFill>
            </a:endParaRPr>
          </a:p>
        </p:txBody>
      </p:sp>
      <p:sp>
        <p:nvSpPr>
          <p:cNvPr id="203" name="Text Box 113"/>
          <p:cNvSpPr txBox="1">
            <a:spLocks noChangeArrowheads="1"/>
          </p:cNvSpPr>
          <p:nvPr/>
        </p:nvSpPr>
        <p:spPr bwMode="auto">
          <a:xfrm>
            <a:off x="1285852" y="857232"/>
            <a:ext cx="360362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FF0000"/>
                </a:solidFill>
              </a:rPr>
              <a:t>0.48</a:t>
            </a:r>
            <a:endParaRPr lang="it-IT" sz="700" dirty="0">
              <a:solidFill>
                <a:srgbClr val="FF0000"/>
              </a:solidFill>
            </a:endParaRPr>
          </a:p>
        </p:txBody>
      </p:sp>
      <p:sp>
        <p:nvSpPr>
          <p:cNvPr id="204" name="Text Box 113"/>
          <p:cNvSpPr txBox="1">
            <a:spLocks noChangeArrowheads="1"/>
          </p:cNvSpPr>
          <p:nvPr/>
        </p:nvSpPr>
        <p:spPr bwMode="auto">
          <a:xfrm>
            <a:off x="1571604" y="1214422"/>
            <a:ext cx="360362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FF0000"/>
                </a:solidFill>
              </a:rPr>
              <a:t>0.41</a:t>
            </a:r>
            <a:endParaRPr lang="it-IT" sz="700" dirty="0">
              <a:solidFill>
                <a:srgbClr val="FF0000"/>
              </a:solidFill>
            </a:endParaRPr>
          </a:p>
        </p:txBody>
      </p:sp>
      <p:sp>
        <p:nvSpPr>
          <p:cNvPr id="205" name="Text Box 112"/>
          <p:cNvSpPr txBox="1">
            <a:spLocks noChangeArrowheads="1"/>
          </p:cNvSpPr>
          <p:nvPr/>
        </p:nvSpPr>
        <p:spPr bwMode="auto">
          <a:xfrm>
            <a:off x="1571604" y="928670"/>
            <a:ext cx="374800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/>
              <a:t>0.12</a:t>
            </a:r>
            <a:endParaRPr lang="it-IT" sz="700" dirty="0"/>
          </a:p>
        </p:txBody>
      </p:sp>
      <p:sp>
        <p:nvSpPr>
          <p:cNvPr id="206" name="Text Box 112"/>
          <p:cNvSpPr txBox="1">
            <a:spLocks noChangeArrowheads="1"/>
          </p:cNvSpPr>
          <p:nvPr/>
        </p:nvSpPr>
        <p:spPr bwMode="auto">
          <a:xfrm>
            <a:off x="1285852" y="1142984"/>
            <a:ext cx="374800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 lIns="91408" tIns="45704" rIns="91408" bIns="45704">
            <a:spAutoFit/>
          </a:bodyPr>
          <a:lstStyle/>
          <a:p>
            <a:pPr defTabSz="914179">
              <a:spcBef>
                <a:spcPct val="50000"/>
              </a:spcBef>
              <a:defRPr/>
            </a:pPr>
            <a:r>
              <a:rPr lang="it-IT" sz="700" dirty="0" smtClean="0"/>
              <a:t>0.18</a:t>
            </a:r>
            <a:endParaRPr lang="it-IT" sz="700" dirty="0"/>
          </a:p>
        </p:txBody>
      </p:sp>
      <p:sp>
        <p:nvSpPr>
          <p:cNvPr id="207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215338" y="6356351"/>
            <a:ext cx="471462" cy="358798"/>
          </a:xfrm>
        </p:spPr>
        <p:txBody>
          <a:bodyPr/>
          <a:lstStyle/>
          <a:p>
            <a:pPr>
              <a:defRPr/>
            </a:pPr>
            <a:fld id="{3DB52F21-9BA2-47B9-98F5-74C0F75B7A28}" type="slidenum">
              <a:rPr lang="it-IT" smtClean="0"/>
              <a:pPr>
                <a:defRPr/>
              </a:pPr>
              <a:t>22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CasellaDiTesto 221"/>
          <p:cNvSpPr txBox="1">
            <a:spLocks noChangeArrowheads="1"/>
          </p:cNvSpPr>
          <p:nvPr/>
        </p:nvSpPr>
        <p:spPr bwMode="auto">
          <a:xfrm>
            <a:off x="2727325" y="0"/>
            <a:ext cx="33305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400" b="1" dirty="0" smtClean="0"/>
              <a:t>Treviso</a:t>
            </a:r>
            <a:endParaRPr lang="it-IT" sz="1200" b="1" dirty="0"/>
          </a:p>
        </p:txBody>
      </p:sp>
      <p:cxnSp>
        <p:nvCxnSpPr>
          <p:cNvPr id="223" name="Connettore 1 222"/>
          <p:cNvCxnSpPr/>
          <p:nvPr/>
        </p:nvCxnSpPr>
        <p:spPr>
          <a:xfrm>
            <a:off x="19050" y="414338"/>
            <a:ext cx="9144000" cy="158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 Box 27"/>
          <p:cNvSpPr txBox="1">
            <a:spLocks noChangeArrowheads="1"/>
          </p:cNvSpPr>
          <p:nvPr/>
        </p:nvSpPr>
        <p:spPr bwMode="auto">
          <a:xfrm>
            <a:off x="2006600" y="503238"/>
            <a:ext cx="1136640" cy="261578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/>
              <a:t>Ponte </a:t>
            </a:r>
            <a:r>
              <a:rPr lang="it-IT" sz="1100" dirty="0" err="1"/>
              <a:t>N.A.</a:t>
            </a:r>
            <a:endParaRPr lang="it-IT" sz="1100" dirty="0"/>
          </a:p>
        </p:txBody>
      </p:sp>
      <p:sp>
        <p:nvSpPr>
          <p:cNvPr id="438" name="Rettangolo 437"/>
          <p:cNvSpPr/>
          <p:nvPr/>
        </p:nvSpPr>
        <p:spPr>
          <a:xfrm>
            <a:off x="566738" y="2303463"/>
            <a:ext cx="1214437" cy="495300"/>
          </a:xfrm>
          <a:prstGeom prst="rect">
            <a:avLst/>
          </a:prstGeom>
          <a:solidFill>
            <a:srgbClr val="00B0F0"/>
          </a:solidFill>
          <a:ln w="63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/>
              <a:t>Montebelluna</a:t>
            </a:r>
          </a:p>
        </p:txBody>
      </p:sp>
      <p:sp>
        <p:nvSpPr>
          <p:cNvPr id="440" name="Rettangolo 439"/>
          <p:cNvSpPr/>
          <p:nvPr/>
        </p:nvSpPr>
        <p:spPr>
          <a:xfrm>
            <a:off x="566738" y="3429000"/>
            <a:ext cx="1214437" cy="495300"/>
          </a:xfrm>
          <a:prstGeom prst="rect">
            <a:avLst/>
          </a:prstGeom>
          <a:solidFill>
            <a:srgbClr val="00B0F0"/>
          </a:solidFill>
          <a:ln w="63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100" dirty="0"/>
              <a:t>Castelfranco</a:t>
            </a:r>
          </a:p>
        </p:txBody>
      </p:sp>
      <p:sp>
        <p:nvSpPr>
          <p:cNvPr id="441" name="Rettangolo 440"/>
          <p:cNvSpPr/>
          <p:nvPr/>
        </p:nvSpPr>
        <p:spPr>
          <a:xfrm>
            <a:off x="7586663" y="2933700"/>
            <a:ext cx="1216025" cy="495300"/>
          </a:xfrm>
          <a:prstGeom prst="rect">
            <a:avLst/>
          </a:prstGeom>
          <a:solidFill>
            <a:srgbClr val="00B0F0"/>
          </a:solidFill>
          <a:ln w="63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100" dirty="0"/>
              <a:t>Portogruaro</a:t>
            </a:r>
          </a:p>
        </p:txBody>
      </p:sp>
      <p:cxnSp>
        <p:nvCxnSpPr>
          <p:cNvPr id="446" name="Connettore 1 445"/>
          <p:cNvCxnSpPr/>
          <p:nvPr/>
        </p:nvCxnSpPr>
        <p:spPr>
          <a:xfrm>
            <a:off x="1781175" y="2708275"/>
            <a:ext cx="1620838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" name="Connettore 1 448"/>
          <p:cNvCxnSpPr/>
          <p:nvPr/>
        </p:nvCxnSpPr>
        <p:spPr>
          <a:xfrm>
            <a:off x="1781175" y="3473450"/>
            <a:ext cx="1620838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1" name="Connettore 1 450"/>
          <p:cNvCxnSpPr/>
          <p:nvPr/>
        </p:nvCxnSpPr>
        <p:spPr>
          <a:xfrm>
            <a:off x="1781175" y="3878263"/>
            <a:ext cx="1620838" cy="158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5" name="Connettore 1 454"/>
          <p:cNvCxnSpPr/>
          <p:nvPr/>
        </p:nvCxnSpPr>
        <p:spPr>
          <a:xfrm>
            <a:off x="6192838" y="3068638"/>
            <a:ext cx="1393825" cy="158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Connettore 4 459"/>
          <p:cNvCxnSpPr>
            <a:stCxn id="213" idx="3"/>
          </p:cNvCxnSpPr>
          <p:nvPr/>
        </p:nvCxnSpPr>
        <p:spPr>
          <a:xfrm>
            <a:off x="3143240" y="634027"/>
            <a:ext cx="393710" cy="634386"/>
          </a:xfrm>
          <a:prstGeom prst="bentConnector2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3" name="Connettore 1 462"/>
          <p:cNvCxnSpPr/>
          <p:nvPr/>
        </p:nvCxnSpPr>
        <p:spPr>
          <a:xfrm rot="5400000">
            <a:off x="1422400" y="3879850"/>
            <a:ext cx="4679950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9" name="Rettangolo 468"/>
          <p:cNvSpPr/>
          <p:nvPr/>
        </p:nvSpPr>
        <p:spPr>
          <a:xfrm>
            <a:off x="6327775" y="503238"/>
            <a:ext cx="1800225" cy="720725"/>
          </a:xfrm>
          <a:prstGeom prst="rect">
            <a:avLst/>
          </a:prstGeom>
          <a:solidFill>
            <a:srgbClr val="00B0F0"/>
          </a:solidFill>
          <a:ln w="63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100" dirty="0"/>
              <a:t>Sacile/UD/TS</a:t>
            </a:r>
          </a:p>
        </p:txBody>
      </p:sp>
      <p:cxnSp>
        <p:nvCxnSpPr>
          <p:cNvPr id="473" name="Connettore 1 472"/>
          <p:cNvCxnSpPr/>
          <p:nvPr/>
        </p:nvCxnSpPr>
        <p:spPr>
          <a:xfrm rot="5400000">
            <a:off x="3155156" y="5430044"/>
            <a:ext cx="2384425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9" name="Connettore 4 478"/>
          <p:cNvCxnSpPr/>
          <p:nvPr/>
        </p:nvCxnSpPr>
        <p:spPr>
          <a:xfrm rot="5400000">
            <a:off x="2771775" y="3068638"/>
            <a:ext cx="5895975" cy="1216025"/>
          </a:xfrm>
          <a:prstGeom prst="bentConnector3">
            <a:avLst>
              <a:gd name="adj1" fmla="val -245"/>
            </a:avLst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Connettore 4 484"/>
          <p:cNvCxnSpPr/>
          <p:nvPr/>
        </p:nvCxnSpPr>
        <p:spPr>
          <a:xfrm rot="5400000">
            <a:off x="3244057" y="3540919"/>
            <a:ext cx="5581650" cy="585787"/>
          </a:xfrm>
          <a:prstGeom prst="bentConnector3">
            <a:avLst>
              <a:gd name="adj1" fmla="val -9"/>
            </a:avLst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121" name="Group 37"/>
          <p:cNvGrpSpPr>
            <a:grpSpLocks/>
          </p:cNvGrpSpPr>
          <p:nvPr/>
        </p:nvGrpSpPr>
        <p:grpSpPr bwMode="auto">
          <a:xfrm>
            <a:off x="3132138" y="5408613"/>
            <a:ext cx="3419475" cy="450850"/>
            <a:chOff x="648" y="3492"/>
            <a:chExt cx="5550" cy="266"/>
          </a:xfrm>
        </p:grpSpPr>
        <p:sp>
          <p:nvSpPr>
            <p:cNvPr id="47165" name="Rectangle 4"/>
            <p:cNvSpPr>
              <a:spLocks noChangeArrowheads="1"/>
            </p:cNvSpPr>
            <p:nvPr/>
          </p:nvSpPr>
          <p:spPr bwMode="auto">
            <a:xfrm>
              <a:off x="648" y="3492"/>
              <a:ext cx="5550" cy="266"/>
            </a:xfrm>
            <a:prstGeom prst="rect">
              <a:avLst/>
            </a:prstGeom>
            <a:solidFill>
              <a:srgbClr val="00B0F0"/>
            </a:solidFill>
            <a:ln w="6350" algn="ctr">
              <a:solidFill>
                <a:srgbClr val="0000FF"/>
              </a:solidFill>
              <a:prstDash val="dash"/>
              <a:miter lim="800000"/>
              <a:headEnd/>
              <a:tailEnd/>
            </a:ln>
          </p:spPr>
          <p:txBody>
            <a:bodyPr lIns="104287" tIns="52144" rIns="104287" bIns="52144" anchor="ctr">
              <a:spAutoFit/>
            </a:bodyPr>
            <a:lstStyle/>
            <a:p>
              <a:endParaRPr lang="it-IT"/>
            </a:p>
          </p:txBody>
        </p:sp>
        <p:sp>
          <p:nvSpPr>
            <p:cNvPr id="401" name="Text Box 18"/>
            <p:cNvSpPr txBox="1">
              <a:spLocks noChangeArrowheads="1"/>
            </p:cNvSpPr>
            <p:nvPr/>
          </p:nvSpPr>
          <p:spPr bwMode="auto">
            <a:xfrm>
              <a:off x="2475" y="3547"/>
              <a:ext cx="2118" cy="162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104287" tIns="52144" rIns="104287" bIns="52144">
              <a:spAutoFit/>
            </a:bodyPr>
            <a:lstStyle/>
            <a:p>
              <a:pPr algn="ctr" defTabSz="914179">
                <a:spcBef>
                  <a:spcPct val="50000"/>
                </a:spcBef>
                <a:defRPr/>
              </a:pPr>
              <a:r>
                <a:rPr lang="it-IT" sz="1100" dirty="0">
                  <a:solidFill>
                    <a:schemeClr val="bg1"/>
                  </a:solidFill>
                </a:rPr>
                <a:t>Mestre</a:t>
              </a:r>
            </a:p>
          </p:txBody>
        </p:sp>
      </p:grpSp>
      <p:sp>
        <p:nvSpPr>
          <p:cNvPr id="384" name="Text Box 27"/>
          <p:cNvSpPr txBox="1">
            <a:spLocks noChangeArrowheads="1"/>
          </p:cNvSpPr>
          <p:nvPr/>
        </p:nvSpPr>
        <p:spPr bwMode="auto">
          <a:xfrm>
            <a:off x="3402013" y="1268413"/>
            <a:ext cx="2655887" cy="261937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 smtClean="0"/>
              <a:t>Conegliano</a:t>
            </a:r>
            <a:endParaRPr lang="it-IT" sz="1100" dirty="0"/>
          </a:p>
        </p:txBody>
      </p:sp>
      <p:sp>
        <p:nvSpPr>
          <p:cNvPr id="434" name="Rettangolo 433"/>
          <p:cNvSpPr/>
          <p:nvPr/>
        </p:nvSpPr>
        <p:spPr>
          <a:xfrm>
            <a:off x="3402013" y="2393950"/>
            <a:ext cx="2790825" cy="184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>
                <a:solidFill>
                  <a:schemeClr val="tx1"/>
                </a:solidFill>
              </a:rPr>
              <a:t>TREVISO</a:t>
            </a:r>
          </a:p>
        </p:txBody>
      </p:sp>
      <p:grpSp>
        <p:nvGrpSpPr>
          <p:cNvPr id="47124" name="Group 37"/>
          <p:cNvGrpSpPr>
            <a:grpSpLocks/>
          </p:cNvGrpSpPr>
          <p:nvPr/>
        </p:nvGrpSpPr>
        <p:grpSpPr bwMode="auto">
          <a:xfrm>
            <a:off x="3131840" y="6173788"/>
            <a:ext cx="3421062" cy="450850"/>
            <a:chOff x="648" y="3492"/>
            <a:chExt cx="5550" cy="266"/>
          </a:xfrm>
        </p:grpSpPr>
        <p:sp>
          <p:nvSpPr>
            <p:cNvPr id="47163" name="Rectangle 4"/>
            <p:cNvSpPr>
              <a:spLocks noChangeArrowheads="1"/>
            </p:cNvSpPr>
            <p:nvPr/>
          </p:nvSpPr>
          <p:spPr bwMode="auto">
            <a:xfrm>
              <a:off x="648" y="3492"/>
              <a:ext cx="5550" cy="266"/>
            </a:xfrm>
            <a:prstGeom prst="rect">
              <a:avLst/>
            </a:prstGeom>
            <a:solidFill>
              <a:srgbClr val="00B0F0"/>
            </a:solidFill>
            <a:ln w="6350" algn="ctr">
              <a:solidFill>
                <a:srgbClr val="0000FF"/>
              </a:solidFill>
              <a:prstDash val="dash"/>
              <a:miter lim="800000"/>
              <a:headEnd/>
              <a:tailEnd/>
            </a:ln>
          </p:spPr>
          <p:txBody>
            <a:bodyPr lIns="104287" tIns="52144" rIns="104287" bIns="52144" anchor="ctr">
              <a:spAutoFit/>
            </a:bodyPr>
            <a:lstStyle/>
            <a:p>
              <a:endParaRPr lang="it-IT"/>
            </a:p>
          </p:txBody>
        </p:sp>
        <p:sp>
          <p:nvSpPr>
            <p:cNvPr id="437" name="Text Box 18"/>
            <p:cNvSpPr txBox="1">
              <a:spLocks noChangeArrowheads="1"/>
            </p:cNvSpPr>
            <p:nvPr/>
          </p:nvSpPr>
          <p:spPr bwMode="auto">
            <a:xfrm>
              <a:off x="2474" y="3547"/>
              <a:ext cx="2117" cy="162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104287" tIns="52144" rIns="104287" bIns="52144">
              <a:spAutoFit/>
            </a:bodyPr>
            <a:lstStyle/>
            <a:p>
              <a:pPr algn="ctr" defTabSz="914179">
                <a:spcBef>
                  <a:spcPct val="50000"/>
                </a:spcBef>
                <a:defRPr/>
              </a:pPr>
              <a:r>
                <a:rPr lang="it-IT" sz="1100" dirty="0">
                  <a:solidFill>
                    <a:schemeClr val="bg1"/>
                  </a:solidFill>
                </a:rPr>
                <a:t>Venezia</a:t>
              </a:r>
            </a:p>
          </p:txBody>
        </p:sp>
      </p:grpSp>
      <p:sp>
        <p:nvSpPr>
          <p:cNvPr id="194" name="Text Box 113"/>
          <p:cNvSpPr txBox="1">
            <a:spLocks noChangeArrowheads="1"/>
          </p:cNvSpPr>
          <p:nvPr/>
        </p:nvSpPr>
        <p:spPr bwMode="auto">
          <a:xfrm>
            <a:off x="3492500" y="4238625"/>
            <a:ext cx="3587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0.06</a:t>
            </a:r>
          </a:p>
        </p:txBody>
      </p:sp>
      <p:sp>
        <p:nvSpPr>
          <p:cNvPr id="195" name="Text Box 112"/>
          <p:cNvSpPr txBox="1">
            <a:spLocks noChangeArrowheads="1"/>
          </p:cNvSpPr>
          <p:nvPr/>
        </p:nvSpPr>
        <p:spPr bwMode="auto">
          <a:xfrm>
            <a:off x="3446463" y="2124075"/>
            <a:ext cx="388937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0.08</a:t>
            </a:r>
          </a:p>
        </p:txBody>
      </p:sp>
      <p:sp>
        <p:nvSpPr>
          <p:cNvPr id="2" name="Text Box 112"/>
          <p:cNvSpPr txBox="1">
            <a:spLocks noChangeArrowheads="1"/>
          </p:cNvSpPr>
          <p:nvPr/>
        </p:nvSpPr>
        <p:spPr bwMode="auto">
          <a:xfrm>
            <a:off x="3716338" y="4329113"/>
            <a:ext cx="388937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0.54</a:t>
            </a:r>
          </a:p>
        </p:txBody>
      </p:sp>
      <p:sp>
        <p:nvSpPr>
          <p:cNvPr id="3" name="Text Box 113"/>
          <p:cNvSpPr txBox="1">
            <a:spLocks noChangeArrowheads="1"/>
          </p:cNvSpPr>
          <p:nvPr/>
        </p:nvSpPr>
        <p:spPr bwMode="auto">
          <a:xfrm>
            <a:off x="3762375" y="2168525"/>
            <a:ext cx="404813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0.52</a:t>
            </a:r>
          </a:p>
        </p:txBody>
      </p:sp>
      <p:sp>
        <p:nvSpPr>
          <p:cNvPr id="4" name="Text Box 113"/>
          <p:cNvSpPr txBox="1">
            <a:spLocks noChangeArrowheads="1"/>
          </p:cNvSpPr>
          <p:nvPr/>
        </p:nvSpPr>
        <p:spPr bwMode="auto">
          <a:xfrm>
            <a:off x="4076700" y="4329113"/>
            <a:ext cx="358775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0.23</a:t>
            </a:r>
          </a:p>
        </p:txBody>
      </p:sp>
      <p:sp>
        <p:nvSpPr>
          <p:cNvPr id="5" name="Text Box 112"/>
          <p:cNvSpPr txBox="1">
            <a:spLocks noChangeArrowheads="1"/>
          </p:cNvSpPr>
          <p:nvPr/>
        </p:nvSpPr>
        <p:spPr bwMode="auto">
          <a:xfrm>
            <a:off x="4300538" y="4419600"/>
            <a:ext cx="388937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0.36</a:t>
            </a:r>
          </a:p>
        </p:txBody>
      </p:sp>
      <p:sp>
        <p:nvSpPr>
          <p:cNvPr id="6" name="Text Box 113"/>
          <p:cNvSpPr txBox="1">
            <a:spLocks noChangeArrowheads="1"/>
          </p:cNvSpPr>
          <p:nvPr/>
        </p:nvSpPr>
        <p:spPr bwMode="auto">
          <a:xfrm>
            <a:off x="4841875" y="4238625"/>
            <a:ext cx="358775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0.31</a:t>
            </a:r>
          </a:p>
        </p:txBody>
      </p:sp>
      <p:sp>
        <p:nvSpPr>
          <p:cNvPr id="7" name="Text Box 112"/>
          <p:cNvSpPr txBox="1">
            <a:spLocks noChangeArrowheads="1"/>
          </p:cNvSpPr>
          <p:nvPr/>
        </p:nvSpPr>
        <p:spPr bwMode="auto">
          <a:xfrm>
            <a:off x="5065713" y="4329113"/>
            <a:ext cx="388937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0.27</a:t>
            </a:r>
          </a:p>
        </p:txBody>
      </p:sp>
      <p:sp>
        <p:nvSpPr>
          <p:cNvPr id="8" name="Text Box 112"/>
          <p:cNvSpPr txBox="1">
            <a:spLocks noChangeArrowheads="1"/>
          </p:cNvSpPr>
          <p:nvPr/>
        </p:nvSpPr>
        <p:spPr bwMode="auto">
          <a:xfrm>
            <a:off x="4751388" y="2079625"/>
            <a:ext cx="388937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0.33</a:t>
            </a:r>
          </a:p>
        </p:txBody>
      </p:sp>
      <p:sp>
        <p:nvSpPr>
          <p:cNvPr id="9" name="Text Box 113"/>
          <p:cNvSpPr txBox="1">
            <a:spLocks noChangeArrowheads="1"/>
          </p:cNvSpPr>
          <p:nvPr/>
        </p:nvSpPr>
        <p:spPr bwMode="auto">
          <a:xfrm>
            <a:off x="5067300" y="2124075"/>
            <a:ext cx="404813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025</a:t>
            </a:r>
          </a:p>
        </p:txBody>
      </p:sp>
      <p:sp>
        <p:nvSpPr>
          <p:cNvPr id="10" name="Text Box 112"/>
          <p:cNvSpPr txBox="1">
            <a:spLocks noChangeArrowheads="1"/>
          </p:cNvSpPr>
          <p:nvPr/>
        </p:nvSpPr>
        <p:spPr bwMode="auto">
          <a:xfrm>
            <a:off x="5381625" y="2124075"/>
            <a:ext cx="388938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0.55</a:t>
            </a:r>
          </a:p>
        </p:txBody>
      </p:sp>
      <p:sp>
        <p:nvSpPr>
          <p:cNvPr id="11" name="Text Box 113"/>
          <p:cNvSpPr txBox="1">
            <a:spLocks noChangeArrowheads="1"/>
          </p:cNvSpPr>
          <p:nvPr/>
        </p:nvSpPr>
        <p:spPr bwMode="auto">
          <a:xfrm>
            <a:off x="5697538" y="2168525"/>
            <a:ext cx="404812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0.04</a:t>
            </a:r>
          </a:p>
        </p:txBody>
      </p:sp>
      <p:sp>
        <p:nvSpPr>
          <p:cNvPr id="12" name="Text Box 113"/>
          <p:cNvSpPr txBox="1">
            <a:spLocks noChangeArrowheads="1"/>
          </p:cNvSpPr>
          <p:nvPr/>
        </p:nvSpPr>
        <p:spPr bwMode="auto">
          <a:xfrm>
            <a:off x="5472113" y="4329113"/>
            <a:ext cx="358775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0.53</a:t>
            </a:r>
          </a:p>
        </p:txBody>
      </p:sp>
      <p:sp>
        <p:nvSpPr>
          <p:cNvPr id="13" name="Text Box 112"/>
          <p:cNvSpPr txBox="1">
            <a:spLocks noChangeArrowheads="1"/>
          </p:cNvSpPr>
          <p:nvPr/>
        </p:nvSpPr>
        <p:spPr bwMode="auto">
          <a:xfrm>
            <a:off x="5695950" y="4419600"/>
            <a:ext cx="388938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0.06</a:t>
            </a:r>
          </a:p>
        </p:txBody>
      </p:sp>
      <p:sp>
        <p:nvSpPr>
          <p:cNvPr id="14" name="Text Box 112"/>
          <p:cNvSpPr txBox="1">
            <a:spLocks noChangeArrowheads="1"/>
          </p:cNvSpPr>
          <p:nvPr/>
        </p:nvSpPr>
        <p:spPr bwMode="auto">
          <a:xfrm>
            <a:off x="3402013" y="5138738"/>
            <a:ext cx="388937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0.44</a:t>
            </a:r>
          </a:p>
        </p:txBody>
      </p:sp>
      <p:sp>
        <p:nvSpPr>
          <p:cNvPr id="15" name="Text Box 113"/>
          <p:cNvSpPr txBox="1">
            <a:spLocks noChangeArrowheads="1"/>
          </p:cNvSpPr>
          <p:nvPr/>
        </p:nvSpPr>
        <p:spPr bwMode="auto">
          <a:xfrm>
            <a:off x="3717925" y="5183188"/>
            <a:ext cx="404813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0.16</a:t>
            </a:r>
          </a:p>
        </p:txBody>
      </p:sp>
      <p:sp>
        <p:nvSpPr>
          <p:cNvPr id="16" name="Text Box 112"/>
          <p:cNvSpPr txBox="1">
            <a:spLocks noChangeArrowheads="1"/>
          </p:cNvSpPr>
          <p:nvPr/>
        </p:nvSpPr>
        <p:spPr bwMode="auto">
          <a:xfrm>
            <a:off x="4841875" y="5094288"/>
            <a:ext cx="388938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0.14</a:t>
            </a:r>
          </a:p>
        </p:txBody>
      </p:sp>
      <p:sp>
        <p:nvSpPr>
          <p:cNvPr id="17" name="Text Box 113"/>
          <p:cNvSpPr txBox="1">
            <a:spLocks noChangeArrowheads="1"/>
          </p:cNvSpPr>
          <p:nvPr/>
        </p:nvSpPr>
        <p:spPr bwMode="auto">
          <a:xfrm>
            <a:off x="5067300" y="5184775"/>
            <a:ext cx="404813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0.46</a:t>
            </a:r>
          </a:p>
        </p:txBody>
      </p:sp>
      <p:sp>
        <p:nvSpPr>
          <p:cNvPr id="18" name="Text Box 112"/>
          <p:cNvSpPr txBox="1">
            <a:spLocks noChangeArrowheads="1"/>
          </p:cNvSpPr>
          <p:nvPr/>
        </p:nvSpPr>
        <p:spPr bwMode="auto">
          <a:xfrm>
            <a:off x="5427663" y="5138738"/>
            <a:ext cx="388937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0.24</a:t>
            </a:r>
          </a:p>
        </p:txBody>
      </p:sp>
      <p:sp>
        <p:nvSpPr>
          <p:cNvPr id="19" name="Text Box 113"/>
          <p:cNvSpPr txBox="1">
            <a:spLocks noChangeArrowheads="1"/>
          </p:cNvSpPr>
          <p:nvPr/>
        </p:nvSpPr>
        <p:spPr bwMode="auto">
          <a:xfrm>
            <a:off x="5697538" y="5184775"/>
            <a:ext cx="404812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0.36</a:t>
            </a:r>
          </a:p>
        </p:txBody>
      </p:sp>
      <p:sp>
        <p:nvSpPr>
          <p:cNvPr id="20" name="Text Box 112"/>
          <p:cNvSpPr txBox="1">
            <a:spLocks noChangeArrowheads="1"/>
          </p:cNvSpPr>
          <p:nvPr/>
        </p:nvSpPr>
        <p:spPr bwMode="auto">
          <a:xfrm>
            <a:off x="4032250" y="5184775"/>
            <a:ext cx="388938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0.54</a:t>
            </a:r>
          </a:p>
        </p:txBody>
      </p:sp>
      <p:sp>
        <p:nvSpPr>
          <p:cNvPr id="21" name="Text Box 113"/>
          <p:cNvSpPr txBox="1">
            <a:spLocks noChangeArrowheads="1"/>
          </p:cNvSpPr>
          <p:nvPr/>
        </p:nvSpPr>
        <p:spPr bwMode="auto">
          <a:xfrm>
            <a:off x="4348163" y="5229225"/>
            <a:ext cx="404812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0.06</a:t>
            </a:r>
          </a:p>
        </p:txBody>
      </p:sp>
      <p:sp>
        <p:nvSpPr>
          <p:cNvPr id="22" name="Text Box 113"/>
          <p:cNvSpPr txBox="1">
            <a:spLocks noChangeArrowheads="1"/>
          </p:cNvSpPr>
          <p:nvPr/>
        </p:nvSpPr>
        <p:spPr bwMode="auto">
          <a:xfrm>
            <a:off x="3448050" y="1582738"/>
            <a:ext cx="3587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 dirty="0">
                <a:solidFill>
                  <a:srgbClr val="CC0000"/>
                </a:solidFill>
              </a:rPr>
              <a:t>0.29</a:t>
            </a:r>
          </a:p>
        </p:txBody>
      </p:sp>
      <p:sp>
        <p:nvSpPr>
          <p:cNvPr id="23" name="Text Box 112"/>
          <p:cNvSpPr txBox="1">
            <a:spLocks noChangeArrowheads="1"/>
          </p:cNvSpPr>
          <p:nvPr/>
        </p:nvSpPr>
        <p:spPr bwMode="auto">
          <a:xfrm>
            <a:off x="3716338" y="1628775"/>
            <a:ext cx="388937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 dirty="0"/>
              <a:t>0.32</a:t>
            </a:r>
          </a:p>
        </p:txBody>
      </p:sp>
      <p:sp>
        <p:nvSpPr>
          <p:cNvPr id="24" name="Text Box 113"/>
          <p:cNvSpPr txBox="1">
            <a:spLocks noChangeArrowheads="1"/>
          </p:cNvSpPr>
          <p:nvPr/>
        </p:nvSpPr>
        <p:spPr bwMode="auto">
          <a:xfrm>
            <a:off x="4797425" y="1582738"/>
            <a:ext cx="358775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0.51</a:t>
            </a:r>
          </a:p>
        </p:txBody>
      </p:sp>
      <p:sp>
        <p:nvSpPr>
          <p:cNvPr id="25" name="Text Box 112"/>
          <p:cNvSpPr txBox="1">
            <a:spLocks noChangeArrowheads="1"/>
          </p:cNvSpPr>
          <p:nvPr/>
        </p:nvSpPr>
        <p:spPr bwMode="auto">
          <a:xfrm>
            <a:off x="5067300" y="1673225"/>
            <a:ext cx="388938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0.08</a:t>
            </a:r>
          </a:p>
        </p:txBody>
      </p:sp>
      <p:sp>
        <p:nvSpPr>
          <p:cNvPr id="26" name="Text Box 113"/>
          <p:cNvSpPr txBox="1">
            <a:spLocks noChangeArrowheads="1"/>
          </p:cNvSpPr>
          <p:nvPr/>
        </p:nvSpPr>
        <p:spPr bwMode="auto">
          <a:xfrm>
            <a:off x="5427663" y="1628775"/>
            <a:ext cx="358775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0.20</a:t>
            </a:r>
          </a:p>
        </p:txBody>
      </p:sp>
      <p:sp>
        <p:nvSpPr>
          <p:cNvPr id="27" name="Text Box 112"/>
          <p:cNvSpPr txBox="1">
            <a:spLocks noChangeArrowheads="1"/>
          </p:cNvSpPr>
          <p:nvPr/>
        </p:nvSpPr>
        <p:spPr bwMode="auto">
          <a:xfrm>
            <a:off x="5697538" y="1673225"/>
            <a:ext cx="388937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0.40</a:t>
            </a:r>
          </a:p>
        </p:txBody>
      </p:sp>
      <p:sp>
        <p:nvSpPr>
          <p:cNvPr id="28" name="Text Box 112"/>
          <p:cNvSpPr txBox="1">
            <a:spLocks noChangeArrowheads="1"/>
          </p:cNvSpPr>
          <p:nvPr/>
        </p:nvSpPr>
        <p:spPr bwMode="auto">
          <a:xfrm>
            <a:off x="2906815" y="3474005"/>
            <a:ext cx="388937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 dirty="0"/>
              <a:t>0.28</a:t>
            </a:r>
          </a:p>
        </p:txBody>
      </p:sp>
      <p:sp>
        <p:nvSpPr>
          <p:cNvPr id="29" name="Text Box 113"/>
          <p:cNvSpPr txBox="1">
            <a:spLocks noChangeArrowheads="1"/>
          </p:cNvSpPr>
          <p:nvPr/>
        </p:nvSpPr>
        <p:spPr bwMode="auto">
          <a:xfrm>
            <a:off x="3086835" y="3248980"/>
            <a:ext cx="3587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 dirty="0">
                <a:solidFill>
                  <a:srgbClr val="CC0000"/>
                </a:solidFill>
              </a:rPr>
              <a:t>0.32</a:t>
            </a:r>
          </a:p>
        </p:txBody>
      </p:sp>
      <p:sp>
        <p:nvSpPr>
          <p:cNvPr id="30" name="Text Box 112"/>
          <p:cNvSpPr txBox="1">
            <a:spLocks noChangeArrowheads="1"/>
          </p:cNvSpPr>
          <p:nvPr/>
        </p:nvSpPr>
        <p:spPr bwMode="auto">
          <a:xfrm>
            <a:off x="2906815" y="3879050"/>
            <a:ext cx="388937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 dirty="0"/>
              <a:t>0.58</a:t>
            </a:r>
          </a:p>
        </p:txBody>
      </p:sp>
      <p:sp>
        <p:nvSpPr>
          <p:cNvPr id="31" name="Text Box 113"/>
          <p:cNvSpPr txBox="1">
            <a:spLocks noChangeArrowheads="1"/>
          </p:cNvSpPr>
          <p:nvPr/>
        </p:nvSpPr>
        <p:spPr bwMode="auto">
          <a:xfrm>
            <a:off x="3086100" y="3698875"/>
            <a:ext cx="3587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0.02</a:t>
            </a:r>
          </a:p>
        </p:txBody>
      </p:sp>
      <p:sp>
        <p:nvSpPr>
          <p:cNvPr id="448" name="Text Box 112"/>
          <p:cNvSpPr txBox="1">
            <a:spLocks noChangeArrowheads="1"/>
          </p:cNvSpPr>
          <p:nvPr/>
        </p:nvSpPr>
        <p:spPr bwMode="auto">
          <a:xfrm>
            <a:off x="2322513" y="3294063"/>
            <a:ext cx="388937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VI</a:t>
            </a:r>
          </a:p>
        </p:txBody>
      </p:sp>
      <p:sp>
        <p:nvSpPr>
          <p:cNvPr id="450" name="Text Box 112"/>
          <p:cNvSpPr txBox="1">
            <a:spLocks noChangeArrowheads="1"/>
          </p:cNvSpPr>
          <p:nvPr/>
        </p:nvSpPr>
        <p:spPr bwMode="auto">
          <a:xfrm>
            <a:off x="2366963" y="3698875"/>
            <a:ext cx="388937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PD</a:t>
            </a:r>
          </a:p>
        </p:txBody>
      </p:sp>
      <p:sp>
        <p:nvSpPr>
          <p:cNvPr id="452" name="Text Box 113"/>
          <p:cNvSpPr txBox="1">
            <a:spLocks noChangeArrowheads="1"/>
          </p:cNvSpPr>
          <p:nvPr/>
        </p:nvSpPr>
        <p:spPr bwMode="auto">
          <a:xfrm>
            <a:off x="1736685" y="3474005"/>
            <a:ext cx="3587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 dirty="0">
                <a:solidFill>
                  <a:srgbClr val="CC0000"/>
                </a:solidFill>
              </a:rPr>
              <a:t>0.54</a:t>
            </a:r>
          </a:p>
        </p:txBody>
      </p:sp>
      <p:sp>
        <p:nvSpPr>
          <p:cNvPr id="453" name="Text Box 113"/>
          <p:cNvSpPr txBox="1">
            <a:spLocks noChangeArrowheads="1"/>
          </p:cNvSpPr>
          <p:nvPr/>
        </p:nvSpPr>
        <p:spPr bwMode="auto">
          <a:xfrm>
            <a:off x="1781690" y="3879050"/>
            <a:ext cx="3587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0.24</a:t>
            </a:r>
          </a:p>
        </p:txBody>
      </p:sp>
      <p:sp>
        <p:nvSpPr>
          <p:cNvPr id="454" name="Text Box 112"/>
          <p:cNvSpPr txBox="1">
            <a:spLocks noChangeArrowheads="1"/>
          </p:cNvSpPr>
          <p:nvPr/>
        </p:nvSpPr>
        <p:spPr bwMode="auto">
          <a:xfrm>
            <a:off x="1871663" y="3698875"/>
            <a:ext cx="388937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0.36</a:t>
            </a:r>
          </a:p>
        </p:txBody>
      </p:sp>
      <p:sp>
        <p:nvSpPr>
          <p:cNvPr id="456" name="Text Box 112"/>
          <p:cNvSpPr txBox="1">
            <a:spLocks noChangeArrowheads="1"/>
          </p:cNvSpPr>
          <p:nvPr/>
        </p:nvSpPr>
        <p:spPr bwMode="auto">
          <a:xfrm>
            <a:off x="1871663" y="3294063"/>
            <a:ext cx="388937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0.06</a:t>
            </a:r>
          </a:p>
        </p:txBody>
      </p:sp>
      <p:sp>
        <p:nvSpPr>
          <p:cNvPr id="64" name="Text Box 113"/>
          <p:cNvSpPr txBox="1">
            <a:spLocks noChangeArrowheads="1"/>
          </p:cNvSpPr>
          <p:nvPr/>
        </p:nvSpPr>
        <p:spPr bwMode="auto">
          <a:xfrm>
            <a:off x="3041830" y="2483895"/>
            <a:ext cx="358775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CC0000"/>
                </a:solidFill>
              </a:rPr>
              <a:t>0.13</a:t>
            </a:r>
            <a:endParaRPr lang="it-IT" sz="700" dirty="0">
              <a:solidFill>
                <a:srgbClr val="CC0000"/>
              </a:solidFill>
            </a:endParaRPr>
          </a:p>
        </p:txBody>
      </p:sp>
      <p:sp>
        <p:nvSpPr>
          <p:cNvPr id="65" name="Text Box 112"/>
          <p:cNvSpPr txBox="1">
            <a:spLocks noChangeArrowheads="1"/>
          </p:cNvSpPr>
          <p:nvPr/>
        </p:nvSpPr>
        <p:spPr bwMode="auto">
          <a:xfrm>
            <a:off x="2951820" y="2708920"/>
            <a:ext cx="388937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 dirty="0" smtClean="0"/>
              <a:t>0.48</a:t>
            </a:r>
            <a:endParaRPr lang="it-IT" sz="700" dirty="0"/>
          </a:p>
        </p:txBody>
      </p:sp>
      <p:sp>
        <p:nvSpPr>
          <p:cNvPr id="66" name="Text Box 112"/>
          <p:cNvSpPr txBox="1">
            <a:spLocks noChangeArrowheads="1"/>
          </p:cNvSpPr>
          <p:nvPr/>
        </p:nvSpPr>
        <p:spPr bwMode="auto">
          <a:xfrm>
            <a:off x="1781690" y="2483895"/>
            <a:ext cx="388937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 dirty="0" smtClean="0"/>
              <a:t>0.45</a:t>
            </a:r>
            <a:endParaRPr lang="it-IT" sz="700" dirty="0"/>
          </a:p>
        </p:txBody>
      </p:sp>
      <p:sp>
        <p:nvSpPr>
          <p:cNvPr id="67" name="Text Box 113"/>
          <p:cNvSpPr txBox="1">
            <a:spLocks noChangeArrowheads="1"/>
          </p:cNvSpPr>
          <p:nvPr/>
        </p:nvSpPr>
        <p:spPr bwMode="auto">
          <a:xfrm>
            <a:off x="1736685" y="2708920"/>
            <a:ext cx="358775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CC0000"/>
                </a:solidFill>
              </a:rPr>
              <a:t>0.16</a:t>
            </a:r>
            <a:endParaRPr lang="it-IT" sz="700" dirty="0">
              <a:solidFill>
                <a:srgbClr val="CC0000"/>
              </a:solidFill>
            </a:endParaRPr>
          </a:p>
        </p:txBody>
      </p:sp>
      <p:sp>
        <p:nvSpPr>
          <p:cNvPr id="69" name="Text Box 112"/>
          <p:cNvSpPr txBox="1">
            <a:spLocks noChangeArrowheads="1"/>
          </p:cNvSpPr>
          <p:nvPr/>
        </p:nvSpPr>
        <p:spPr bwMode="auto">
          <a:xfrm>
            <a:off x="6282190" y="2843935"/>
            <a:ext cx="388937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 dirty="0" smtClean="0"/>
              <a:t>0.25</a:t>
            </a:r>
            <a:endParaRPr lang="it-IT" sz="700" dirty="0"/>
          </a:p>
        </p:txBody>
      </p:sp>
      <p:sp>
        <p:nvSpPr>
          <p:cNvPr id="70" name="Text Box 113"/>
          <p:cNvSpPr txBox="1">
            <a:spLocks noChangeArrowheads="1"/>
          </p:cNvSpPr>
          <p:nvPr/>
        </p:nvSpPr>
        <p:spPr bwMode="auto">
          <a:xfrm>
            <a:off x="6192180" y="3068960"/>
            <a:ext cx="358775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CC0000"/>
                </a:solidFill>
              </a:rPr>
              <a:t>0.32</a:t>
            </a:r>
            <a:endParaRPr lang="it-IT" sz="700" dirty="0">
              <a:solidFill>
                <a:srgbClr val="CC0000"/>
              </a:solidFill>
            </a:endParaRPr>
          </a:p>
        </p:txBody>
      </p:sp>
      <p:sp>
        <p:nvSpPr>
          <p:cNvPr id="71" name="Text Box 113"/>
          <p:cNvSpPr txBox="1">
            <a:spLocks noChangeArrowheads="1"/>
          </p:cNvSpPr>
          <p:nvPr/>
        </p:nvSpPr>
        <p:spPr bwMode="auto">
          <a:xfrm>
            <a:off x="7182290" y="2888940"/>
            <a:ext cx="448785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CC0000"/>
                </a:solidFill>
              </a:rPr>
              <a:t>0..30</a:t>
            </a:r>
            <a:endParaRPr lang="it-IT" sz="700" dirty="0">
              <a:solidFill>
                <a:srgbClr val="CC0000"/>
              </a:solidFill>
            </a:endParaRPr>
          </a:p>
        </p:txBody>
      </p:sp>
      <p:sp>
        <p:nvSpPr>
          <p:cNvPr id="72" name="Text Box 112"/>
          <p:cNvSpPr txBox="1">
            <a:spLocks noChangeArrowheads="1"/>
          </p:cNvSpPr>
          <p:nvPr/>
        </p:nvSpPr>
        <p:spPr bwMode="auto">
          <a:xfrm>
            <a:off x="7137285" y="3068960"/>
            <a:ext cx="388937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 dirty="0" smtClean="0"/>
              <a:t>0.30</a:t>
            </a:r>
            <a:endParaRPr lang="it-IT" sz="700" dirty="0"/>
          </a:p>
        </p:txBody>
      </p:sp>
      <p:sp>
        <p:nvSpPr>
          <p:cNvPr id="73" name="Text Box 112"/>
          <p:cNvSpPr txBox="1">
            <a:spLocks noChangeArrowheads="1"/>
          </p:cNvSpPr>
          <p:nvPr/>
        </p:nvSpPr>
        <p:spPr bwMode="auto">
          <a:xfrm>
            <a:off x="3221217" y="1025525"/>
            <a:ext cx="388937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 dirty="0" smtClean="0"/>
              <a:t>0.10</a:t>
            </a:r>
            <a:endParaRPr lang="it-IT" sz="700" dirty="0"/>
          </a:p>
        </p:txBody>
      </p:sp>
      <p:sp>
        <p:nvSpPr>
          <p:cNvPr id="74" name="Text Box 113"/>
          <p:cNvSpPr txBox="1">
            <a:spLocks noChangeArrowheads="1"/>
          </p:cNvSpPr>
          <p:nvPr/>
        </p:nvSpPr>
        <p:spPr bwMode="auto">
          <a:xfrm>
            <a:off x="3492500" y="1068388"/>
            <a:ext cx="3587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CC0000"/>
                </a:solidFill>
              </a:rPr>
              <a:t>0.50</a:t>
            </a:r>
            <a:endParaRPr lang="it-IT" sz="700" dirty="0">
              <a:solidFill>
                <a:srgbClr val="CC0000"/>
              </a:solidFill>
            </a:endParaRPr>
          </a:p>
        </p:txBody>
      </p:sp>
      <p:sp>
        <p:nvSpPr>
          <p:cNvPr id="75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215338" y="6356351"/>
            <a:ext cx="471462" cy="358798"/>
          </a:xfrm>
        </p:spPr>
        <p:txBody>
          <a:bodyPr/>
          <a:lstStyle/>
          <a:p>
            <a:pPr>
              <a:defRPr/>
            </a:pPr>
            <a:fld id="{3DB52F21-9BA2-47B9-98F5-74C0F75B7A28}" type="slidenum">
              <a:rPr lang="it-IT" smtClean="0"/>
              <a:pPr>
                <a:defRPr/>
              </a:pPr>
              <a:t>23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Connettore 1 85"/>
          <p:cNvCxnSpPr/>
          <p:nvPr/>
        </p:nvCxnSpPr>
        <p:spPr>
          <a:xfrm rot="5400000">
            <a:off x="3286909" y="5714223"/>
            <a:ext cx="857258" cy="1588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ttore 1 110"/>
          <p:cNvCxnSpPr/>
          <p:nvPr/>
        </p:nvCxnSpPr>
        <p:spPr>
          <a:xfrm rot="5400000">
            <a:off x="1456522" y="3167860"/>
            <a:ext cx="4519626" cy="318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129" name="CasellaDiTesto 221"/>
          <p:cNvSpPr txBox="1">
            <a:spLocks noChangeArrowheads="1"/>
          </p:cNvSpPr>
          <p:nvPr/>
        </p:nvSpPr>
        <p:spPr bwMode="auto">
          <a:xfrm>
            <a:off x="2727325" y="0"/>
            <a:ext cx="33305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400" b="1" dirty="0" smtClean="0"/>
              <a:t>Castelfranco </a:t>
            </a:r>
            <a:r>
              <a:rPr lang="it-IT" sz="1400" b="1" dirty="0" err="1"/>
              <a:t>V.to</a:t>
            </a:r>
            <a:endParaRPr lang="it-IT" sz="1400" b="1" dirty="0"/>
          </a:p>
        </p:txBody>
      </p:sp>
      <p:cxnSp>
        <p:nvCxnSpPr>
          <p:cNvPr id="223" name="Connettore 1 222"/>
          <p:cNvCxnSpPr/>
          <p:nvPr/>
        </p:nvCxnSpPr>
        <p:spPr>
          <a:xfrm>
            <a:off x="19050" y="414338"/>
            <a:ext cx="9144000" cy="158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Text Box 30"/>
          <p:cNvSpPr txBox="1">
            <a:spLocks noChangeArrowheads="1"/>
          </p:cNvSpPr>
          <p:nvPr/>
        </p:nvSpPr>
        <p:spPr bwMode="auto">
          <a:xfrm>
            <a:off x="142875" y="5408613"/>
            <a:ext cx="1125538" cy="261937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>
                <a:solidFill>
                  <a:schemeClr val="bg1"/>
                </a:solidFill>
                <a:latin typeface="Arial" charset="0"/>
              </a:rPr>
              <a:t>Vicenza</a:t>
            </a:r>
          </a:p>
        </p:txBody>
      </p:sp>
      <p:sp>
        <p:nvSpPr>
          <p:cNvPr id="213" name="Text Box 27"/>
          <p:cNvSpPr txBox="1">
            <a:spLocks noChangeArrowheads="1"/>
          </p:cNvSpPr>
          <p:nvPr/>
        </p:nvSpPr>
        <p:spPr bwMode="auto">
          <a:xfrm>
            <a:off x="5697538" y="638175"/>
            <a:ext cx="1169987" cy="261938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/>
              <a:t>Ponte </a:t>
            </a:r>
            <a:r>
              <a:rPr lang="it-IT" sz="1100" dirty="0" err="1"/>
              <a:t>N.A.</a:t>
            </a:r>
            <a:endParaRPr lang="it-IT" sz="1100" dirty="0"/>
          </a:p>
        </p:txBody>
      </p:sp>
      <p:sp>
        <p:nvSpPr>
          <p:cNvPr id="279579" name="Text Box 27"/>
          <p:cNvSpPr txBox="1">
            <a:spLocks noChangeArrowheads="1"/>
          </p:cNvSpPr>
          <p:nvPr/>
        </p:nvSpPr>
        <p:spPr bwMode="auto">
          <a:xfrm>
            <a:off x="3402013" y="638175"/>
            <a:ext cx="1169987" cy="261938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>
                <a:solidFill>
                  <a:schemeClr val="bg1"/>
                </a:solidFill>
                <a:latin typeface="Arial" charset="0"/>
              </a:rPr>
              <a:t>Belluno</a:t>
            </a:r>
          </a:p>
        </p:txBody>
      </p:sp>
      <p:grpSp>
        <p:nvGrpSpPr>
          <p:cNvPr id="48134" name="Group 37"/>
          <p:cNvGrpSpPr>
            <a:grpSpLocks/>
          </p:cNvGrpSpPr>
          <p:nvPr/>
        </p:nvGrpSpPr>
        <p:grpSpPr bwMode="auto">
          <a:xfrm>
            <a:off x="1557338" y="5903913"/>
            <a:ext cx="3554412" cy="450850"/>
            <a:chOff x="648" y="3492"/>
            <a:chExt cx="5550" cy="266"/>
          </a:xfrm>
        </p:grpSpPr>
        <p:sp>
          <p:nvSpPr>
            <p:cNvPr id="48203" name="Rectangle 4"/>
            <p:cNvSpPr>
              <a:spLocks noChangeArrowheads="1"/>
            </p:cNvSpPr>
            <p:nvPr/>
          </p:nvSpPr>
          <p:spPr bwMode="auto">
            <a:xfrm>
              <a:off x="648" y="3492"/>
              <a:ext cx="5550" cy="266"/>
            </a:xfrm>
            <a:prstGeom prst="rect">
              <a:avLst/>
            </a:prstGeom>
            <a:solidFill>
              <a:srgbClr val="00B0F0"/>
            </a:solidFill>
            <a:ln w="6350" algn="ctr">
              <a:solidFill>
                <a:srgbClr val="0000FF"/>
              </a:solidFill>
              <a:prstDash val="dash"/>
              <a:miter lim="800000"/>
              <a:headEnd/>
              <a:tailEnd/>
            </a:ln>
          </p:spPr>
          <p:txBody>
            <a:bodyPr lIns="104287" tIns="52144" rIns="104287" bIns="52144" anchor="ctr">
              <a:spAutoFit/>
            </a:bodyPr>
            <a:lstStyle/>
            <a:p>
              <a:endParaRPr lang="it-IT"/>
            </a:p>
          </p:txBody>
        </p:sp>
        <p:sp>
          <p:nvSpPr>
            <p:cNvPr id="279570" name="Text Box 18"/>
            <p:cNvSpPr txBox="1">
              <a:spLocks noChangeArrowheads="1"/>
            </p:cNvSpPr>
            <p:nvPr/>
          </p:nvSpPr>
          <p:spPr bwMode="auto">
            <a:xfrm>
              <a:off x="2775" y="3547"/>
              <a:ext cx="1217" cy="162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104287" tIns="52144" rIns="104287" bIns="52144">
              <a:spAutoFit/>
            </a:bodyPr>
            <a:lstStyle/>
            <a:p>
              <a:pPr algn="ctr" defTabSz="914179">
                <a:spcBef>
                  <a:spcPct val="50000"/>
                </a:spcBef>
                <a:defRPr/>
              </a:pPr>
              <a:r>
                <a:rPr lang="it-IT" sz="1100" dirty="0">
                  <a:solidFill>
                    <a:schemeClr val="bg1"/>
                  </a:solidFill>
                </a:rPr>
                <a:t>Padova</a:t>
              </a:r>
            </a:p>
          </p:txBody>
        </p:sp>
      </p:grpSp>
      <p:cxnSp>
        <p:nvCxnSpPr>
          <p:cNvPr id="271" name="Connettore 1 270"/>
          <p:cNvCxnSpPr/>
          <p:nvPr/>
        </p:nvCxnSpPr>
        <p:spPr>
          <a:xfrm rot="5400000">
            <a:off x="256382" y="4352131"/>
            <a:ext cx="3105150" cy="158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581" name="Text Box 29"/>
          <p:cNvSpPr txBox="1">
            <a:spLocks noChangeArrowheads="1"/>
          </p:cNvSpPr>
          <p:nvPr/>
        </p:nvSpPr>
        <p:spPr bwMode="auto">
          <a:xfrm>
            <a:off x="817563" y="2798763"/>
            <a:ext cx="1125537" cy="261937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/>
              <a:t>Bassano </a:t>
            </a:r>
            <a:r>
              <a:rPr lang="it-IT" sz="1100" dirty="0" err="1"/>
              <a:t>d.G.</a:t>
            </a:r>
            <a:endParaRPr lang="it-IT" sz="1100" dirty="0"/>
          </a:p>
        </p:txBody>
      </p:sp>
      <p:sp>
        <p:nvSpPr>
          <p:cNvPr id="279582" name="Text Box 30"/>
          <p:cNvSpPr txBox="1">
            <a:spLocks noChangeArrowheads="1"/>
          </p:cNvSpPr>
          <p:nvPr/>
        </p:nvSpPr>
        <p:spPr bwMode="auto">
          <a:xfrm>
            <a:off x="817563" y="4059238"/>
            <a:ext cx="1125537" cy="261937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/>
              <a:t>Cittadella</a:t>
            </a:r>
          </a:p>
        </p:txBody>
      </p:sp>
      <p:cxnSp>
        <p:nvCxnSpPr>
          <p:cNvPr id="274" name="Connettore 1 273"/>
          <p:cNvCxnSpPr>
            <a:stCxn id="279579" idx="3"/>
            <a:endCxn id="213" idx="1"/>
          </p:cNvCxnSpPr>
          <p:nvPr/>
        </p:nvCxnSpPr>
        <p:spPr>
          <a:xfrm>
            <a:off x="4572000" y="769938"/>
            <a:ext cx="1125538" cy="158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Connettore 1 379"/>
          <p:cNvCxnSpPr/>
          <p:nvPr/>
        </p:nvCxnSpPr>
        <p:spPr>
          <a:xfrm rot="5400000">
            <a:off x="457200" y="4868863"/>
            <a:ext cx="1081087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ttore 4 117"/>
          <p:cNvCxnSpPr/>
          <p:nvPr/>
        </p:nvCxnSpPr>
        <p:spPr>
          <a:xfrm rot="16200000" flipH="1">
            <a:off x="4706937" y="4238626"/>
            <a:ext cx="2474913" cy="855662"/>
          </a:xfrm>
          <a:prstGeom prst="bentConnector3">
            <a:avLst>
              <a:gd name="adj1" fmla="val 360"/>
            </a:avLst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ttore 1 121"/>
          <p:cNvCxnSpPr>
            <a:stCxn id="279581" idx="3"/>
          </p:cNvCxnSpPr>
          <p:nvPr/>
        </p:nvCxnSpPr>
        <p:spPr>
          <a:xfrm>
            <a:off x="1943100" y="2928938"/>
            <a:ext cx="784225" cy="476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ttore 4 124"/>
          <p:cNvCxnSpPr/>
          <p:nvPr/>
        </p:nvCxnSpPr>
        <p:spPr>
          <a:xfrm rot="16200000" flipH="1">
            <a:off x="4729163" y="3676650"/>
            <a:ext cx="3074988" cy="1500187"/>
          </a:xfrm>
          <a:prstGeom prst="bentConnector3">
            <a:avLst>
              <a:gd name="adj1" fmla="val 1053"/>
            </a:avLst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580" name="Text Box 28"/>
          <p:cNvSpPr txBox="1">
            <a:spLocks noChangeArrowheads="1"/>
          </p:cNvSpPr>
          <p:nvPr/>
        </p:nvSpPr>
        <p:spPr bwMode="auto">
          <a:xfrm>
            <a:off x="3402013" y="1673225"/>
            <a:ext cx="1169987" cy="261938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/>
              <a:t>Montebelluna</a:t>
            </a:r>
          </a:p>
        </p:txBody>
      </p:sp>
      <p:sp>
        <p:nvSpPr>
          <p:cNvPr id="135" name="Rettangolo 134"/>
          <p:cNvSpPr/>
          <p:nvPr/>
        </p:nvSpPr>
        <p:spPr>
          <a:xfrm>
            <a:off x="7362825" y="3924300"/>
            <a:ext cx="1439863" cy="809625"/>
          </a:xfrm>
          <a:prstGeom prst="rect">
            <a:avLst/>
          </a:prstGeom>
          <a:solidFill>
            <a:srgbClr val="00B0F0"/>
          </a:solidFill>
          <a:ln w="63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100" dirty="0">
                <a:solidFill>
                  <a:schemeClr val="bg1"/>
                </a:solidFill>
                <a:latin typeface="Arial" charset="0"/>
              </a:rPr>
              <a:t>Treviso</a:t>
            </a:r>
          </a:p>
        </p:txBody>
      </p:sp>
      <p:cxnSp>
        <p:nvCxnSpPr>
          <p:cNvPr id="137" name="Connettore 1 136"/>
          <p:cNvCxnSpPr>
            <a:stCxn id="279582" idx="3"/>
          </p:cNvCxnSpPr>
          <p:nvPr/>
        </p:nvCxnSpPr>
        <p:spPr>
          <a:xfrm>
            <a:off x="1943100" y="4189413"/>
            <a:ext cx="5419725" cy="476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ttore 4 139"/>
          <p:cNvCxnSpPr/>
          <p:nvPr/>
        </p:nvCxnSpPr>
        <p:spPr>
          <a:xfrm flipV="1">
            <a:off x="4841875" y="4464050"/>
            <a:ext cx="2520950" cy="1439863"/>
          </a:xfrm>
          <a:prstGeom prst="bentConnector3">
            <a:avLst>
              <a:gd name="adj1" fmla="val -265"/>
            </a:avLst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ttangolo 102"/>
          <p:cNvSpPr/>
          <p:nvPr/>
        </p:nvSpPr>
        <p:spPr>
          <a:xfrm>
            <a:off x="2727325" y="2663825"/>
            <a:ext cx="2789238" cy="184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>
                <a:solidFill>
                  <a:schemeClr val="tx1"/>
                </a:solidFill>
              </a:rPr>
              <a:t>CASTELFRANCO </a:t>
            </a:r>
            <a:r>
              <a:rPr lang="it-IT" dirty="0" err="1">
                <a:solidFill>
                  <a:schemeClr val="tx1"/>
                </a:solidFill>
              </a:rPr>
              <a:t>V.TO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247" name="Text Box 30"/>
          <p:cNvSpPr txBox="1">
            <a:spLocks noChangeArrowheads="1"/>
          </p:cNvSpPr>
          <p:nvPr/>
        </p:nvSpPr>
        <p:spPr bwMode="auto">
          <a:xfrm>
            <a:off x="1692275" y="5229225"/>
            <a:ext cx="3375025" cy="261938"/>
          </a:xfrm>
          <a:prstGeom prst="rect">
            <a:avLst/>
          </a:prstGeom>
          <a:solidFill>
            <a:srgbClr val="00B0F0"/>
          </a:solidFill>
          <a:ln w="6350"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>
            <a:spAutoFit/>
          </a:bodyPr>
          <a:lstStyle/>
          <a:p>
            <a:pPr algn="ctr" defTabSz="914179">
              <a:spcBef>
                <a:spcPct val="50000"/>
              </a:spcBef>
              <a:defRPr/>
            </a:pPr>
            <a:r>
              <a:rPr lang="it-IT" sz="1100" dirty="0" err="1"/>
              <a:t>Camposampiero</a:t>
            </a:r>
            <a:endParaRPr lang="it-IT" sz="1100" dirty="0"/>
          </a:p>
        </p:txBody>
      </p:sp>
      <p:sp>
        <p:nvSpPr>
          <p:cNvPr id="194" name="Text Box 113"/>
          <p:cNvSpPr txBox="1">
            <a:spLocks noChangeArrowheads="1"/>
          </p:cNvSpPr>
          <p:nvPr/>
        </p:nvSpPr>
        <p:spPr bwMode="auto">
          <a:xfrm>
            <a:off x="3357563" y="4508500"/>
            <a:ext cx="3587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0.09</a:t>
            </a:r>
          </a:p>
        </p:txBody>
      </p:sp>
      <p:sp>
        <p:nvSpPr>
          <p:cNvPr id="195" name="Text Box 112"/>
          <p:cNvSpPr txBox="1">
            <a:spLocks noChangeArrowheads="1"/>
          </p:cNvSpPr>
          <p:nvPr/>
        </p:nvSpPr>
        <p:spPr bwMode="auto">
          <a:xfrm>
            <a:off x="3671888" y="4598988"/>
            <a:ext cx="388937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0.51</a:t>
            </a:r>
          </a:p>
        </p:txBody>
      </p:sp>
      <p:sp>
        <p:nvSpPr>
          <p:cNvPr id="2" name="Text Box 113"/>
          <p:cNvSpPr txBox="1">
            <a:spLocks noChangeArrowheads="1"/>
          </p:cNvSpPr>
          <p:nvPr/>
        </p:nvSpPr>
        <p:spPr bwMode="auto">
          <a:xfrm>
            <a:off x="4481513" y="4508500"/>
            <a:ext cx="358775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0.34</a:t>
            </a:r>
          </a:p>
        </p:txBody>
      </p:sp>
      <p:sp>
        <p:nvSpPr>
          <p:cNvPr id="3" name="Text Box 112"/>
          <p:cNvSpPr txBox="1">
            <a:spLocks noChangeArrowheads="1"/>
          </p:cNvSpPr>
          <p:nvPr/>
        </p:nvSpPr>
        <p:spPr bwMode="auto">
          <a:xfrm>
            <a:off x="4840288" y="4598988"/>
            <a:ext cx="388937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0.26</a:t>
            </a:r>
          </a:p>
        </p:txBody>
      </p:sp>
      <p:sp>
        <p:nvSpPr>
          <p:cNvPr id="4" name="Text Box 113"/>
          <p:cNvSpPr txBox="1">
            <a:spLocks noChangeArrowheads="1"/>
          </p:cNvSpPr>
          <p:nvPr/>
        </p:nvSpPr>
        <p:spPr bwMode="auto">
          <a:xfrm>
            <a:off x="3671888" y="2438400"/>
            <a:ext cx="358775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0.49</a:t>
            </a:r>
          </a:p>
        </p:txBody>
      </p:sp>
      <p:sp>
        <p:nvSpPr>
          <p:cNvPr id="5" name="Text Box 112"/>
          <p:cNvSpPr txBox="1">
            <a:spLocks noChangeArrowheads="1"/>
          </p:cNvSpPr>
          <p:nvPr/>
        </p:nvSpPr>
        <p:spPr bwMode="auto">
          <a:xfrm>
            <a:off x="6973888" y="4206825"/>
            <a:ext cx="388937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 dirty="0"/>
              <a:t>0.28</a:t>
            </a:r>
          </a:p>
        </p:txBody>
      </p:sp>
      <p:sp>
        <p:nvSpPr>
          <p:cNvPr id="6" name="Text Box 113"/>
          <p:cNvSpPr txBox="1">
            <a:spLocks noChangeArrowheads="1"/>
          </p:cNvSpPr>
          <p:nvPr/>
        </p:nvSpPr>
        <p:spPr bwMode="auto">
          <a:xfrm>
            <a:off x="7092950" y="4014788"/>
            <a:ext cx="3587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0.32</a:t>
            </a:r>
          </a:p>
        </p:txBody>
      </p:sp>
      <p:sp>
        <p:nvSpPr>
          <p:cNvPr id="7" name="Text Box 112"/>
          <p:cNvSpPr txBox="1">
            <a:spLocks noChangeArrowheads="1"/>
          </p:cNvSpPr>
          <p:nvPr/>
        </p:nvSpPr>
        <p:spPr bwMode="auto">
          <a:xfrm>
            <a:off x="6958013" y="4419600"/>
            <a:ext cx="388937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0.58</a:t>
            </a:r>
          </a:p>
        </p:txBody>
      </p:sp>
      <p:sp>
        <p:nvSpPr>
          <p:cNvPr id="8" name="Text Box 113"/>
          <p:cNvSpPr txBox="1">
            <a:spLocks noChangeArrowheads="1"/>
          </p:cNvSpPr>
          <p:nvPr/>
        </p:nvSpPr>
        <p:spPr bwMode="auto">
          <a:xfrm>
            <a:off x="7092950" y="4284663"/>
            <a:ext cx="3587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0.02</a:t>
            </a:r>
          </a:p>
        </p:txBody>
      </p:sp>
      <p:sp>
        <p:nvSpPr>
          <p:cNvPr id="9" name="Text Box 113"/>
          <p:cNvSpPr txBox="1">
            <a:spLocks noChangeArrowheads="1"/>
          </p:cNvSpPr>
          <p:nvPr/>
        </p:nvSpPr>
        <p:spPr bwMode="auto">
          <a:xfrm>
            <a:off x="5567372" y="4195210"/>
            <a:ext cx="3587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 dirty="0">
                <a:solidFill>
                  <a:srgbClr val="CC0000"/>
                </a:solidFill>
              </a:rPr>
              <a:t>0.54</a:t>
            </a:r>
          </a:p>
        </p:txBody>
      </p:sp>
      <p:sp>
        <p:nvSpPr>
          <p:cNvPr id="10" name="Text Box 113"/>
          <p:cNvSpPr txBox="1">
            <a:spLocks noChangeArrowheads="1"/>
          </p:cNvSpPr>
          <p:nvPr/>
        </p:nvSpPr>
        <p:spPr bwMode="auto">
          <a:xfrm>
            <a:off x="5472113" y="4508500"/>
            <a:ext cx="3587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0.24</a:t>
            </a:r>
          </a:p>
        </p:txBody>
      </p:sp>
      <p:sp>
        <p:nvSpPr>
          <p:cNvPr id="11" name="Text Box 112"/>
          <p:cNvSpPr txBox="1">
            <a:spLocks noChangeArrowheads="1"/>
          </p:cNvSpPr>
          <p:nvPr/>
        </p:nvSpPr>
        <p:spPr bwMode="auto">
          <a:xfrm>
            <a:off x="5516563" y="4284663"/>
            <a:ext cx="388937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0.36</a:t>
            </a:r>
          </a:p>
        </p:txBody>
      </p:sp>
      <p:sp>
        <p:nvSpPr>
          <p:cNvPr id="12" name="Text Box 112"/>
          <p:cNvSpPr txBox="1">
            <a:spLocks noChangeArrowheads="1"/>
          </p:cNvSpPr>
          <p:nvPr/>
        </p:nvSpPr>
        <p:spPr bwMode="auto">
          <a:xfrm>
            <a:off x="5607050" y="4014788"/>
            <a:ext cx="388938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0.06</a:t>
            </a:r>
          </a:p>
        </p:txBody>
      </p:sp>
      <p:sp>
        <p:nvSpPr>
          <p:cNvPr id="13" name="Text Box 112"/>
          <p:cNvSpPr txBox="1">
            <a:spLocks noChangeArrowheads="1"/>
          </p:cNvSpPr>
          <p:nvPr/>
        </p:nvSpPr>
        <p:spPr bwMode="auto">
          <a:xfrm>
            <a:off x="3402013" y="2303463"/>
            <a:ext cx="388937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0.11</a:t>
            </a:r>
          </a:p>
        </p:txBody>
      </p:sp>
      <p:sp>
        <p:nvSpPr>
          <p:cNvPr id="14" name="Text Box 113"/>
          <p:cNvSpPr txBox="1">
            <a:spLocks noChangeArrowheads="1"/>
          </p:cNvSpPr>
          <p:nvPr/>
        </p:nvSpPr>
        <p:spPr bwMode="auto">
          <a:xfrm>
            <a:off x="3402013" y="908050"/>
            <a:ext cx="358775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CC0000"/>
                </a:solidFill>
              </a:rPr>
              <a:t>0.00</a:t>
            </a:r>
            <a:endParaRPr lang="it-IT" sz="700" dirty="0">
              <a:solidFill>
                <a:srgbClr val="CC0000"/>
              </a:solidFill>
            </a:endParaRPr>
          </a:p>
        </p:txBody>
      </p:sp>
      <p:sp>
        <p:nvSpPr>
          <p:cNvPr id="15" name="Text Box 112"/>
          <p:cNvSpPr txBox="1">
            <a:spLocks noChangeArrowheads="1"/>
          </p:cNvSpPr>
          <p:nvPr/>
        </p:nvSpPr>
        <p:spPr bwMode="auto">
          <a:xfrm>
            <a:off x="3671888" y="998538"/>
            <a:ext cx="388937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 dirty="0"/>
              <a:t>0.04</a:t>
            </a:r>
          </a:p>
        </p:txBody>
      </p:sp>
      <p:sp>
        <p:nvSpPr>
          <p:cNvPr id="16" name="Text Box 113"/>
          <p:cNvSpPr txBox="1">
            <a:spLocks noChangeArrowheads="1"/>
          </p:cNvSpPr>
          <p:nvPr/>
        </p:nvSpPr>
        <p:spPr bwMode="auto">
          <a:xfrm>
            <a:off x="2411413" y="3968750"/>
            <a:ext cx="3587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0.04</a:t>
            </a:r>
          </a:p>
        </p:txBody>
      </p:sp>
      <p:sp>
        <p:nvSpPr>
          <p:cNvPr id="17" name="Text Box 112"/>
          <p:cNvSpPr txBox="1">
            <a:spLocks noChangeArrowheads="1"/>
          </p:cNvSpPr>
          <p:nvPr/>
        </p:nvSpPr>
        <p:spPr bwMode="auto">
          <a:xfrm>
            <a:off x="2366963" y="4194175"/>
            <a:ext cx="388937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0.56</a:t>
            </a:r>
          </a:p>
        </p:txBody>
      </p:sp>
      <p:sp>
        <p:nvSpPr>
          <p:cNvPr id="18" name="Text Box 113"/>
          <p:cNvSpPr txBox="1">
            <a:spLocks noChangeArrowheads="1"/>
          </p:cNvSpPr>
          <p:nvPr/>
        </p:nvSpPr>
        <p:spPr bwMode="auto">
          <a:xfrm>
            <a:off x="1916113" y="4194175"/>
            <a:ext cx="3587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0.09</a:t>
            </a:r>
          </a:p>
        </p:txBody>
      </p:sp>
      <p:sp>
        <p:nvSpPr>
          <p:cNvPr id="19" name="Text Box 112"/>
          <p:cNvSpPr txBox="1">
            <a:spLocks noChangeArrowheads="1"/>
          </p:cNvSpPr>
          <p:nvPr/>
        </p:nvSpPr>
        <p:spPr bwMode="auto">
          <a:xfrm>
            <a:off x="1962150" y="4014788"/>
            <a:ext cx="388938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0.50</a:t>
            </a:r>
          </a:p>
        </p:txBody>
      </p:sp>
      <p:sp>
        <p:nvSpPr>
          <p:cNvPr id="20" name="Text Box 113"/>
          <p:cNvSpPr txBox="1">
            <a:spLocks noChangeArrowheads="1"/>
          </p:cNvSpPr>
          <p:nvPr/>
        </p:nvSpPr>
        <p:spPr bwMode="auto">
          <a:xfrm>
            <a:off x="701675" y="4284663"/>
            <a:ext cx="3587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0.49</a:t>
            </a:r>
          </a:p>
        </p:txBody>
      </p:sp>
      <p:sp>
        <p:nvSpPr>
          <p:cNvPr id="21" name="Text Box 112"/>
          <p:cNvSpPr txBox="1">
            <a:spLocks noChangeArrowheads="1"/>
          </p:cNvSpPr>
          <p:nvPr/>
        </p:nvSpPr>
        <p:spPr bwMode="auto">
          <a:xfrm>
            <a:off x="927100" y="4419600"/>
            <a:ext cx="388938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0.10</a:t>
            </a:r>
          </a:p>
        </p:txBody>
      </p:sp>
      <p:sp>
        <p:nvSpPr>
          <p:cNvPr id="22" name="Text Box 113"/>
          <p:cNvSpPr txBox="1">
            <a:spLocks noChangeArrowheads="1"/>
          </p:cNvSpPr>
          <p:nvPr/>
        </p:nvSpPr>
        <p:spPr bwMode="auto">
          <a:xfrm>
            <a:off x="971550" y="5229225"/>
            <a:ext cx="3587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0.35</a:t>
            </a:r>
          </a:p>
        </p:txBody>
      </p:sp>
      <p:sp>
        <p:nvSpPr>
          <p:cNvPr id="23" name="Text Box 112"/>
          <p:cNvSpPr txBox="1">
            <a:spLocks noChangeArrowheads="1"/>
          </p:cNvSpPr>
          <p:nvPr/>
        </p:nvSpPr>
        <p:spPr bwMode="auto">
          <a:xfrm>
            <a:off x="701675" y="5138738"/>
            <a:ext cx="388938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0.25</a:t>
            </a:r>
          </a:p>
        </p:txBody>
      </p:sp>
      <p:sp>
        <p:nvSpPr>
          <p:cNvPr id="24" name="Text Box 113"/>
          <p:cNvSpPr txBox="1">
            <a:spLocks noChangeArrowheads="1"/>
          </p:cNvSpPr>
          <p:nvPr/>
        </p:nvSpPr>
        <p:spPr bwMode="auto">
          <a:xfrm>
            <a:off x="1736725" y="5724525"/>
            <a:ext cx="358775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0.44</a:t>
            </a:r>
          </a:p>
        </p:txBody>
      </p:sp>
      <p:sp>
        <p:nvSpPr>
          <p:cNvPr id="25" name="Text Box 112"/>
          <p:cNvSpPr txBox="1">
            <a:spLocks noChangeArrowheads="1"/>
          </p:cNvSpPr>
          <p:nvPr/>
        </p:nvSpPr>
        <p:spPr bwMode="auto">
          <a:xfrm>
            <a:off x="1511300" y="5589588"/>
            <a:ext cx="388938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0.16</a:t>
            </a:r>
          </a:p>
        </p:txBody>
      </p:sp>
      <p:sp>
        <p:nvSpPr>
          <p:cNvPr id="26" name="Text Box 113"/>
          <p:cNvSpPr txBox="1">
            <a:spLocks noChangeArrowheads="1"/>
          </p:cNvSpPr>
          <p:nvPr/>
        </p:nvSpPr>
        <p:spPr bwMode="auto">
          <a:xfrm>
            <a:off x="1466850" y="4373563"/>
            <a:ext cx="3587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0.59</a:t>
            </a:r>
          </a:p>
        </p:txBody>
      </p:sp>
      <p:sp>
        <p:nvSpPr>
          <p:cNvPr id="27" name="Text Box 112"/>
          <p:cNvSpPr txBox="1">
            <a:spLocks noChangeArrowheads="1"/>
          </p:cNvSpPr>
          <p:nvPr/>
        </p:nvSpPr>
        <p:spPr bwMode="auto">
          <a:xfrm>
            <a:off x="1781175" y="4464050"/>
            <a:ext cx="388938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0.01</a:t>
            </a:r>
          </a:p>
        </p:txBody>
      </p:sp>
      <p:sp>
        <p:nvSpPr>
          <p:cNvPr id="28" name="Text Box 113"/>
          <p:cNvSpPr txBox="1">
            <a:spLocks noChangeArrowheads="1"/>
          </p:cNvSpPr>
          <p:nvPr/>
        </p:nvSpPr>
        <p:spPr bwMode="auto">
          <a:xfrm>
            <a:off x="1781175" y="3878263"/>
            <a:ext cx="358775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0.59</a:t>
            </a:r>
          </a:p>
        </p:txBody>
      </p:sp>
      <p:sp>
        <p:nvSpPr>
          <p:cNvPr id="29" name="Text Box 112"/>
          <p:cNvSpPr txBox="1">
            <a:spLocks noChangeArrowheads="1"/>
          </p:cNvSpPr>
          <p:nvPr/>
        </p:nvSpPr>
        <p:spPr bwMode="auto">
          <a:xfrm>
            <a:off x="1511300" y="3743325"/>
            <a:ext cx="388938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0.01</a:t>
            </a:r>
          </a:p>
        </p:txBody>
      </p:sp>
      <p:sp>
        <p:nvSpPr>
          <p:cNvPr id="30" name="Text Box 113"/>
          <p:cNvSpPr txBox="1">
            <a:spLocks noChangeArrowheads="1"/>
          </p:cNvSpPr>
          <p:nvPr/>
        </p:nvSpPr>
        <p:spPr bwMode="auto">
          <a:xfrm>
            <a:off x="1466850" y="3068638"/>
            <a:ext cx="358775" cy="20002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0.20</a:t>
            </a:r>
          </a:p>
        </p:txBody>
      </p:sp>
      <p:sp>
        <p:nvSpPr>
          <p:cNvPr id="31" name="Text Box 112"/>
          <p:cNvSpPr txBox="1">
            <a:spLocks noChangeArrowheads="1"/>
          </p:cNvSpPr>
          <p:nvPr/>
        </p:nvSpPr>
        <p:spPr bwMode="auto">
          <a:xfrm>
            <a:off x="1781175" y="3159125"/>
            <a:ext cx="388938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0.40</a:t>
            </a:r>
          </a:p>
        </p:txBody>
      </p:sp>
      <p:sp>
        <p:nvSpPr>
          <p:cNvPr id="96" name="Text Box 113"/>
          <p:cNvSpPr txBox="1">
            <a:spLocks noChangeArrowheads="1"/>
          </p:cNvSpPr>
          <p:nvPr/>
        </p:nvSpPr>
        <p:spPr bwMode="auto">
          <a:xfrm>
            <a:off x="3671888" y="5724525"/>
            <a:ext cx="358775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CC0000"/>
                </a:solidFill>
              </a:rPr>
              <a:t>0.20</a:t>
            </a:r>
            <a:endParaRPr lang="it-IT" sz="700" dirty="0">
              <a:solidFill>
                <a:srgbClr val="CC0000"/>
              </a:solidFill>
            </a:endParaRPr>
          </a:p>
        </p:txBody>
      </p:sp>
      <p:sp>
        <p:nvSpPr>
          <p:cNvPr id="97" name="Text Box 112"/>
          <p:cNvSpPr txBox="1">
            <a:spLocks noChangeArrowheads="1"/>
          </p:cNvSpPr>
          <p:nvPr/>
        </p:nvSpPr>
        <p:spPr bwMode="auto">
          <a:xfrm>
            <a:off x="3402013" y="5589588"/>
            <a:ext cx="388937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 dirty="0" smtClean="0"/>
              <a:t>0.40</a:t>
            </a:r>
            <a:endParaRPr lang="it-IT" sz="700" dirty="0"/>
          </a:p>
        </p:txBody>
      </p:sp>
      <p:sp>
        <p:nvSpPr>
          <p:cNvPr id="98" name="Text Box 113"/>
          <p:cNvSpPr txBox="1">
            <a:spLocks noChangeArrowheads="1"/>
          </p:cNvSpPr>
          <p:nvPr/>
        </p:nvSpPr>
        <p:spPr bwMode="auto">
          <a:xfrm>
            <a:off x="4797425" y="5724525"/>
            <a:ext cx="358775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0.02</a:t>
            </a:r>
          </a:p>
        </p:txBody>
      </p:sp>
      <p:sp>
        <p:nvSpPr>
          <p:cNvPr id="99" name="Text Box 112"/>
          <p:cNvSpPr txBox="1">
            <a:spLocks noChangeArrowheads="1"/>
          </p:cNvSpPr>
          <p:nvPr/>
        </p:nvSpPr>
        <p:spPr bwMode="auto">
          <a:xfrm>
            <a:off x="4527550" y="5589588"/>
            <a:ext cx="388938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0.01</a:t>
            </a:r>
          </a:p>
        </p:txBody>
      </p:sp>
      <p:grpSp>
        <p:nvGrpSpPr>
          <p:cNvPr id="48188" name="Group 37"/>
          <p:cNvGrpSpPr>
            <a:grpSpLocks/>
          </p:cNvGrpSpPr>
          <p:nvPr/>
        </p:nvGrpSpPr>
        <p:grpSpPr bwMode="auto">
          <a:xfrm>
            <a:off x="5427663" y="5903913"/>
            <a:ext cx="3419475" cy="450850"/>
            <a:chOff x="648" y="3492"/>
            <a:chExt cx="5550" cy="266"/>
          </a:xfrm>
        </p:grpSpPr>
        <p:sp>
          <p:nvSpPr>
            <p:cNvPr id="48201" name="Rectangle 4"/>
            <p:cNvSpPr>
              <a:spLocks noChangeArrowheads="1"/>
            </p:cNvSpPr>
            <p:nvPr/>
          </p:nvSpPr>
          <p:spPr bwMode="auto">
            <a:xfrm>
              <a:off x="648" y="3492"/>
              <a:ext cx="5550" cy="266"/>
            </a:xfrm>
            <a:prstGeom prst="rect">
              <a:avLst/>
            </a:prstGeom>
            <a:solidFill>
              <a:srgbClr val="00B0F0"/>
            </a:solidFill>
            <a:ln w="6350" algn="ctr">
              <a:solidFill>
                <a:srgbClr val="0000FF"/>
              </a:solidFill>
              <a:prstDash val="dash"/>
              <a:miter lim="800000"/>
              <a:headEnd/>
              <a:tailEnd/>
            </a:ln>
          </p:spPr>
          <p:txBody>
            <a:bodyPr lIns="104287" tIns="52144" rIns="104287" bIns="52144" anchor="ctr">
              <a:spAutoFit/>
            </a:bodyPr>
            <a:lstStyle/>
            <a:p>
              <a:endParaRPr lang="it-IT"/>
            </a:p>
          </p:txBody>
        </p:sp>
        <p:sp>
          <p:nvSpPr>
            <p:cNvPr id="401" name="Text Box 18"/>
            <p:cNvSpPr txBox="1">
              <a:spLocks noChangeArrowheads="1"/>
            </p:cNvSpPr>
            <p:nvPr/>
          </p:nvSpPr>
          <p:spPr bwMode="auto">
            <a:xfrm>
              <a:off x="2475" y="3547"/>
              <a:ext cx="2118" cy="162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lIns="104287" tIns="52144" rIns="104287" bIns="52144">
              <a:spAutoFit/>
            </a:bodyPr>
            <a:lstStyle/>
            <a:p>
              <a:pPr algn="ctr" defTabSz="914179">
                <a:spcBef>
                  <a:spcPct val="50000"/>
                </a:spcBef>
                <a:defRPr/>
              </a:pPr>
              <a:r>
                <a:rPr lang="it-IT" sz="1100" dirty="0">
                  <a:solidFill>
                    <a:schemeClr val="bg1"/>
                  </a:solidFill>
                </a:rPr>
                <a:t>Venezia</a:t>
              </a:r>
            </a:p>
          </p:txBody>
        </p:sp>
      </p:grpSp>
      <p:sp>
        <p:nvSpPr>
          <p:cNvPr id="100" name="Text Box 112"/>
          <p:cNvSpPr txBox="1">
            <a:spLocks noChangeArrowheads="1"/>
          </p:cNvSpPr>
          <p:nvPr/>
        </p:nvSpPr>
        <p:spPr bwMode="auto">
          <a:xfrm>
            <a:off x="6057900" y="5543550"/>
            <a:ext cx="388938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0.42</a:t>
            </a:r>
          </a:p>
        </p:txBody>
      </p:sp>
      <p:sp>
        <p:nvSpPr>
          <p:cNvPr id="101" name="Text Box 112"/>
          <p:cNvSpPr txBox="1">
            <a:spLocks noChangeArrowheads="1"/>
          </p:cNvSpPr>
          <p:nvPr/>
        </p:nvSpPr>
        <p:spPr bwMode="auto">
          <a:xfrm>
            <a:off x="6732588" y="5543550"/>
            <a:ext cx="388937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0.12</a:t>
            </a:r>
          </a:p>
        </p:txBody>
      </p:sp>
      <p:sp>
        <p:nvSpPr>
          <p:cNvPr id="102" name="Text Box 113"/>
          <p:cNvSpPr txBox="1">
            <a:spLocks noChangeArrowheads="1"/>
          </p:cNvSpPr>
          <p:nvPr/>
        </p:nvSpPr>
        <p:spPr bwMode="auto">
          <a:xfrm>
            <a:off x="6327775" y="5724525"/>
            <a:ext cx="358775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0.18</a:t>
            </a:r>
          </a:p>
        </p:txBody>
      </p:sp>
      <p:sp>
        <p:nvSpPr>
          <p:cNvPr id="104" name="Text Box 113"/>
          <p:cNvSpPr txBox="1">
            <a:spLocks noChangeArrowheads="1"/>
          </p:cNvSpPr>
          <p:nvPr/>
        </p:nvSpPr>
        <p:spPr bwMode="auto">
          <a:xfrm>
            <a:off x="6958013" y="5724525"/>
            <a:ext cx="358775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0.48</a:t>
            </a:r>
          </a:p>
        </p:txBody>
      </p:sp>
      <p:sp>
        <p:nvSpPr>
          <p:cNvPr id="105" name="Text Box 113"/>
          <p:cNvSpPr txBox="1">
            <a:spLocks noChangeArrowheads="1"/>
          </p:cNvSpPr>
          <p:nvPr/>
        </p:nvSpPr>
        <p:spPr bwMode="auto">
          <a:xfrm>
            <a:off x="5472113" y="2933700"/>
            <a:ext cx="358775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0.59</a:t>
            </a:r>
          </a:p>
        </p:txBody>
      </p:sp>
      <p:sp>
        <p:nvSpPr>
          <p:cNvPr id="106" name="Text Box 113"/>
          <p:cNvSpPr txBox="1">
            <a:spLocks noChangeArrowheads="1"/>
          </p:cNvSpPr>
          <p:nvPr/>
        </p:nvSpPr>
        <p:spPr bwMode="auto">
          <a:xfrm>
            <a:off x="5472113" y="3473450"/>
            <a:ext cx="358775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0.42</a:t>
            </a:r>
          </a:p>
        </p:txBody>
      </p:sp>
      <p:sp>
        <p:nvSpPr>
          <p:cNvPr id="107" name="Text Box 113"/>
          <p:cNvSpPr txBox="1">
            <a:spLocks noChangeArrowheads="1"/>
          </p:cNvSpPr>
          <p:nvPr/>
        </p:nvSpPr>
        <p:spPr bwMode="auto">
          <a:xfrm>
            <a:off x="2411413" y="2754313"/>
            <a:ext cx="358775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0.59</a:t>
            </a:r>
          </a:p>
        </p:txBody>
      </p:sp>
      <p:sp>
        <p:nvSpPr>
          <p:cNvPr id="109" name="Text Box 113"/>
          <p:cNvSpPr txBox="1">
            <a:spLocks noChangeArrowheads="1"/>
          </p:cNvSpPr>
          <p:nvPr/>
        </p:nvSpPr>
        <p:spPr bwMode="auto">
          <a:xfrm>
            <a:off x="1916113" y="2933700"/>
            <a:ext cx="358775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>
                <a:solidFill>
                  <a:srgbClr val="CC0000"/>
                </a:solidFill>
              </a:rPr>
              <a:t>0.20</a:t>
            </a:r>
          </a:p>
        </p:txBody>
      </p:sp>
      <p:sp>
        <p:nvSpPr>
          <p:cNvPr id="110" name="Text Box 112"/>
          <p:cNvSpPr txBox="1">
            <a:spLocks noChangeArrowheads="1"/>
          </p:cNvSpPr>
          <p:nvPr/>
        </p:nvSpPr>
        <p:spPr bwMode="auto">
          <a:xfrm>
            <a:off x="2006600" y="2754313"/>
            <a:ext cx="388938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0.40</a:t>
            </a:r>
          </a:p>
        </p:txBody>
      </p:sp>
      <p:sp>
        <p:nvSpPr>
          <p:cNvPr id="112" name="Text Box 112"/>
          <p:cNvSpPr txBox="1">
            <a:spLocks noChangeArrowheads="1"/>
          </p:cNvSpPr>
          <p:nvPr/>
        </p:nvSpPr>
        <p:spPr bwMode="auto">
          <a:xfrm>
            <a:off x="2276475" y="2933700"/>
            <a:ext cx="388938" cy="19843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0.01</a:t>
            </a:r>
          </a:p>
        </p:txBody>
      </p:sp>
      <p:sp>
        <p:nvSpPr>
          <p:cNvPr id="113" name="Text Box 112"/>
          <p:cNvSpPr txBox="1">
            <a:spLocks noChangeArrowheads="1"/>
          </p:cNvSpPr>
          <p:nvPr/>
        </p:nvSpPr>
        <p:spPr bwMode="auto">
          <a:xfrm>
            <a:off x="5562600" y="2754313"/>
            <a:ext cx="388938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0.01</a:t>
            </a:r>
          </a:p>
        </p:txBody>
      </p:sp>
      <p:sp>
        <p:nvSpPr>
          <p:cNvPr id="114" name="Text Box 112"/>
          <p:cNvSpPr txBox="1">
            <a:spLocks noChangeArrowheads="1"/>
          </p:cNvSpPr>
          <p:nvPr/>
        </p:nvSpPr>
        <p:spPr bwMode="auto">
          <a:xfrm>
            <a:off x="5562600" y="3249613"/>
            <a:ext cx="388938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/>
              <a:t>0.18</a:t>
            </a:r>
          </a:p>
        </p:txBody>
      </p:sp>
      <p:sp>
        <p:nvSpPr>
          <p:cNvPr id="78" name="Text Box 112"/>
          <p:cNvSpPr txBox="1">
            <a:spLocks noChangeArrowheads="1"/>
          </p:cNvSpPr>
          <p:nvPr/>
        </p:nvSpPr>
        <p:spPr bwMode="auto">
          <a:xfrm>
            <a:off x="5331519" y="800101"/>
            <a:ext cx="388937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 dirty="0" smtClean="0"/>
              <a:t>0.56</a:t>
            </a:r>
            <a:endParaRPr lang="it-IT" sz="700" dirty="0"/>
          </a:p>
        </p:txBody>
      </p:sp>
      <p:sp>
        <p:nvSpPr>
          <p:cNvPr id="79" name="Text Box 112"/>
          <p:cNvSpPr txBox="1">
            <a:spLocks noChangeArrowheads="1"/>
          </p:cNvSpPr>
          <p:nvPr/>
        </p:nvSpPr>
        <p:spPr bwMode="auto">
          <a:xfrm>
            <a:off x="4527551" y="538956"/>
            <a:ext cx="388937" cy="198437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 dirty="0" smtClean="0"/>
              <a:t>0.05</a:t>
            </a:r>
            <a:endParaRPr lang="it-IT" sz="700" dirty="0"/>
          </a:p>
        </p:txBody>
      </p:sp>
      <p:sp>
        <p:nvSpPr>
          <p:cNvPr id="80" name="Text Box 113"/>
          <p:cNvSpPr txBox="1">
            <a:spLocks noChangeArrowheads="1"/>
          </p:cNvSpPr>
          <p:nvPr/>
        </p:nvSpPr>
        <p:spPr bwMode="auto">
          <a:xfrm>
            <a:off x="5362626" y="576286"/>
            <a:ext cx="358775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CC0000"/>
                </a:solidFill>
              </a:rPr>
              <a:t>0.13</a:t>
            </a:r>
            <a:endParaRPr lang="it-IT" sz="700" dirty="0">
              <a:solidFill>
                <a:srgbClr val="CC0000"/>
              </a:solidFill>
            </a:endParaRPr>
          </a:p>
        </p:txBody>
      </p:sp>
      <p:sp>
        <p:nvSpPr>
          <p:cNvPr id="81" name="Text Box 113"/>
          <p:cNvSpPr txBox="1">
            <a:spLocks noChangeArrowheads="1"/>
          </p:cNvSpPr>
          <p:nvPr/>
        </p:nvSpPr>
        <p:spPr bwMode="auto">
          <a:xfrm>
            <a:off x="4527550" y="776308"/>
            <a:ext cx="358775" cy="200022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08" tIns="45704" rIns="91408" bIns="45704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it-IT" sz="700" dirty="0" smtClean="0">
                <a:solidFill>
                  <a:srgbClr val="CC0000"/>
                </a:solidFill>
              </a:rPr>
              <a:t>0.03</a:t>
            </a:r>
            <a:endParaRPr lang="it-IT" sz="700" dirty="0">
              <a:solidFill>
                <a:srgbClr val="CC0000"/>
              </a:solidFill>
            </a:endParaRPr>
          </a:p>
        </p:txBody>
      </p:sp>
      <p:sp>
        <p:nvSpPr>
          <p:cNvPr id="82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215338" y="6356351"/>
            <a:ext cx="471462" cy="358798"/>
          </a:xfrm>
        </p:spPr>
        <p:txBody>
          <a:bodyPr/>
          <a:lstStyle/>
          <a:p>
            <a:pPr>
              <a:defRPr/>
            </a:pPr>
            <a:fld id="{3DB52F21-9BA2-47B9-98F5-74C0F75B7A28}" type="slidenum">
              <a:rPr lang="it-IT" smtClean="0"/>
              <a:pPr>
                <a:defRPr/>
              </a:pPr>
              <a:t>24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80"/>
          <p:cNvSpPr>
            <a:spLocks noChangeArrowheads="1"/>
          </p:cNvSpPr>
          <p:nvPr/>
        </p:nvSpPr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 sz="80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439"/>
          <p:cNvGrpSpPr>
            <a:grpSpLocks/>
          </p:cNvGrpSpPr>
          <p:nvPr/>
        </p:nvGrpSpPr>
        <p:grpSpPr bwMode="auto">
          <a:xfrm>
            <a:off x="2268538" y="1484313"/>
            <a:ext cx="4533900" cy="4533900"/>
            <a:chOff x="2167" y="685"/>
            <a:chExt cx="2856" cy="2856"/>
          </a:xfrm>
        </p:grpSpPr>
        <p:sp>
          <p:nvSpPr>
            <p:cNvPr id="2082" name="Oval 2"/>
            <p:cNvSpPr>
              <a:spLocks noChangeArrowheads="1"/>
            </p:cNvSpPr>
            <p:nvPr/>
          </p:nvSpPr>
          <p:spPr bwMode="auto">
            <a:xfrm>
              <a:off x="2167" y="685"/>
              <a:ext cx="2856" cy="285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 sz="8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3" name="Oval 3"/>
            <p:cNvSpPr>
              <a:spLocks noChangeArrowheads="1"/>
            </p:cNvSpPr>
            <p:nvPr/>
          </p:nvSpPr>
          <p:spPr bwMode="auto">
            <a:xfrm>
              <a:off x="2441" y="938"/>
              <a:ext cx="2335" cy="233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 sz="8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4" name="Text Box 92"/>
            <p:cNvSpPr txBox="1">
              <a:spLocks noChangeArrowheads="1"/>
            </p:cNvSpPr>
            <p:nvPr/>
          </p:nvSpPr>
          <p:spPr bwMode="auto">
            <a:xfrm>
              <a:off x="4283" y="972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06</a:t>
              </a:r>
            </a:p>
          </p:txBody>
        </p:sp>
        <p:sp>
          <p:nvSpPr>
            <p:cNvPr id="2085" name="Text Box 104"/>
            <p:cNvSpPr txBox="1">
              <a:spLocks noChangeArrowheads="1"/>
            </p:cNvSpPr>
            <p:nvPr/>
          </p:nvSpPr>
          <p:spPr bwMode="auto">
            <a:xfrm>
              <a:off x="2656" y="2996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37</a:t>
              </a:r>
            </a:p>
          </p:txBody>
        </p:sp>
        <p:sp>
          <p:nvSpPr>
            <p:cNvPr id="2086" name="Text Box 109"/>
            <p:cNvSpPr txBox="1">
              <a:spLocks noChangeArrowheads="1"/>
            </p:cNvSpPr>
            <p:nvPr/>
          </p:nvSpPr>
          <p:spPr bwMode="auto">
            <a:xfrm>
              <a:off x="4559" y="2794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21</a:t>
              </a:r>
            </a:p>
          </p:txBody>
        </p:sp>
        <p:sp>
          <p:nvSpPr>
            <p:cNvPr id="2087" name="Text Box 114"/>
            <p:cNvSpPr txBox="1">
              <a:spLocks noChangeArrowheads="1"/>
            </p:cNvSpPr>
            <p:nvPr/>
          </p:nvSpPr>
          <p:spPr bwMode="auto">
            <a:xfrm>
              <a:off x="3238" y="3294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32</a:t>
              </a:r>
            </a:p>
          </p:txBody>
        </p:sp>
        <p:sp>
          <p:nvSpPr>
            <p:cNvPr id="2088" name="Text Box 118"/>
            <p:cNvSpPr txBox="1">
              <a:spLocks noChangeArrowheads="1"/>
            </p:cNvSpPr>
            <p:nvPr/>
          </p:nvSpPr>
          <p:spPr bwMode="auto">
            <a:xfrm>
              <a:off x="3776" y="3302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28</a:t>
              </a:r>
            </a:p>
          </p:txBody>
        </p:sp>
        <p:sp>
          <p:nvSpPr>
            <p:cNvPr id="2089" name="Text Box 127"/>
            <p:cNvSpPr txBox="1">
              <a:spLocks noChangeArrowheads="1"/>
            </p:cNvSpPr>
            <p:nvPr/>
          </p:nvSpPr>
          <p:spPr bwMode="auto">
            <a:xfrm>
              <a:off x="2227" y="2171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44</a:t>
              </a:r>
            </a:p>
          </p:txBody>
        </p:sp>
        <p:sp>
          <p:nvSpPr>
            <p:cNvPr id="2090" name="Text Box 128"/>
            <p:cNvSpPr txBox="1">
              <a:spLocks noChangeArrowheads="1"/>
            </p:cNvSpPr>
            <p:nvPr/>
          </p:nvSpPr>
          <p:spPr bwMode="auto">
            <a:xfrm>
              <a:off x="2276" y="1622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48</a:t>
              </a:r>
            </a:p>
          </p:txBody>
        </p:sp>
        <p:sp>
          <p:nvSpPr>
            <p:cNvPr id="2091" name="Text Box 131"/>
            <p:cNvSpPr txBox="1">
              <a:spLocks noChangeArrowheads="1"/>
            </p:cNvSpPr>
            <p:nvPr/>
          </p:nvSpPr>
          <p:spPr bwMode="auto">
            <a:xfrm>
              <a:off x="4635" y="1377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10</a:t>
              </a:r>
            </a:p>
          </p:txBody>
        </p:sp>
        <p:sp>
          <p:nvSpPr>
            <p:cNvPr id="2092" name="Text Box 134"/>
            <p:cNvSpPr txBox="1">
              <a:spLocks noChangeArrowheads="1"/>
            </p:cNvSpPr>
            <p:nvPr/>
          </p:nvSpPr>
          <p:spPr bwMode="auto">
            <a:xfrm>
              <a:off x="4807" y="1891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14</a:t>
              </a:r>
            </a:p>
          </p:txBody>
        </p:sp>
        <p:sp>
          <p:nvSpPr>
            <p:cNvPr id="2093" name="Text Box 135"/>
            <p:cNvSpPr txBox="1">
              <a:spLocks noChangeArrowheads="1"/>
            </p:cNvSpPr>
            <p:nvPr/>
          </p:nvSpPr>
          <p:spPr bwMode="auto">
            <a:xfrm>
              <a:off x="4172" y="3162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25</a:t>
              </a:r>
            </a:p>
          </p:txBody>
        </p:sp>
        <p:sp>
          <p:nvSpPr>
            <p:cNvPr id="2094" name="Text Box 140"/>
            <p:cNvSpPr txBox="1">
              <a:spLocks noChangeArrowheads="1"/>
            </p:cNvSpPr>
            <p:nvPr/>
          </p:nvSpPr>
          <p:spPr bwMode="auto">
            <a:xfrm>
              <a:off x="3512" y="3324"/>
              <a:ext cx="203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30</a:t>
              </a:r>
            </a:p>
          </p:txBody>
        </p:sp>
        <p:sp>
          <p:nvSpPr>
            <p:cNvPr id="2095" name="Text Box 141"/>
            <p:cNvSpPr txBox="1">
              <a:spLocks noChangeArrowheads="1"/>
            </p:cNvSpPr>
            <p:nvPr/>
          </p:nvSpPr>
          <p:spPr bwMode="auto">
            <a:xfrm>
              <a:off x="2875" y="3154"/>
              <a:ext cx="19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35</a:t>
              </a:r>
            </a:p>
          </p:txBody>
        </p:sp>
        <p:sp>
          <p:nvSpPr>
            <p:cNvPr id="2096" name="Text Box 144"/>
            <p:cNvSpPr txBox="1">
              <a:spLocks noChangeArrowheads="1"/>
            </p:cNvSpPr>
            <p:nvPr/>
          </p:nvSpPr>
          <p:spPr bwMode="auto">
            <a:xfrm>
              <a:off x="2381" y="2672"/>
              <a:ext cx="19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40</a:t>
              </a:r>
            </a:p>
          </p:txBody>
        </p:sp>
        <p:sp>
          <p:nvSpPr>
            <p:cNvPr id="2097" name="Text Box 149"/>
            <p:cNvSpPr txBox="1">
              <a:spLocks noChangeArrowheads="1"/>
            </p:cNvSpPr>
            <p:nvPr/>
          </p:nvSpPr>
          <p:spPr bwMode="auto">
            <a:xfrm>
              <a:off x="2760" y="3093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36</a:t>
              </a:r>
            </a:p>
          </p:txBody>
        </p:sp>
        <p:sp>
          <p:nvSpPr>
            <p:cNvPr id="2098" name="Text Box 152"/>
            <p:cNvSpPr txBox="1">
              <a:spLocks noChangeArrowheads="1"/>
            </p:cNvSpPr>
            <p:nvPr/>
          </p:nvSpPr>
          <p:spPr bwMode="auto">
            <a:xfrm>
              <a:off x="2385" y="1370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50</a:t>
              </a:r>
            </a:p>
          </p:txBody>
        </p:sp>
        <p:sp>
          <p:nvSpPr>
            <p:cNvPr id="2099" name="Text Box 165"/>
            <p:cNvSpPr txBox="1">
              <a:spLocks noChangeArrowheads="1"/>
            </p:cNvSpPr>
            <p:nvPr/>
          </p:nvSpPr>
          <p:spPr bwMode="auto">
            <a:xfrm>
              <a:off x="4689" y="1491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11</a:t>
              </a:r>
            </a:p>
          </p:txBody>
        </p:sp>
        <p:sp>
          <p:nvSpPr>
            <p:cNvPr id="2100" name="Text Box 166"/>
            <p:cNvSpPr txBox="1">
              <a:spLocks noChangeArrowheads="1"/>
            </p:cNvSpPr>
            <p:nvPr/>
          </p:nvSpPr>
          <p:spPr bwMode="auto">
            <a:xfrm>
              <a:off x="4393" y="1063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07</a:t>
              </a:r>
            </a:p>
          </p:txBody>
        </p:sp>
        <p:sp>
          <p:nvSpPr>
            <p:cNvPr id="2101" name="Text Box 178"/>
            <p:cNvSpPr txBox="1">
              <a:spLocks noChangeArrowheads="1"/>
            </p:cNvSpPr>
            <p:nvPr/>
          </p:nvSpPr>
          <p:spPr bwMode="auto">
            <a:xfrm>
              <a:off x="4786" y="1764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13</a:t>
              </a:r>
            </a:p>
          </p:txBody>
        </p:sp>
        <p:sp>
          <p:nvSpPr>
            <p:cNvPr id="2102" name="Text Box 181"/>
            <p:cNvSpPr txBox="1">
              <a:spLocks noChangeArrowheads="1"/>
            </p:cNvSpPr>
            <p:nvPr/>
          </p:nvSpPr>
          <p:spPr bwMode="auto">
            <a:xfrm>
              <a:off x="2752" y="977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54</a:t>
              </a:r>
            </a:p>
          </p:txBody>
        </p:sp>
        <p:sp>
          <p:nvSpPr>
            <p:cNvPr id="2103" name="Text Box 190"/>
            <p:cNvSpPr txBox="1">
              <a:spLocks noChangeArrowheads="1"/>
            </p:cNvSpPr>
            <p:nvPr/>
          </p:nvSpPr>
          <p:spPr bwMode="auto">
            <a:xfrm>
              <a:off x="4165" y="899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05</a:t>
              </a:r>
            </a:p>
          </p:txBody>
        </p:sp>
        <p:sp>
          <p:nvSpPr>
            <p:cNvPr id="2104" name="Text Box 214"/>
            <p:cNvSpPr txBox="1">
              <a:spLocks noChangeArrowheads="1"/>
            </p:cNvSpPr>
            <p:nvPr/>
          </p:nvSpPr>
          <p:spPr bwMode="auto">
            <a:xfrm>
              <a:off x="3517" y="924"/>
              <a:ext cx="205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it-IT" sz="8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5" name="Text Box 216"/>
            <p:cNvSpPr txBox="1">
              <a:spLocks noChangeArrowheads="1"/>
            </p:cNvSpPr>
            <p:nvPr/>
          </p:nvSpPr>
          <p:spPr bwMode="auto">
            <a:xfrm>
              <a:off x="2414" y="2029"/>
              <a:ext cx="205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it-IT" sz="8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6" name="Text Box 225"/>
            <p:cNvSpPr txBox="1">
              <a:spLocks noChangeArrowheads="1"/>
            </p:cNvSpPr>
            <p:nvPr/>
          </p:nvSpPr>
          <p:spPr bwMode="auto">
            <a:xfrm>
              <a:off x="3651" y="729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01</a:t>
              </a:r>
            </a:p>
          </p:txBody>
        </p:sp>
        <p:sp>
          <p:nvSpPr>
            <p:cNvPr id="2107" name="Text Box 226"/>
            <p:cNvSpPr txBox="1">
              <a:spLocks noChangeArrowheads="1"/>
            </p:cNvSpPr>
            <p:nvPr/>
          </p:nvSpPr>
          <p:spPr bwMode="auto">
            <a:xfrm>
              <a:off x="3513" y="729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00</a:t>
              </a:r>
            </a:p>
          </p:txBody>
        </p:sp>
        <p:sp>
          <p:nvSpPr>
            <p:cNvPr id="2108" name="Text Box 227"/>
            <p:cNvSpPr txBox="1">
              <a:spLocks noChangeArrowheads="1"/>
            </p:cNvSpPr>
            <p:nvPr/>
          </p:nvSpPr>
          <p:spPr bwMode="auto">
            <a:xfrm>
              <a:off x="3783" y="747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02</a:t>
              </a:r>
            </a:p>
          </p:txBody>
        </p:sp>
        <p:sp>
          <p:nvSpPr>
            <p:cNvPr id="2109" name="Text Box 228"/>
            <p:cNvSpPr txBox="1">
              <a:spLocks noChangeArrowheads="1"/>
            </p:cNvSpPr>
            <p:nvPr/>
          </p:nvSpPr>
          <p:spPr bwMode="auto">
            <a:xfrm>
              <a:off x="4047" y="831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04</a:t>
              </a:r>
            </a:p>
          </p:txBody>
        </p:sp>
        <p:sp>
          <p:nvSpPr>
            <p:cNvPr id="2110" name="Text Box 229"/>
            <p:cNvSpPr txBox="1">
              <a:spLocks noChangeArrowheads="1"/>
            </p:cNvSpPr>
            <p:nvPr/>
          </p:nvSpPr>
          <p:spPr bwMode="auto">
            <a:xfrm>
              <a:off x="4491" y="1167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08</a:t>
              </a:r>
            </a:p>
          </p:txBody>
        </p:sp>
        <p:sp>
          <p:nvSpPr>
            <p:cNvPr id="2111" name="Text Box 230"/>
            <p:cNvSpPr txBox="1">
              <a:spLocks noChangeArrowheads="1"/>
            </p:cNvSpPr>
            <p:nvPr/>
          </p:nvSpPr>
          <p:spPr bwMode="auto">
            <a:xfrm>
              <a:off x="4575" y="1275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09</a:t>
              </a:r>
            </a:p>
          </p:txBody>
        </p:sp>
        <p:sp>
          <p:nvSpPr>
            <p:cNvPr id="2112" name="Text Box 231"/>
            <p:cNvSpPr txBox="1">
              <a:spLocks noChangeArrowheads="1"/>
            </p:cNvSpPr>
            <p:nvPr/>
          </p:nvSpPr>
          <p:spPr bwMode="auto">
            <a:xfrm>
              <a:off x="3917" y="780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03</a:t>
              </a:r>
            </a:p>
          </p:txBody>
        </p:sp>
        <p:sp>
          <p:nvSpPr>
            <p:cNvPr id="2113" name="Text Box 232"/>
            <p:cNvSpPr txBox="1">
              <a:spLocks noChangeArrowheads="1"/>
            </p:cNvSpPr>
            <p:nvPr/>
          </p:nvSpPr>
          <p:spPr bwMode="auto">
            <a:xfrm>
              <a:off x="4755" y="1617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12</a:t>
              </a:r>
            </a:p>
          </p:txBody>
        </p:sp>
        <p:sp>
          <p:nvSpPr>
            <p:cNvPr id="2114" name="Text Box 233"/>
            <p:cNvSpPr txBox="1">
              <a:spLocks noChangeArrowheads="1"/>
            </p:cNvSpPr>
            <p:nvPr/>
          </p:nvSpPr>
          <p:spPr bwMode="auto">
            <a:xfrm>
              <a:off x="4821" y="2019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15</a:t>
              </a:r>
            </a:p>
          </p:txBody>
        </p:sp>
        <p:sp>
          <p:nvSpPr>
            <p:cNvPr id="2115" name="Text Box 234"/>
            <p:cNvSpPr txBox="1">
              <a:spLocks noChangeArrowheads="1"/>
            </p:cNvSpPr>
            <p:nvPr/>
          </p:nvSpPr>
          <p:spPr bwMode="auto">
            <a:xfrm>
              <a:off x="2222" y="2023"/>
              <a:ext cx="205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800" b="1">
                  <a:latin typeface="Arial" pitchFamily="34" charset="0"/>
                  <a:cs typeface="Arial" pitchFamily="34" charset="0"/>
                </a:rPr>
                <a:t>45</a:t>
              </a:r>
            </a:p>
          </p:txBody>
        </p:sp>
        <p:sp>
          <p:nvSpPr>
            <p:cNvPr id="2116" name="Text Box 235"/>
            <p:cNvSpPr txBox="1">
              <a:spLocks noChangeArrowheads="1"/>
            </p:cNvSpPr>
            <p:nvPr/>
          </p:nvSpPr>
          <p:spPr bwMode="auto">
            <a:xfrm>
              <a:off x="4807" y="2161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16</a:t>
              </a:r>
            </a:p>
          </p:txBody>
        </p:sp>
        <p:sp>
          <p:nvSpPr>
            <p:cNvPr id="2117" name="Text Box 237"/>
            <p:cNvSpPr txBox="1">
              <a:spLocks noChangeArrowheads="1"/>
            </p:cNvSpPr>
            <p:nvPr/>
          </p:nvSpPr>
          <p:spPr bwMode="auto">
            <a:xfrm>
              <a:off x="4789" y="2293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17</a:t>
              </a:r>
            </a:p>
          </p:txBody>
        </p:sp>
        <p:sp>
          <p:nvSpPr>
            <p:cNvPr id="2118" name="Text Box 238"/>
            <p:cNvSpPr txBox="1">
              <a:spLocks noChangeArrowheads="1"/>
            </p:cNvSpPr>
            <p:nvPr/>
          </p:nvSpPr>
          <p:spPr bwMode="auto">
            <a:xfrm>
              <a:off x="4639" y="2683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20</a:t>
              </a:r>
            </a:p>
          </p:txBody>
        </p:sp>
        <p:sp>
          <p:nvSpPr>
            <p:cNvPr id="2119" name="Text Box 239"/>
            <p:cNvSpPr txBox="1">
              <a:spLocks noChangeArrowheads="1"/>
            </p:cNvSpPr>
            <p:nvPr/>
          </p:nvSpPr>
          <p:spPr bwMode="auto">
            <a:xfrm>
              <a:off x="2449" y="1261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51</a:t>
              </a:r>
            </a:p>
          </p:txBody>
        </p:sp>
        <p:sp>
          <p:nvSpPr>
            <p:cNvPr id="2120" name="Text Box 240"/>
            <p:cNvSpPr txBox="1">
              <a:spLocks noChangeArrowheads="1"/>
            </p:cNvSpPr>
            <p:nvPr/>
          </p:nvSpPr>
          <p:spPr bwMode="auto">
            <a:xfrm>
              <a:off x="2221" y="1891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46</a:t>
              </a:r>
            </a:p>
          </p:txBody>
        </p:sp>
        <p:sp>
          <p:nvSpPr>
            <p:cNvPr id="2121" name="Text Box 241"/>
            <p:cNvSpPr txBox="1">
              <a:spLocks noChangeArrowheads="1"/>
            </p:cNvSpPr>
            <p:nvPr/>
          </p:nvSpPr>
          <p:spPr bwMode="auto">
            <a:xfrm>
              <a:off x="2323" y="1495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49</a:t>
              </a:r>
            </a:p>
          </p:txBody>
        </p:sp>
        <p:sp>
          <p:nvSpPr>
            <p:cNvPr id="2122" name="Text Box 242"/>
            <p:cNvSpPr txBox="1">
              <a:spLocks noChangeArrowheads="1"/>
            </p:cNvSpPr>
            <p:nvPr/>
          </p:nvSpPr>
          <p:spPr bwMode="auto">
            <a:xfrm>
              <a:off x="2245" y="1759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47</a:t>
              </a:r>
            </a:p>
          </p:txBody>
        </p:sp>
        <p:sp>
          <p:nvSpPr>
            <p:cNvPr id="2123" name="Text Box 243"/>
            <p:cNvSpPr txBox="1">
              <a:spLocks noChangeArrowheads="1"/>
            </p:cNvSpPr>
            <p:nvPr/>
          </p:nvSpPr>
          <p:spPr bwMode="auto">
            <a:xfrm>
              <a:off x="4699" y="2557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19</a:t>
              </a:r>
            </a:p>
          </p:txBody>
        </p:sp>
        <p:sp>
          <p:nvSpPr>
            <p:cNvPr id="2124" name="Text Box 244"/>
            <p:cNvSpPr txBox="1">
              <a:spLocks noChangeArrowheads="1"/>
            </p:cNvSpPr>
            <p:nvPr/>
          </p:nvSpPr>
          <p:spPr bwMode="auto">
            <a:xfrm>
              <a:off x="4747" y="2431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18</a:t>
              </a:r>
            </a:p>
          </p:txBody>
        </p:sp>
        <p:sp>
          <p:nvSpPr>
            <p:cNvPr id="2125" name="Text Box 245"/>
            <p:cNvSpPr txBox="1">
              <a:spLocks noChangeArrowheads="1"/>
            </p:cNvSpPr>
            <p:nvPr/>
          </p:nvSpPr>
          <p:spPr bwMode="auto">
            <a:xfrm>
              <a:off x="4477" y="2893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22</a:t>
              </a:r>
            </a:p>
          </p:txBody>
        </p:sp>
        <p:sp>
          <p:nvSpPr>
            <p:cNvPr id="2126" name="Text Box 246"/>
            <p:cNvSpPr txBox="1">
              <a:spLocks noChangeArrowheads="1"/>
            </p:cNvSpPr>
            <p:nvPr/>
          </p:nvSpPr>
          <p:spPr bwMode="auto">
            <a:xfrm>
              <a:off x="2629" y="1057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53</a:t>
              </a:r>
            </a:p>
          </p:txBody>
        </p:sp>
        <p:sp>
          <p:nvSpPr>
            <p:cNvPr id="2127" name="Text Box 247"/>
            <p:cNvSpPr txBox="1">
              <a:spLocks noChangeArrowheads="1"/>
            </p:cNvSpPr>
            <p:nvPr/>
          </p:nvSpPr>
          <p:spPr bwMode="auto">
            <a:xfrm>
              <a:off x="2863" y="901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55</a:t>
              </a:r>
            </a:p>
          </p:txBody>
        </p:sp>
        <p:sp>
          <p:nvSpPr>
            <p:cNvPr id="2128" name="Text Box 248"/>
            <p:cNvSpPr txBox="1">
              <a:spLocks noChangeArrowheads="1"/>
            </p:cNvSpPr>
            <p:nvPr/>
          </p:nvSpPr>
          <p:spPr bwMode="auto">
            <a:xfrm>
              <a:off x="2545" y="1159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52</a:t>
              </a:r>
            </a:p>
          </p:txBody>
        </p:sp>
        <p:sp>
          <p:nvSpPr>
            <p:cNvPr id="2129" name="Text Box 249"/>
            <p:cNvSpPr txBox="1">
              <a:spLocks noChangeArrowheads="1"/>
            </p:cNvSpPr>
            <p:nvPr/>
          </p:nvSpPr>
          <p:spPr bwMode="auto">
            <a:xfrm>
              <a:off x="4273" y="3073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24</a:t>
              </a:r>
            </a:p>
          </p:txBody>
        </p:sp>
        <p:sp>
          <p:nvSpPr>
            <p:cNvPr id="2130" name="Text Box 250"/>
            <p:cNvSpPr txBox="1">
              <a:spLocks noChangeArrowheads="1"/>
            </p:cNvSpPr>
            <p:nvPr/>
          </p:nvSpPr>
          <p:spPr bwMode="auto">
            <a:xfrm>
              <a:off x="4381" y="2995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23</a:t>
              </a:r>
            </a:p>
          </p:txBody>
        </p:sp>
        <p:sp>
          <p:nvSpPr>
            <p:cNvPr id="2131" name="Text Box 251"/>
            <p:cNvSpPr txBox="1">
              <a:spLocks noChangeArrowheads="1"/>
            </p:cNvSpPr>
            <p:nvPr/>
          </p:nvSpPr>
          <p:spPr bwMode="auto">
            <a:xfrm>
              <a:off x="4039" y="3212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26</a:t>
              </a:r>
            </a:p>
          </p:txBody>
        </p:sp>
        <p:sp>
          <p:nvSpPr>
            <p:cNvPr id="2132" name="Text Box 252"/>
            <p:cNvSpPr txBox="1">
              <a:spLocks noChangeArrowheads="1"/>
            </p:cNvSpPr>
            <p:nvPr/>
          </p:nvSpPr>
          <p:spPr bwMode="auto">
            <a:xfrm>
              <a:off x="3103" y="787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57</a:t>
              </a:r>
            </a:p>
          </p:txBody>
        </p:sp>
        <p:sp>
          <p:nvSpPr>
            <p:cNvPr id="2133" name="Text Box 253"/>
            <p:cNvSpPr txBox="1">
              <a:spLocks noChangeArrowheads="1"/>
            </p:cNvSpPr>
            <p:nvPr/>
          </p:nvSpPr>
          <p:spPr bwMode="auto">
            <a:xfrm>
              <a:off x="3907" y="3265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27</a:t>
              </a:r>
            </a:p>
          </p:txBody>
        </p:sp>
        <p:sp>
          <p:nvSpPr>
            <p:cNvPr id="2134" name="Text Box 254"/>
            <p:cNvSpPr txBox="1">
              <a:spLocks noChangeArrowheads="1"/>
            </p:cNvSpPr>
            <p:nvPr/>
          </p:nvSpPr>
          <p:spPr bwMode="auto">
            <a:xfrm>
              <a:off x="2977" y="841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56</a:t>
              </a:r>
            </a:p>
          </p:txBody>
        </p:sp>
        <p:sp>
          <p:nvSpPr>
            <p:cNvPr id="2135" name="Text Box 255"/>
            <p:cNvSpPr txBox="1">
              <a:spLocks noChangeArrowheads="1"/>
            </p:cNvSpPr>
            <p:nvPr/>
          </p:nvSpPr>
          <p:spPr bwMode="auto">
            <a:xfrm>
              <a:off x="3515" y="3147"/>
              <a:ext cx="11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it-IT" sz="8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6" name="Text Box 256"/>
            <p:cNvSpPr txBox="1">
              <a:spLocks noChangeArrowheads="1"/>
            </p:cNvSpPr>
            <p:nvPr/>
          </p:nvSpPr>
          <p:spPr bwMode="auto">
            <a:xfrm>
              <a:off x="3643" y="3313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29</a:t>
              </a:r>
            </a:p>
          </p:txBody>
        </p:sp>
        <p:sp>
          <p:nvSpPr>
            <p:cNvPr id="2137" name="Text Box 257"/>
            <p:cNvSpPr txBox="1">
              <a:spLocks noChangeArrowheads="1"/>
            </p:cNvSpPr>
            <p:nvPr/>
          </p:nvSpPr>
          <p:spPr bwMode="auto">
            <a:xfrm>
              <a:off x="3235" y="757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58</a:t>
              </a:r>
            </a:p>
          </p:txBody>
        </p:sp>
        <p:sp>
          <p:nvSpPr>
            <p:cNvPr id="2138" name="Text Box 258"/>
            <p:cNvSpPr txBox="1">
              <a:spLocks noChangeArrowheads="1"/>
            </p:cNvSpPr>
            <p:nvPr/>
          </p:nvSpPr>
          <p:spPr bwMode="auto">
            <a:xfrm>
              <a:off x="2450" y="2788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39</a:t>
              </a:r>
            </a:p>
          </p:txBody>
        </p:sp>
        <p:sp>
          <p:nvSpPr>
            <p:cNvPr id="2139" name="Text Box 259"/>
            <p:cNvSpPr txBox="1">
              <a:spLocks noChangeArrowheads="1"/>
            </p:cNvSpPr>
            <p:nvPr/>
          </p:nvSpPr>
          <p:spPr bwMode="auto">
            <a:xfrm>
              <a:off x="3115" y="3260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33</a:t>
              </a:r>
            </a:p>
          </p:txBody>
        </p:sp>
        <p:sp>
          <p:nvSpPr>
            <p:cNvPr id="2140" name="Text Box 260"/>
            <p:cNvSpPr txBox="1">
              <a:spLocks noChangeArrowheads="1"/>
            </p:cNvSpPr>
            <p:nvPr/>
          </p:nvSpPr>
          <p:spPr bwMode="auto">
            <a:xfrm>
              <a:off x="3368" y="734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59</a:t>
              </a:r>
            </a:p>
          </p:txBody>
        </p:sp>
        <p:sp>
          <p:nvSpPr>
            <p:cNvPr id="2141" name="Text Box 261"/>
            <p:cNvSpPr txBox="1">
              <a:spLocks noChangeArrowheads="1"/>
            </p:cNvSpPr>
            <p:nvPr/>
          </p:nvSpPr>
          <p:spPr bwMode="auto">
            <a:xfrm>
              <a:off x="2547" y="2900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38</a:t>
              </a:r>
            </a:p>
          </p:txBody>
        </p:sp>
        <p:sp>
          <p:nvSpPr>
            <p:cNvPr id="2142" name="Text Box 262"/>
            <p:cNvSpPr txBox="1">
              <a:spLocks noChangeArrowheads="1"/>
            </p:cNvSpPr>
            <p:nvPr/>
          </p:nvSpPr>
          <p:spPr bwMode="auto">
            <a:xfrm>
              <a:off x="2987" y="3217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34</a:t>
              </a:r>
            </a:p>
          </p:txBody>
        </p:sp>
        <p:sp>
          <p:nvSpPr>
            <p:cNvPr id="2143" name="Text Box 263"/>
            <p:cNvSpPr txBox="1">
              <a:spLocks noChangeArrowheads="1"/>
            </p:cNvSpPr>
            <p:nvPr/>
          </p:nvSpPr>
          <p:spPr bwMode="auto">
            <a:xfrm>
              <a:off x="3365" y="3317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31</a:t>
              </a:r>
            </a:p>
          </p:txBody>
        </p:sp>
        <p:sp>
          <p:nvSpPr>
            <p:cNvPr id="2144" name="Text Box 264"/>
            <p:cNvSpPr txBox="1">
              <a:spLocks noChangeArrowheads="1"/>
            </p:cNvSpPr>
            <p:nvPr/>
          </p:nvSpPr>
          <p:spPr bwMode="auto">
            <a:xfrm>
              <a:off x="2272" y="2428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42</a:t>
              </a:r>
            </a:p>
          </p:txBody>
        </p:sp>
        <p:sp>
          <p:nvSpPr>
            <p:cNvPr id="2145" name="Text Box 265"/>
            <p:cNvSpPr txBox="1">
              <a:spLocks noChangeArrowheads="1"/>
            </p:cNvSpPr>
            <p:nvPr/>
          </p:nvSpPr>
          <p:spPr bwMode="auto">
            <a:xfrm>
              <a:off x="2316" y="2561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41</a:t>
              </a:r>
            </a:p>
          </p:txBody>
        </p:sp>
        <p:sp>
          <p:nvSpPr>
            <p:cNvPr id="2146" name="Text Box 266"/>
            <p:cNvSpPr txBox="1">
              <a:spLocks noChangeArrowheads="1"/>
            </p:cNvSpPr>
            <p:nvPr/>
          </p:nvSpPr>
          <p:spPr bwMode="auto">
            <a:xfrm>
              <a:off x="2236" y="2294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43</a:t>
              </a:r>
            </a:p>
          </p:txBody>
        </p:sp>
      </p:grpSp>
      <p:sp>
        <p:nvSpPr>
          <p:cNvPr id="2052" name="CasellaDiTesto 125"/>
          <p:cNvSpPr txBox="1">
            <a:spLocks noChangeArrowheads="1"/>
          </p:cNvSpPr>
          <p:nvPr/>
        </p:nvSpPr>
        <p:spPr bwMode="auto">
          <a:xfrm>
            <a:off x="3148013" y="398463"/>
            <a:ext cx="18473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 sz="800"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CasellaDiTesto 126"/>
          <p:cNvSpPr txBox="1">
            <a:spLocks noChangeArrowheads="1"/>
          </p:cNvSpPr>
          <p:nvPr/>
        </p:nvSpPr>
        <p:spPr bwMode="auto">
          <a:xfrm>
            <a:off x="2746375" y="142875"/>
            <a:ext cx="324961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400" b="1" dirty="0" smtClean="0">
                <a:latin typeface="Arial" pitchFamily="34" charset="0"/>
                <a:cs typeface="Arial" pitchFamily="34" charset="0"/>
              </a:rPr>
              <a:t>Verona</a:t>
            </a:r>
            <a:endParaRPr lang="it-IT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9" name="Connettore 2 78"/>
          <p:cNvCxnSpPr>
            <a:stCxn id="2082" idx="4"/>
            <a:endCxn id="156" idx="1"/>
          </p:cNvCxnSpPr>
          <p:nvPr/>
        </p:nvCxnSpPr>
        <p:spPr>
          <a:xfrm rot="5400000">
            <a:off x="4123954" y="6251945"/>
            <a:ext cx="645266" cy="177802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ttore 2 84"/>
          <p:cNvCxnSpPr/>
          <p:nvPr/>
        </p:nvCxnSpPr>
        <p:spPr>
          <a:xfrm rot="10800000" flipV="1">
            <a:off x="2357422" y="5286388"/>
            <a:ext cx="466728" cy="357190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ttore 2 89"/>
          <p:cNvCxnSpPr/>
          <p:nvPr/>
        </p:nvCxnSpPr>
        <p:spPr>
          <a:xfrm>
            <a:off x="2428860" y="1857364"/>
            <a:ext cx="396875" cy="323850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ttore 2 91"/>
          <p:cNvCxnSpPr/>
          <p:nvPr/>
        </p:nvCxnSpPr>
        <p:spPr>
          <a:xfrm flipV="1">
            <a:off x="6429388" y="2079607"/>
            <a:ext cx="450865" cy="349261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8" name="CasellaDiTesto 52"/>
          <p:cNvSpPr txBox="1">
            <a:spLocks noChangeArrowheads="1"/>
          </p:cNvSpPr>
          <p:nvPr/>
        </p:nvSpPr>
        <p:spPr bwMode="auto">
          <a:xfrm>
            <a:off x="2143108" y="1714488"/>
            <a:ext cx="454005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TN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69" name="CasellaDiTesto 52"/>
          <p:cNvSpPr txBox="1">
            <a:spLocks noChangeArrowheads="1"/>
          </p:cNvSpPr>
          <p:nvPr/>
        </p:nvSpPr>
        <p:spPr bwMode="auto">
          <a:xfrm>
            <a:off x="6786578" y="1857364"/>
            <a:ext cx="341329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TN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5" name="Connettore 2 104"/>
          <p:cNvCxnSpPr/>
          <p:nvPr/>
        </p:nvCxnSpPr>
        <p:spPr>
          <a:xfrm rot="5400000" flipH="1" flipV="1">
            <a:off x="2840025" y="5681695"/>
            <a:ext cx="415905" cy="36511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ttore 2 98"/>
          <p:cNvCxnSpPr/>
          <p:nvPr/>
        </p:nvCxnSpPr>
        <p:spPr>
          <a:xfrm rot="16200000" flipH="1">
            <a:off x="3374226" y="1197754"/>
            <a:ext cx="538162" cy="28575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ttore 2 102"/>
          <p:cNvCxnSpPr/>
          <p:nvPr/>
        </p:nvCxnSpPr>
        <p:spPr>
          <a:xfrm rot="16200000" flipV="1">
            <a:off x="3939927" y="1132115"/>
            <a:ext cx="637065" cy="87299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CasellaDiTesto 52"/>
          <p:cNvSpPr txBox="1">
            <a:spLocks noChangeArrowheads="1"/>
          </p:cNvSpPr>
          <p:nvPr/>
        </p:nvSpPr>
        <p:spPr bwMode="auto">
          <a:xfrm>
            <a:off x="3214678" y="928670"/>
            <a:ext cx="412767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err="1" smtClean="0">
                <a:latin typeface="Arial" pitchFamily="34" charset="0"/>
                <a:cs typeface="Arial" pitchFamily="34" charset="0"/>
              </a:rPr>
              <a:t>MI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CasellaDiTesto 52"/>
          <p:cNvSpPr txBox="1">
            <a:spLocks noChangeArrowheads="1"/>
          </p:cNvSpPr>
          <p:nvPr/>
        </p:nvSpPr>
        <p:spPr bwMode="auto">
          <a:xfrm>
            <a:off x="4000496" y="714356"/>
            <a:ext cx="412767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8" name="Connettore 1 107"/>
          <p:cNvCxnSpPr/>
          <p:nvPr/>
        </p:nvCxnSpPr>
        <p:spPr>
          <a:xfrm>
            <a:off x="19050" y="498454"/>
            <a:ext cx="9144000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ttore 2 108"/>
          <p:cNvCxnSpPr/>
          <p:nvPr/>
        </p:nvCxnSpPr>
        <p:spPr>
          <a:xfrm rot="5400000" flipH="1" flipV="1">
            <a:off x="4945860" y="1159654"/>
            <a:ext cx="466726" cy="214314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ttore 2 109"/>
          <p:cNvCxnSpPr/>
          <p:nvPr/>
        </p:nvCxnSpPr>
        <p:spPr>
          <a:xfrm rot="5400000">
            <a:off x="4301333" y="1197753"/>
            <a:ext cx="538163" cy="158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CasellaDiTesto 52"/>
          <p:cNvSpPr txBox="1">
            <a:spLocks noChangeArrowheads="1"/>
          </p:cNvSpPr>
          <p:nvPr/>
        </p:nvSpPr>
        <p:spPr bwMode="auto">
          <a:xfrm>
            <a:off x="5214942" y="857232"/>
            <a:ext cx="412767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err="1" smtClean="0">
                <a:latin typeface="Arial" pitchFamily="34" charset="0"/>
                <a:cs typeface="Arial" pitchFamily="34" charset="0"/>
              </a:rPr>
              <a:t>MI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7" name="CasellaDiTesto 52"/>
          <p:cNvSpPr txBox="1">
            <a:spLocks noChangeArrowheads="1"/>
          </p:cNvSpPr>
          <p:nvPr/>
        </p:nvSpPr>
        <p:spPr bwMode="auto">
          <a:xfrm>
            <a:off x="4500562" y="714356"/>
            <a:ext cx="412767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Arco 118"/>
          <p:cNvSpPr/>
          <p:nvPr/>
        </p:nvSpPr>
        <p:spPr>
          <a:xfrm rot="10273465">
            <a:off x="3914456" y="1597173"/>
            <a:ext cx="508981" cy="628650"/>
          </a:xfrm>
          <a:prstGeom prst="arc">
            <a:avLst>
              <a:gd name="adj1" fmla="val 9382924"/>
              <a:gd name="adj2" fmla="val 1105073"/>
            </a:avLst>
          </a:prstGeom>
          <a:ln w="1270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Arco 119"/>
          <p:cNvSpPr/>
          <p:nvPr/>
        </p:nvSpPr>
        <p:spPr>
          <a:xfrm rot="11204905">
            <a:off x="4535939" y="1585212"/>
            <a:ext cx="440792" cy="628650"/>
          </a:xfrm>
          <a:prstGeom prst="arc">
            <a:avLst>
              <a:gd name="adj1" fmla="val 9382924"/>
              <a:gd name="adj2" fmla="val 1105073"/>
            </a:avLst>
          </a:prstGeom>
          <a:ln w="1270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8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1" name="Connettore 2 120"/>
          <p:cNvCxnSpPr/>
          <p:nvPr/>
        </p:nvCxnSpPr>
        <p:spPr>
          <a:xfrm rot="5400000" flipH="1" flipV="1">
            <a:off x="5679289" y="1321579"/>
            <a:ext cx="500066" cy="42862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CasellaDiTesto 52"/>
          <p:cNvSpPr txBox="1">
            <a:spLocks noChangeArrowheads="1"/>
          </p:cNvSpPr>
          <p:nvPr/>
        </p:nvSpPr>
        <p:spPr bwMode="auto">
          <a:xfrm>
            <a:off x="6000760" y="1071546"/>
            <a:ext cx="444520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7" name="Connettore 2 126"/>
          <p:cNvCxnSpPr/>
          <p:nvPr/>
        </p:nvCxnSpPr>
        <p:spPr>
          <a:xfrm rot="16200000" flipH="1">
            <a:off x="2947768" y="1338456"/>
            <a:ext cx="500067" cy="394876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CasellaDiTesto 52"/>
          <p:cNvSpPr txBox="1">
            <a:spLocks noChangeArrowheads="1"/>
          </p:cNvSpPr>
          <p:nvPr/>
        </p:nvSpPr>
        <p:spPr bwMode="auto">
          <a:xfrm>
            <a:off x="2714612" y="1142984"/>
            <a:ext cx="444520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2" name="Rettangolo 131"/>
          <p:cNvSpPr/>
          <p:nvPr/>
        </p:nvSpPr>
        <p:spPr>
          <a:xfrm>
            <a:off x="214282" y="5143512"/>
            <a:ext cx="1391769" cy="13544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it-IT" sz="800" dirty="0" smtClean="0">
                <a:latin typeface="Arial" pitchFamily="34" charset="0"/>
                <a:cs typeface="Arial" pitchFamily="34" charset="0"/>
              </a:rPr>
              <a:t>Gli orari dei RV per/da MI  e RV e </a:t>
            </a:r>
            <a:r>
              <a:rPr lang="it-IT" sz="800" dirty="0" err="1" smtClean="0">
                <a:latin typeface="Arial" pitchFamily="34" charset="0"/>
                <a:cs typeface="Arial" pitchFamily="34" charset="0"/>
              </a:rPr>
              <a:t>Rl</a:t>
            </a:r>
            <a:r>
              <a:rPr lang="it-IT" sz="800" dirty="0" smtClean="0">
                <a:latin typeface="Arial" pitchFamily="34" charset="0"/>
                <a:cs typeface="Arial" pitchFamily="34" charset="0"/>
              </a:rPr>
              <a:t> da/per BO sono, ad oggi in via di definizione dalle regioni Lombardia ed Emila R. </a:t>
            </a:r>
          </a:p>
          <a:p>
            <a:pPr>
              <a:defRPr/>
            </a:pPr>
            <a:r>
              <a:rPr lang="it-IT" sz="800" dirty="0" smtClean="0">
                <a:latin typeface="Arial" pitchFamily="34" charset="0"/>
                <a:cs typeface="Arial" pitchFamily="34" charset="0"/>
              </a:rPr>
              <a:t>Le relazioni con TN e BZ non sono di competenza della Regione del Veneto</a:t>
            </a:r>
            <a:endParaRPr lang="it-IT" sz="800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it-IT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Rettangolo 132"/>
          <p:cNvSpPr/>
          <p:nvPr/>
        </p:nvSpPr>
        <p:spPr>
          <a:xfrm>
            <a:off x="214282" y="1000108"/>
            <a:ext cx="1214446" cy="6302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it-IT" sz="8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it-IT" sz="800" dirty="0" smtClean="0">
                <a:latin typeface="Arial" pitchFamily="34" charset="0"/>
                <a:cs typeface="Arial" pitchFamily="34" charset="0"/>
              </a:rPr>
              <a:t>nero     =    ES</a:t>
            </a:r>
            <a:endParaRPr lang="it-IT" sz="8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it-IT" sz="800" dirty="0">
                <a:latin typeface="Arial" pitchFamily="34" charset="0"/>
                <a:cs typeface="Arial" pitchFamily="34" charset="0"/>
              </a:rPr>
              <a:t>rosso </a:t>
            </a:r>
            <a:r>
              <a:rPr lang="it-IT" sz="800" dirty="0" smtClean="0">
                <a:latin typeface="Arial" pitchFamily="34" charset="0"/>
                <a:cs typeface="Arial" pitchFamily="34" charset="0"/>
              </a:rPr>
              <a:t>  =    R veloce</a:t>
            </a:r>
            <a:endParaRPr lang="it-IT" sz="8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it-IT" sz="800" dirty="0">
                <a:latin typeface="Arial" pitchFamily="34" charset="0"/>
                <a:cs typeface="Arial" pitchFamily="34" charset="0"/>
              </a:rPr>
              <a:t>celeste = </a:t>
            </a:r>
            <a:r>
              <a:rPr lang="it-IT" sz="800" dirty="0" smtClean="0">
                <a:latin typeface="Arial" pitchFamily="34" charset="0"/>
                <a:cs typeface="Arial" pitchFamily="34" charset="0"/>
              </a:rPr>
              <a:t>  R lento</a:t>
            </a:r>
            <a:endParaRPr lang="it-IT" sz="800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it-IT" sz="800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it-IT" sz="8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4" name="Connettore 2 133"/>
          <p:cNvCxnSpPr/>
          <p:nvPr/>
        </p:nvCxnSpPr>
        <p:spPr>
          <a:xfrm rot="10800000" flipV="1">
            <a:off x="2071670" y="4857760"/>
            <a:ext cx="428628" cy="214314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CasellaDiTesto 52"/>
          <p:cNvSpPr txBox="1">
            <a:spLocks noChangeArrowheads="1"/>
          </p:cNvSpPr>
          <p:nvPr/>
        </p:nvSpPr>
        <p:spPr bwMode="auto">
          <a:xfrm>
            <a:off x="1785918" y="5000636"/>
            <a:ext cx="428628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err="1" smtClean="0">
                <a:latin typeface="Arial" pitchFamily="34" charset="0"/>
                <a:cs typeface="Arial" pitchFamily="34" charset="0"/>
              </a:rPr>
              <a:t>MI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0" name="CasellaDiTesto 52"/>
          <p:cNvSpPr txBox="1">
            <a:spLocks noChangeArrowheads="1"/>
          </p:cNvSpPr>
          <p:nvPr/>
        </p:nvSpPr>
        <p:spPr bwMode="auto">
          <a:xfrm>
            <a:off x="2571736" y="6000768"/>
            <a:ext cx="428628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BO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2" name="CasellaDiTesto 52"/>
          <p:cNvSpPr txBox="1">
            <a:spLocks noChangeArrowheads="1"/>
          </p:cNvSpPr>
          <p:nvPr/>
        </p:nvSpPr>
        <p:spPr bwMode="auto">
          <a:xfrm>
            <a:off x="2071670" y="5572140"/>
            <a:ext cx="444520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3" name="Connettore 2 142"/>
          <p:cNvCxnSpPr/>
          <p:nvPr/>
        </p:nvCxnSpPr>
        <p:spPr>
          <a:xfrm rot="16200000" flipV="1">
            <a:off x="5143504" y="6072206"/>
            <a:ext cx="500066" cy="214314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nettore 2 145"/>
          <p:cNvCxnSpPr/>
          <p:nvPr/>
        </p:nvCxnSpPr>
        <p:spPr>
          <a:xfrm rot="5400000">
            <a:off x="4446589" y="6302396"/>
            <a:ext cx="538163" cy="158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CasellaDiTesto 52"/>
          <p:cNvSpPr txBox="1">
            <a:spLocks noChangeArrowheads="1"/>
          </p:cNvSpPr>
          <p:nvPr/>
        </p:nvSpPr>
        <p:spPr bwMode="auto">
          <a:xfrm>
            <a:off x="3659167" y="6429396"/>
            <a:ext cx="412767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err="1" smtClean="0">
                <a:latin typeface="Arial" pitchFamily="34" charset="0"/>
                <a:cs typeface="Arial" pitchFamily="34" charset="0"/>
              </a:rPr>
              <a:t>MI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8" name="CasellaDiTesto 52"/>
          <p:cNvSpPr txBox="1">
            <a:spLocks noChangeArrowheads="1"/>
          </p:cNvSpPr>
          <p:nvPr/>
        </p:nvSpPr>
        <p:spPr bwMode="auto">
          <a:xfrm>
            <a:off x="4643438" y="6484322"/>
            <a:ext cx="412767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Arco 148"/>
          <p:cNvSpPr/>
          <p:nvPr/>
        </p:nvSpPr>
        <p:spPr>
          <a:xfrm rot="21040352">
            <a:off x="4681390" y="5219437"/>
            <a:ext cx="508981" cy="628650"/>
          </a:xfrm>
          <a:prstGeom prst="arc">
            <a:avLst>
              <a:gd name="adj1" fmla="val 9382924"/>
              <a:gd name="adj2" fmla="val 1105073"/>
            </a:avLst>
          </a:prstGeom>
          <a:ln w="1270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8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0" name="Connettore 2 149"/>
          <p:cNvCxnSpPr/>
          <p:nvPr/>
        </p:nvCxnSpPr>
        <p:spPr>
          <a:xfrm rot="5400000" flipH="1" flipV="1">
            <a:off x="4286248" y="6286520"/>
            <a:ext cx="571504" cy="158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Connettore 2 152"/>
          <p:cNvCxnSpPr/>
          <p:nvPr/>
        </p:nvCxnSpPr>
        <p:spPr>
          <a:xfrm rot="5400000">
            <a:off x="3715537" y="6214289"/>
            <a:ext cx="571506" cy="144464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CasellaDiTesto 52"/>
          <p:cNvSpPr txBox="1">
            <a:spLocks noChangeArrowheads="1"/>
          </p:cNvSpPr>
          <p:nvPr/>
        </p:nvSpPr>
        <p:spPr bwMode="auto">
          <a:xfrm>
            <a:off x="5357818" y="6429396"/>
            <a:ext cx="412767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err="1" smtClean="0">
                <a:latin typeface="Arial" pitchFamily="34" charset="0"/>
                <a:cs typeface="Arial" pitchFamily="34" charset="0"/>
              </a:rPr>
              <a:t>MI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CasellaDiTesto 52"/>
          <p:cNvSpPr txBox="1">
            <a:spLocks noChangeArrowheads="1"/>
          </p:cNvSpPr>
          <p:nvPr/>
        </p:nvSpPr>
        <p:spPr bwMode="auto">
          <a:xfrm>
            <a:off x="4357686" y="6555760"/>
            <a:ext cx="412767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Arco 156"/>
          <p:cNvSpPr/>
          <p:nvPr/>
        </p:nvSpPr>
        <p:spPr>
          <a:xfrm rot="826474">
            <a:off x="4119515" y="5252042"/>
            <a:ext cx="508981" cy="628650"/>
          </a:xfrm>
          <a:prstGeom prst="arc">
            <a:avLst>
              <a:gd name="adj1" fmla="val 9382924"/>
              <a:gd name="adj2" fmla="val 1105073"/>
            </a:avLst>
          </a:prstGeom>
          <a:ln w="1270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8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8" name="Connettore 2 157"/>
          <p:cNvCxnSpPr/>
          <p:nvPr/>
        </p:nvCxnSpPr>
        <p:spPr>
          <a:xfrm rot="16200000" flipH="1">
            <a:off x="5393537" y="5965049"/>
            <a:ext cx="571504" cy="35719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CasellaDiTesto 52"/>
          <p:cNvSpPr txBox="1">
            <a:spLocks noChangeArrowheads="1"/>
          </p:cNvSpPr>
          <p:nvPr/>
        </p:nvSpPr>
        <p:spPr bwMode="auto">
          <a:xfrm>
            <a:off x="5730869" y="6357958"/>
            <a:ext cx="412767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BO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1" name="Connettore 2 160"/>
          <p:cNvCxnSpPr/>
          <p:nvPr/>
        </p:nvCxnSpPr>
        <p:spPr>
          <a:xfrm>
            <a:off x="6858016" y="3706824"/>
            <a:ext cx="642942" cy="7928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CasellaDiTesto 52"/>
          <p:cNvSpPr txBox="1">
            <a:spLocks noChangeArrowheads="1"/>
          </p:cNvSpPr>
          <p:nvPr/>
        </p:nvSpPr>
        <p:spPr bwMode="auto">
          <a:xfrm>
            <a:off x="7429520" y="3571876"/>
            <a:ext cx="928694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err="1" smtClean="0">
                <a:latin typeface="Arial" pitchFamily="34" charset="0"/>
                <a:cs typeface="Arial" pitchFamily="34" charset="0"/>
              </a:rPr>
              <a:t>Poggiorusco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5" name="Connettore 2 164"/>
          <p:cNvCxnSpPr/>
          <p:nvPr/>
        </p:nvCxnSpPr>
        <p:spPr>
          <a:xfrm rot="10800000" flipV="1">
            <a:off x="6786578" y="4071942"/>
            <a:ext cx="642942" cy="7143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CasellaDiTesto 52"/>
          <p:cNvSpPr txBox="1">
            <a:spLocks noChangeArrowheads="1"/>
          </p:cNvSpPr>
          <p:nvPr/>
        </p:nvSpPr>
        <p:spPr bwMode="auto">
          <a:xfrm>
            <a:off x="7358082" y="3929066"/>
            <a:ext cx="341329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TN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9" name="Connettore 2 168"/>
          <p:cNvCxnSpPr/>
          <p:nvPr/>
        </p:nvCxnSpPr>
        <p:spPr>
          <a:xfrm rot="10800000">
            <a:off x="6742136" y="4214818"/>
            <a:ext cx="615946" cy="214314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CasellaDiTesto 52"/>
          <p:cNvSpPr txBox="1">
            <a:spLocks noChangeArrowheads="1"/>
          </p:cNvSpPr>
          <p:nvPr/>
        </p:nvSpPr>
        <p:spPr bwMode="auto">
          <a:xfrm>
            <a:off x="7286644" y="4286256"/>
            <a:ext cx="428628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MN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3" name="Connettore 2 172"/>
          <p:cNvCxnSpPr/>
          <p:nvPr/>
        </p:nvCxnSpPr>
        <p:spPr>
          <a:xfrm rot="10800000">
            <a:off x="6215075" y="5214950"/>
            <a:ext cx="642942" cy="428628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CasellaDiTesto 52"/>
          <p:cNvSpPr txBox="1">
            <a:spLocks noChangeArrowheads="1"/>
          </p:cNvSpPr>
          <p:nvPr/>
        </p:nvSpPr>
        <p:spPr bwMode="auto">
          <a:xfrm>
            <a:off x="6715140" y="5643578"/>
            <a:ext cx="444520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8" name="Connettore 2 177"/>
          <p:cNvCxnSpPr/>
          <p:nvPr/>
        </p:nvCxnSpPr>
        <p:spPr>
          <a:xfrm rot="10800000">
            <a:off x="6500826" y="4857760"/>
            <a:ext cx="642942" cy="42862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CasellaDiTesto 52"/>
          <p:cNvSpPr txBox="1">
            <a:spLocks noChangeArrowheads="1"/>
          </p:cNvSpPr>
          <p:nvPr/>
        </p:nvSpPr>
        <p:spPr bwMode="auto">
          <a:xfrm>
            <a:off x="7072330" y="5214950"/>
            <a:ext cx="444520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err="1" smtClean="0">
                <a:latin typeface="Arial" pitchFamily="34" charset="0"/>
                <a:cs typeface="Arial" pitchFamily="34" charset="0"/>
              </a:rPr>
              <a:t>MI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3" name="Connettore 2 182"/>
          <p:cNvCxnSpPr/>
          <p:nvPr/>
        </p:nvCxnSpPr>
        <p:spPr>
          <a:xfrm>
            <a:off x="1500166" y="3643314"/>
            <a:ext cx="754065" cy="38098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CasellaDiTesto 52"/>
          <p:cNvSpPr txBox="1">
            <a:spLocks noChangeArrowheads="1"/>
          </p:cNvSpPr>
          <p:nvPr/>
        </p:nvSpPr>
        <p:spPr bwMode="auto">
          <a:xfrm>
            <a:off x="1428728" y="2643182"/>
            <a:ext cx="454005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TN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6" name="CasellaDiTesto 52"/>
          <p:cNvSpPr txBox="1">
            <a:spLocks noChangeArrowheads="1"/>
          </p:cNvSpPr>
          <p:nvPr/>
        </p:nvSpPr>
        <p:spPr bwMode="auto">
          <a:xfrm>
            <a:off x="714348" y="3500438"/>
            <a:ext cx="928694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err="1" smtClean="0">
                <a:latin typeface="Arial" pitchFamily="34" charset="0"/>
                <a:cs typeface="Arial" pitchFamily="34" charset="0"/>
              </a:rPr>
              <a:t>Poggiorusco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0" name="Connettore 2 179"/>
          <p:cNvCxnSpPr/>
          <p:nvPr/>
        </p:nvCxnSpPr>
        <p:spPr>
          <a:xfrm rot="10800000">
            <a:off x="1714480" y="2786058"/>
            <a:ext cx="642944" cy="214314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CasellaDiTesto 52"/>
          <p:cNvSpPr txBox="1">
            <a:spLocks noChangeArrowheads="1"/>
          </p:cNvSpPr>
          <p:nvPr/>
        </p:nvSpPr>
        <p:spPr bwMode="auto">
          <a:xfrm>
            <a:off x="4071934" y="6500834"/>
            <a:ext cx="428628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MN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8" name="Connettore 2 127"/>
          <p:cNvCxnSpPr/>
          <p:nvPr/>
        </p:nvCxnSpPr>
        <p:spPr>
          <a:xfrm rot="16200000" flipH="1">
            <a:off x="2040478" y="2102870"/>
            <a:ext cx="213190" cy="865186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CasellaDiTesto 52"/>
          <p:cNvSpPr txBox="1">
            <a:spLocks noChangeArrowheads="1"/>
          </p:cNvSpPr>
          <p:nvPr/>
        </p:nvSpPr>
        <p:spPr bwMode="auto">
          <a:xfrm>
            <a:off x="1373151" y="2356306"/>
            <a:ext cx="412767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r"/>
            <a:r>
              <a:rPr lang="it-IT" sz="800" b="1" dirty="0" smtClean="0">
                <a:latin typeface="Arial" pitchFamily="34" charset="0"/>
                <a:cs typeface="Arial" pitchFamily="34" charset="0"/>
              </a:rPr>
              <a:t>RO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0" name="Connettore 2 129"/>
          <p:cNvCxnSpPr/>
          <p:nvPr/>
        </p:nvCxnSpPr>
        <p:spPr>
          <a:xfrm flipV="1">
            <a:off x="6500826" y="2357430"/>
            <a:ext cx="571504" cy="285752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CasellaDiTesto 52"/>
          <p:cNvSpPr txBox="1">
            <a:spLocks noChangeArrowheads="1"/>
          </p:cNvSpPr>
          <p:nvPr/>
        </p:nvSpPr>
        <p:spPr bwMode="auto">
          <a:xfrm>
            <a:off x="6929454" y="2214554"/>
            <a:ext cx="412767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r"/>
            <a:r>
              <a:rPr lang="it-IT" sz="800" b="1" dirty="0" smtClean="0">
                <a:latin typeface="Arial" pitchFamily="34" charset="0"/>
                <a:cs typeface="Arial" pitchFamily="34" charset="0"/>
              </a:rPr>
              <a:t>RO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215338" y="6356351"/>
            <a:ext cx="471462" cy="358798"/>
          </a:xfrm>
        </p:spPr>
        <p:txBody>
          <a:bodyPr/>
          <a:lstStyle/>
          <a:p>
            <a:pPr>
              <a:defRPr/>
            </a:pPr>
            <a:fld id="{3DB52F21-9BA2-47B9-98F5-74C0F75B7A28}" type="slidenum">
              <a:rPr lang="it-IT" smtClean="0"/>
              <a:pPr>
                <a:defRPr/>
              </a:pPr>
              <a:t>25</a:t>
            </a:fld>
            <a:endParaRPr lang="it-IT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0"/>
          <p:cNvSpPr>
            <a:spLocks noChangeArrowheads="1"/>
          </p:cNvSpPr>
          <p:nvPr/>
        </p:nvSpPr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 sz="80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439"/>
          <p:cNvGrpSpPr>
            <a:grpSpLocks/>
          </p:cNvGrpSpPr>
          <p:nvPr/>
        </p:nvGrpSpPr>
        <p:grpSpPr bwMode="auto">
          <a:xfrm>
            <a:off x="2268538" y="1484313"/>
            <a:ext cx="4533900" cy="4533900"/>
            <a:chOff x="2167" y="685"/>
            <a:chExt cx="2856" cy="2856"/>
          </a:xfrm>
        </p:grpSpPr>
        <p:sp>
          <p:nvSpPr>
            <p:cNvPr id="3106" name="Oval 2"/>
            <p:cNvSpPr>
              <a:spLocks noChangeArrowheads="1"/>
            </p:cNvSpPr>
            <p:nvPr/>
          </p:nvSpPr>
          <p:spPr bwMode="auto">
            <a:xfrm>
              <a:off x="2167" y="685"/>
              <a:ext cx="2856" cy="285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 sz="8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07" name="Oval 3"/>
            <p:cNvSpPr>
              <a:spLocks noChangeArrowheads="1"/>
            </p:cNvSpPr>
            <p:nvPr/>
          </p:nvSpPr>
          <p:spPr bwMode="auto">
            <a:xfrm>
              <a:off x="2441" y="938"/>
              <a:ext cx="2335" cy="233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 sz="8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08" name="Text Box 92"/>
            <p:cNvSpPr txBox="1">
              <a:spLocks noChangeArrowheads="1"/>
            </p:cNvSpPr>
            <p:nvPr/>
          </p:nvSpPr>
          <p:spPr bwMode="auto">
            <a:xfrm>
              <a:off x="4283" y="972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06</a:t>
              </a:r>
            </a:p>
          </p:txBody>
        </p:sp>
        <p:sp>
          <p:nvSpPr>
            <p:cNvPr id="3109" name="Text Box 104"/>
            <p:cNvSpPr txBox="1">
              <a:spLocks noChangeArrowheads="1"/>
            </p:cNvSpPr>
            <p:nvPr/>
          </p:nvSpPr>
          <p:spPr bwMode="auto">
            <a:xfrm>
              <a:off x="2656" y="2996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37</a:t>
              </a:r>
            </a:p>
          </p:txBody>
        </p:sp>
        <p:sp>
          <p:nvSpPr>
            <p:cNvPr id="3110" name="Text Box 109"/>
            <p:cNvSpPr txBox="1">
              <a:spLocks noChangeArrowheads="1"/>
            </p:cNvSpPr>
            <p:nvPr/>
          </p:nvSpPr>
          <p:spPr bwMode="auto">
            <a:xfrm>
              <a:off x="4559" y="2794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21</a:t>
              </a:r>
            </a:p>
          </p:txBody>
        </p:sp>
        <p:sp>
          <p:nvSpPr>
            <p:cNvPr id="3111" name="Text Box 114"/>
            <p:cNvSpPr txBox="1">
              <a:spLocks noChangeArrowheads="1"/>
            </p:cNvSpPr>
            <p:nvPr/>
          </p:nvSpPr>
          <p:spPr bwMode="auto">
            <a:xfrm>
              <a:off x="3238" y="3294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32</a:t>
              </a:r>
            </a:p>
          </p:txBody>
        </p:sp>
        <p:sp>
          <p:nvSpPr>
            <p:cNvPr id="3112" name="Text Box 118"/>
            <p:cNvSpPr txBox="1">
              <a:spLocks noChangeArrowheads="1"/>
            </p:cNvSpPr>
            <p:nvPr/>
          </p:nvSpPr>
          <p:spPr bwMode="auto">
            <a:xfrm>
              <a:off x="3776" y="3302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28</a:t>
              </a:r>
            </a:p>
          </p:txBody>
        </p:sp>
        <p:sp>
          <p:nvSpPr>
            <p:cNvPr id="3113" name="Text Box 127"/>
            <p:cNvSpPr txBox="1">
              <a:spLocks noChangeArrowheads="1"/>
            </p:cNvSpPr>
            <p:nvPr/>
          </p:nvSpPr>
          <p:spPr bwMode="auto">
            <a:xfrm>
              <a:off x="2227" y="2171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44</a:t>
              </a:r>
            </a:p>
          </p:txBody>
        </p:sp>
        <p:sp>
          <p:nvSpPr>
            <p:cNvPr id="3114" name="Text Box 128"/>
            <p:cNvSpPr txBox="1">
              <a:spLocks noChangeArrowheads="1"/>
            </p:cNvSpPr>
            <p:nvPr/>
          </p:nvSpPr>
          <p:spPr bwMode="auto">
            <a:xfrm>
              <a:off x="2276" y="1622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48</a:t>
              </a:r>
            </a:p>
          </p:txBody>
        </p:sp>
        <p:sp>
          <p:nvSpPr>
            <p:cNvPr id="3115" name="Text Box 131"/>
            <p:cNvSpPr txBox="1">
              <a:spLocks noChangeArrowheads="1"/>
            </p:cNvSpPr>
            <p:nvPr/>
          </p:nvSpPr>
          <p:spPr bwMode="auto">
            <a:xfrm>
              <a:off x="4635" y="1377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10</a:t>
              </a:r>
            </a:p>
          </p:txBody>
        </p:sp>
        <p:sp>
          <p:nvSpPr>
            <p:cNvPr id="3116" name="Text Box 134"/>
            <p:cNvSpPr txBox="1">
              <a:spLocks noChangeArrowheads="1"/>
            </p:cNvSpPr>
            <p:nvPr/>
          </p:nvSpPr>
          <p:spPr bwMode="auto">
            <a:xfrm>
              <a:off x="4807" y="1891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14</a:t>
              </a:r>
            </a:p>
          </p:txBody>
        </p:sp>
        <p:sp>
          <p:nvSpPr>
            <p:cNvPr id="3117" name="Text Box 135"/>
            <p:cNvSpPr txBox="1">
              <a:spLocks noChangeArrowheads="1"/>
            </p:cNvSpPr>
            <p:nvPr/>
          </p:nvSpPr>
          <p:spPr bwMode="auto">
            <a:xfrm>
              <a:off x="4172" y="3162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25</a:t>
              </a:r>
            </a:p>
          </p:txBody>
        </p:sp>
        <p:sp>
          <p:nvSpPr>
            <p:cNvPr id="3118" name="Text Box 140"/>
            <p:cNvSpPr txBox="1">
              <a:spLocks noChangeArrowheads="1"/>
            </p:cNvSpPr>
            <p:nvPr/>
          </p:nvSpPr>
          <p:spPr bwMode="auto">
            <a:xfrm>
              <a:off x="3512" y="3324"/>
              <a:ext cx="203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30</a:t>
              </a:r>
            </a:p>
          </p:txBody>
        </p:sp>
        <p:sp>
          <p:nvSpPr>
            <p:cNvPr id="3119" name="Text Box 141"/>
            <p:cNvSpPr txBox="1">
              <a:spLocks noChangeArrowheads="1"/>
            </p:cNvSpPr>
            <p:nvPr/>
          </p:nvSpPr>
          <p:spPr bwMode="auto">
            <a:xfrm>
              <a:off x="2875" y="3154"/>
              <a:ext cx="19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35</a:t>
              </a:r>
            </a:p>
          </p:txBody>
        </p:sp>
        <p:sp>
          <p:nvSpPr>
            <p:cNvPr id="3120" name="Text Box 144"/>
            <p:cNvSpPr txBox="1">
              <a:spLocks noChangeArrowheads="1"/>
            </p:cNvSpPr>
            <p:nvPr/>
          </p:nvSpPr>
          <p:spPr bwMode="auto">
            <a:xfrm>
              <a:off x="2381" y="2672"/>
              <a:ext cx="19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40</a:t>
              </a:r>
            </a:p>
          </p:txBody>
        </p:sp>
        <p:sp>
          <p:nvSpPr>
            <p:cNvPr id="3121" name="Text Box 149"/>
            <p:cNvSpPr txBox="1">
              <a:spLocks noChangeArrowheads="1"/>
            </p:cNvSpPr>
            <p:nvPr/>
          </p:nvSpPr>
          <p:spPr bwMode="auto">
            <a:xfrm>
              <a:off x="2760" y="3093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36</a:t>
              </a:r>
            </a:p>
          </p:txBody>
        </p:sp>
        <p:sp>
          <p:nvSpPr>
            <p:cNvPr id="3122" name="Text Box 152"/>
            <p:cNvSpPr txBox="1">
              <a:spLocks noChangeArrowheads="1"/>
            </p:cNvSpPr>
            <p:nvPr/>
          </p:nvSpPr>
          <p:spPr bwMode="auto">
            <a:xfrm>
              <a:off x="2385" y="1370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50</a:t>
              </a:r>
            </a:p>
          </p:txBody>
        </p:sp>
        <p:sp>
          <p:nvSpPr>
            <p:cNvPr id="3123" name="Text Box 165"/>
            <p:cNvSpPr txBox="1">
              <a:spLocks noChangeArrowheads="1"/>
            </p:cNvSpPr>
            <p:nvPr/>
          </p:nvSpPr>
          <p:spPr bwMode="auto">
            <a:xfrm>
              <a:off x="4689" y="1491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11</a:t>
              </a:r>
            </a:p>
          </p:txBody>
        </p:sp>
        <p:sp>
          <p:nvSpPr>
            <p:cNvPr id="3124" name="Text Box 166"/>
            <p:cNvSpPr txBox="1">
              <a:spLocks noChangeArrowheads="1"/>
            </p:cNvSpPr>
            <p:nvPr/>
          </p:nvSpPr>
          <p:spPr bwMode="auto">
            <a:xfrm>
              <a:off x="4393" y="1063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07</a:t>
              </a:r>
            </a:p>
          </p:txBody>
        </p:sp>
        <p:sp>
          <p:nvSpPr>
            <p:cNvPr id="3125" name="Text Box 178"/>
            <p:cNvSpPr txBox="1">
              <a:spLocks noChangeArrowheads="1"/>
            </p:cNvSpPr>
            <p:nvPr/>
          </p:nvSpPr>
          <p:spPr bwMode="auto">
            <a:xfrm>
              <a:off x="4786" y="1764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13</a:t>
              </a:r>
            </a:p>
          </p:txBody>
        </p:sp>
        <p:sp>
          <p:nvSpPr>
            <p:cNvPr id="3126" name="Text Box 181"/>
            <p:cNvSpPr txBox="1">
              <a:spLocks noChangeArrowheads="1"/>
            </p:cNvSpPr>
            <p:nvPr/>
          </p:nvSpPr>
          <p:spPr bwMode="auto">
            <a:xfrm>
              <a:off x="2752" y="977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54</a:t>
              </a:r>
            </a:p>
          </p:txBody>
        </p:sp>
        <p:sp>
          <p:nvSpPr>
            <p:cNvPr id="3127" name="Text Box 190"/>
            <p:cNvSpPr txBox="1">
              <a:spLocks noChangeArrowheads="1"/>
            </p:cNvSpPr>
            <p:nvPr/>
          </p:nvSpPr>
          <p:spPr bwMode="auto">
            <a:xfrm>
              <a:off x="4165" y="899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05</a:t>
              </a:r>
            </a:p>
          </p:txBody>
        </p:sp>
        <p:sp>
          <p:nvSpPr>
            <p:cNvPr id="3128" name="Text Box 214"/>
            <p:cNvSpPr txBox="1">
              <a:spLocks noChangeArrowheads="1"/>
            </p:cNvSpPr>
            <p:nvPr/>
          </p:nvSpPr>
          <p:spPr bwMode="auto">
            <a:xfrm>
              <a:off x="3517" y="924"/>
              <a:ext cx="205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it-IT" sz="8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9" name="Text Box 216"/>
            <p:cNvSpPr txBox="1">
              <a:spLocks noChangeArrowheads="1"/>
            </p:cNvSpPr>
            <p:nvPr/>
          </p:nvSpPr>
          <p:spPr bwMode="auto">
            <a:xfrm>
              <a:off x="2414" y="2029"/>
              <a:ext cx="205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it-IT" sz="8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30" name="Text Box 225"/>
            <p:cNvSpPr txBox="1">
              <a:spLocks noChangeArrowheads="1"/>
            </p:cNvSpPr>
            <p:nvPr/>
          </p:nvSpPr>
          <p:spPr bwMode="auto">
            <a:xfrm>
              <a:off x="3651" y="729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01</a:t>
              </a:r>
            </a:p>
          </p:txBody>
        </p:sp>
        <p:sp>
          <p:nvSpPr>
            <p:cNvPr id="3131" name="Text Box 226"/>
            <p:cNvSpPr txBox="1">
              <a:spLocks noChangeArrowheads="1"/>
            </p:cNvSpPr>
            <p:nvPr/>
          </p:nvSpPr>
          <p:spPr bwMode="auto">
            <a:xfrm>
              <a:off x="3513" y="729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00</a:t>
              </a:r>
            </a:p>
          </p:txBody>
        </p:sp>
        <p:sp>
          <p:nvSpPr>
            <p:cNvPr id="3132" name="Text Box 227"/>
            <p:cNvSpPr txBox="1">
              <a:spLocks noChangeArrowheads="1"/>
            </p:cNvSpPr>
            <p:nvPr/>
          </p:nvSpPr>
          <p:spPr bwMode="auto">
            <a:xfrm>
              <a:off x="3783" y="747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02</a:t>
              </a:r>
            </a:p>
          </p:txBody>
        </p:sp>
        <p:sp>
          <p:nvSpPr>
            <p:cNvPr id="3133" name="Text Box 228"/>
            <p:cNvSpPr txBox="1">
              <a:spLocks noChangeArrowheads="1"/>
            </p:cNvSpPr>
            <p:nvPr/>
          </p:nvSpPr>
          <p:spPr bwMode="auto">
            <a:xfrm>
              <a:off x="4047" y="831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04</a:t>
              </a:r>
            </a:p>
          </p:txBody>
        </p:sp>
        <p:sp>
          <p:nvSpPr>
            <p:cNvPr id="3134" name="Text Box 229"/>
            <p:cNvSpPr txBox="1">
              <a:spLocks noChangeArrowheads="1"/>
            </p:cNvSpPr>
            <p:nvPr/>
          </p:nvSpPr>
          <p:spPr bwMode="auto">
            <a:xfrm>
              <a:off x="4491" y="1167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08</a:t>
              </a:r>
            </a:p>
          </p:txBody>
        </p:sp>
        <p:sp>
          <p:nvSpPr>
            <p:cNvPr id="3135" name="Text Box 230"/>
            <p:cNvSpPr txBox="1">
              <a:spLocks noChangeArrowheads="1"/>
            </p:cNvSpPr>
            <p:nvPr/>
          </p:nvSpPr>
          <p:spPr bwMode="auto">
            <a:xfrm>
              <a:off x="4575" y="1275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09</a:t>
              </a:r>
            </a:p>
          </p:txBody>
        </p:sp>
        <p:sp>
          <p:nvSpPr>
            <p:cNvPr id="3136" name="Text Box 231"/>
            <p:cNvSpPr txBox="1">
              <a:spLocks noChangeArrowheads="1"/>
            </p:cNvSpPr>
            <p:nvPr/>
          </p:nvSpPr>
          <p:spPr bwMode="auto">
            <a:xfrm>
              <a:off x="3917" y="780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03</a:t>
              </a:r>
            </a:p>
          </p:txBody>
        </p:sp>
        <p:sp>
          <p:nvSpPr>
            <p:cNvPr id="3137" name="Text Box 232"/>
            <p:cNvSpPr txBox="1">
              <a:spLocks noChangeArrowheads="1"/>
            </p:cNvSpPr>
            <p:nvPr/>
          </p:nvSpPr>
          <p:spPr bwMode="auto">
            <a:xfrm>
              <a:off x="4755" y="1617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12</a:t>
              </a:r>
            </a:p>
          </p:txBody>
        </p:sp>
        <p:sp>
          <p:nvSpPr>
            <p:cNvPr id="3138" name="Text Box 233"/>
            <p:cNvSpPr txBox="1">
              <a:spLocks noChangeArrowheads="1"/>
            </p:cNvSpPr>
            <p:nvPr/>
          </p:nvSpPr>
          <p:spPr bwMode="auto">
            <a:xfrm>
              <a:off x="4821" y="2019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15</a:t>
              </a:r>
            </a:p>
          </p:txBody>
        </p:sp>
        <p:sp>
          <p:nvSpPr>
            <p:cNvPr id="3139" name="Text Box 234"/>
            <p:cNvSpPr txBox="1">
              <a:spLocks noChangeArrowheads="1"/>
            </p:cNvSpPr>
            <p:nvPr/>
          </p:nvSpPr>
          <p:spPr bwMode="auto">
            <a:xfrm>
              <a:off x="2222" y="2023"/>
              <a:ext cx="205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800" b="1">
                  <a:latin typeface="Arial" pitchFamily="34" charset="0"/>
                  <a:cs typeface="Arial" pitchFamily="34" charset="0"/>
                </a:rPr>
                <a:t>45</a:t>
              </a:r>
            </a:p>
          </p:txBody>
        </p:sp>
        <p:sp>
          <p:nvSpPr>
            <p:cNvPr id="3140" name="Text Box 235"/>
            <p:cNvSpPr txBox="1">
              <a:spLocks noChangeArrowheads="1"/>
            </p:cNvSpPr>
            <p:nvPr/>
          </p:nvSpPr>
          <p:spPr bwMode="auto">
            <a:xfrm>
              <a:off x="4807" y="2161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16</a:t>
              </a:r>
            </a:p>
          </p:txBody>
        </p:sp>
        <p:sp>
          <p:nvSpPr>
            <p:cNvPr id="3141" name="Text Box 237"/>
            <p:cNvSpPr txBox="1">
              <a:spLocks noChangeArrowheads="1"/>
            </p:cNvSpPr>
            <p:nvPr/>
          </p:nvSpPr>
          <p:spPr bwMode="auto">
            <a:xfrm>
              <a:off x="4789" y="2293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17</a:t>
              </a:r>
            </a:p>
          </p:txBody>
        </p:sp>
        <p:sp>
          <p:nvSpPr>
            <p:cNvPr id="3142" name="Text Box 238"/>
            <p:cNvSpPr txBox="1">
              <a:spLocks noChangeArrowheads="1"/>
            </p:cNvSpPr>
            <p:nvPr/>
          </p:nvSpPr>
          <p:spPr bwMode="auto">
            <a:xfrm>
              <a:off x="4639" y="2683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20</a:t>
              </a:r>
            </a:p>
          </p:txBody>
        </p:sp>
        <p:sp>
          <p:nvSpPr>
            <p:cNvPr id="3143" name="Text Box 239"/>
            <p:cNvSpPr txBox="1">
              <a:spLocks noChangeArrowheads="1"/>
            </p:cNvSpPr>
            <p:nvPr/>
          </p:nvSpPr>
          <p:spPr bwMode="auto">
            <a:xfrm>
              <a:off x="2449" y="1261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51</a:t>
              </a:r>
            </a:p>
          </p:txBody>
        </p:sp>
        <p:sp>
          <p:nvSpPr>
            <p:cNvPr id="3144" name="Text Box 240"/>
            <p:cNvSpPr txBox="1">
              <a:spLocks noChangeArrowheads="1"/>
            </p:cNvSpPr>
            <p:nvPr/>
          </p:nvSpPr>
          <p:spPr bwMode="auto">
            <a:xfrm>
              <a:off x="2221" y="1891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46</a:t>
              </a:r>
            </a:p>
          </p:txBody>
        </p:sp>
        <p:sp>
          <p:nvSpPr>
            <p:cNvPr id="3145" name="Text Box 241"/>
            <p:cNvSpPr txBox="1">
              <a:spLocks noChangeArrowheads="1"/>
            </p:cNvSpPr>
            <p:nvPr/>
          </p:nvSpPr>
          <p:spPr bwMode="auto">
            <a:xfrm>
              <a:off x="2323" y="1495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49</a:t>
              </a:r>
            </a:p>
          </p:txBody>
        </p:sp>
        <p:sp>
          <p:nvSpPr>
            <p:cNvPr id="3146" name="Text Box 242"/>
            <p:cNvSpPr txBox="1">
              <a:spLocks noChangeArrowheads="1"/>
            </p:cNvSpPr>
            <p:nvPr/>
          </p:nvSpPr>
          <p:spPr bwMode="auto">
            <a:xfrm>
              <a:off x="2245" y="1759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47</a:t>
              </a:r>
            </a:p>
          </p:txBody>
        </p:sp>
        <p:sp>
          <p:nvSpPr>
            <p:cNvPr id="3147" name="Text Box 243"/>
            <p:cNvSpPr txBox="1">
              <a:spLocks noChangeArrowheads="1"/>
            </p:cNvSpPr>
            <p:nvPr/>
          </p:nvSpPr>
          <p:spPr bwMode="auto">
            <a:xfrm>
              <a:off x="4699" y="2557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19</a:t>
              </a:r>
            </a:p>
          </p:txBody>
        </p:sp>
        <p:sp>
          <p:nvSpPr>
            <p:cNvPr id="3148" name="Text Box 244"/>
            <p:cNvSpPr txBox="1">
              <a:spLocks noChangeArrowheads="1"/>
            </p:cNvSpPr>
            <p:nvPr/>
          </p:nvSpPr>
          <p:spPr bwMode="auto">
            <a:xfrm>
              <a:off x="4747" y="2431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18</a:t>
              </a:r>
            </a:p>
          </p:txBody>
        </p:sp>
        <p:sp>
          <p:nvSpPr>
            <p:cNvPr id="3149" name="Text Box 245"/>
            <p:cNvSpPr txBox="1">
              <a:spLocks noChangeArrowheads="1"/>
            </p:cNvSpPr>
            <p:nvPr/>
          </p:nvSpPr>
          <p:spPr bwMode="auto">
            <a:xfrm>
              <a:off x="4477" y="2893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22</a:t>
              </a:r>
            </a:p>
          </p:txBody>
        </p:sp>
        <p:sp>
          <p:nvSpPr>
            <p:cNvPr id="3150" name="Text Box 246"/>
            <p:cNvSpPr txBox="1">
              <a:spLocks noChangeArrowheads="1"/>
            </p:cNvSpPr>
            <p:nvPr/>
          </p:nvSpPr>
          <p:spPr bwMode="auto">
            <a:xfrm>
              <a:off x="2629" y="1057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53</a:t>
              </a:r>
            </a:p>
          </p:txBody>
        </p:sp>
        <p:sp>
          <p:nvSpPr>
            <p:cNvPr id="3151" name="Text Box 247"/>
            <p:cNvSpPr txBox="1">
              <a:spLocks noChangeArrowheads="1"/>
            </p:cNvSpPr>
            <p:nvPr/>
          </p:nvSpPr>
          <p:spPr bwMode="auto">
            <a:xfrm>
              <a:off x="2863" y="901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55</a:t>
              </a:r>
            </a:p>
          </p:txBody>
        </p:sp>
        <p:sp>
          <p:nvSpPr>
            <p:cNvPr id="3152" name="Text Box 248"/>
            <p:cNvSpPr txBox="1">
              <a:spLocks noChangeArrowheads="1"/>
            </p:cNvSpPr>
            <p:nvPr/>
          </p:nvSpPr>
          <p:spPr bwMode="auto">
            <a:xfrm>
              <a:off x="2545" y="1159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52</a:t>
              </a:r>
            </a:p>
          </p:txBody>
        </p:sp>
        <p:sp>
          <p:nvSpPr>
            <p:cNvPr id="3153" name="Text Box 249"/>
            <p:cNvSpPr txBox="1">
              <a:spLocks noChangeArrowheads="1"/>
            </p:cNvSpPr>
            <p:nvPr/>
          </p:nvSpPr>
          <p:spPr bwMode="auto">
            <a:xfrm>
              <a:off x="4273" y="3073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24</a:t>
              </a:r>
            </a:p>
          </p:txBody>
        </p:sp>
        <p:sp>
          <p:nvSpPr>
            <p:cNvPr id="3154" name="Text Box 250"/>
            <p:cNvSpPr txBox="1">
              <a:spLocks noChangeArrowheads="1"/>
            </p:cNvSpPr>
            <p:nvPr/>
          </p:nvSpPr>
          <p:spPr bwMode="auto">
            <a:xfrm>
              <a:off x="4381" y="2995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23</a:t>
              </a:r>
            </a:p>
          </p:txBody>
        </p:sp>
        <p:sp>
          <p:nvSpPr>
            <p:cNvPr id="3155" name="Text Box 251"/>
            <p:cNvSpPr txBox="1">
              <a:spLocks noChangeArrowheads="1"/>
            </p:cNvSpPr>
            <p:nvPr/>
          </p:nvSpPr>
          <p:spPr bwMode="auto">
            <a:xfrm>
              <a:off x="4039" y="3212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26</a:t>
              </a:r>
            </a:p>
          </p:txBody>
        </p:sp>
        <p:sp>
          <p:nvSpPr>
            <p:cNvPr id="3156" name="Text Box 252"/>
            <p:cNvSpPr txBox="1">
              <a:spLocks noChangeArrowheads="1"/>
            </p:cNvSpPr>
            <p:nvPr/>
          </p:nvSpPr>
          <p:spPr bwMode="auto">
            <a:xfrm>
              <a:off x="3103" y="787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57</a:t>
              </a:r>
            </a:p>
          </p:txBody>
        </p:sp>
        <p:sp>
          <p:nvSpPr>
            <p:cNvPr id="3157" name="Text Box 253"/>
            <p:cNvSpPr txBox="1">
              <a:spLocks noChangeArrowheads="1"/>
            </p:cNvSpPr>
            <p:nvPr/>
          </p:nvSpPr>
          <p:spPr bwMode="auto">
            <a:xfrm>
              <a:off x="3907" y="3265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27</a:t>
              </a:r>
            </a:p>
          </p:txBody>
        </p:sp>
        <p:sp>
          <p:nvSpPr>
            <p:cNvPr id="3158" name="Text Box 254"/>
            <p:cNvSpPr txBox="1">
              <a:spLocks noChangeArrowheads="1"/>
            </p:cNvSpPr>
            <p:nvPr/>
          </p:nvSpPr>
          <p:spPr bwMode="auto">
            <a:xfrm>
              <a:off x="2977" y="841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56</a:t>
              </a:r>
            </a:p>
          </p:txBody>
        </p:sp>
        <p:sp>
          <p:nvSpPr>
            <p:cNvPr id="3159" name="Text Box 255"/>
            <p:cNvSpPr txBox="1">
              <a:spLocks noChangeArrowheads="1"/>
            </p:cNvSpPr>
            <p:nvPr/>
          </p:nvSpPr>
          <p:spPr bwMode="auto">
            <a:xfrm>
              <a:off x="3515" y="3147"/>
              <a:ext cx="11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it-IT" sz="8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60" name="Text Box 256"/>
            <p:cNvSpPr txBox="1">
              <a:spLocks noChangeArrowheads="1"/>
            </p:cNvSpPr>
            <p:nvPr/>
          </p:nvSpPr>
          <p:spPr bwMode="auto">
            <a:xfrm>
              <a:off x="3643" y="3313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29</a:t>
              </a:r>
            </a:p>
          </p:txBody>
        </p:sp>
        <p:sp>
          <p:nvSpPr>
            <p:cNvPr id="3161" name="Text Box 257"/>
            <p:cNvSpPr txBox="1">
              <a:spLocks noChangeArrowheads="1"/>
            </p:cNvSpPr>
            <p:nvPr/>
          </p:nvSpPr>
          <p:spPr bwMode="auto">
            <a:xfrm>
              <a:off x="3235" y="757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58</a:t>
              </a:r>
            </a:p>
          </p:txBody>
        </p:sp>
        <p:sp>
          <p:nvSpPr>
            <p:cNvPr id="3162" name="Text Box 258"/>
            <p:cNvSpPr txBox="1">
              <a:spLocks noChangeArrowheads="1"/>
            </p:cNvSpPr>
            <p:nvPr/>
          </p:nvSpPr>
          <p:spPr bwMode="auto">
            <a:xfrm>
              <a:off x="2450" y="2788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39</a:t>
              </a:r>
            </a:p>
          </p:txBody>
        </p:sp>
        <p:sp>
          <p:nvSpPr>
            <p:cNvPr id="3163" name="Text Box 259"/>
            <p:cNvSpPr txBox="1">
              <a:spLocks noChangeArrowheads="1"/>
            </p:cNvSpPr>
            <p:nvPr/>
          </p:nvSpPr>
          <p:spPr bwMode="auto">
            <a:xfrm>
              <a:off x="3115" y="3260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33</a:t>
              </a:r>
            </a:p>
          </p:txBody>
        </p:sp>
        <p:sp>
          <p:nvSpPr>
            <p:cNvPr id="3164" name="Text Box 260"/>
            <p:cNvSpPr txBox="1">
              <a:spLocks noChangeArrowheads="1"/>
            </p:cNvSpPr>
            <p:nvPr/>
          </p:nvSpPr>
          <p:spPr bwMode="auto">
            <a:xfrm>
              <a:off x="3368" y="734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59</a:t>
              </a:r>
            </a:p>
          </p:txBody>
        </p:sp>
        <p:sp>
          <p:nvSpPr>
            <p:cNvPr id="3165" name="Text Box 261"/>
            <p:cNvSpPr txBox="1">
              <a:spLocks noChangeArrowheads="1"/>
            </p:cNvSpPr>
            <p:nvPr/>
          </p:nvSpPr>
          <p:spPr bwMode="auto">
            <a:xfrm>
              <a:off x="2547" y="2900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38</a:t>
              </a:r>
            </a:p>
          </p:txBody>
        </p:sp>
        <p:sp>
          <p:nvSpPr>
            <p:cNvPr id="3166" name="Text Box 262"/>
            <p:cNvSpPr txBox="1">
              <a:spLocks noChangeArrowheads="1"/>
            </p:cNvSpPr>
            <p:nvPr/>
          </p:nvSpPr>
          <p:spPr bwMode="auto">
            <a:xfrm>
              <a:off x="2987" y="3217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34</a:t>
              </a:r>
            </a:p>
          </p:txBody>
        </p:sp>
        <p:sp>
          <p:nvSpPr>
            <p:cNvPr id="3167" name="Text Box 263"/>
            <p:cNvSpPr txBox="1">
              <a:spLocks noChangeArrowheads="1"/>
            </p:cNvSpPr>
            <p:nvPr/>
          </p:nvSpPr>
          <p:spPr bwMode="auto">
            <a:xfrm>
              <a:off x="3365" y="3317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31</a:t>
              </a:r>
            </a:p>
          </p:txBody>
        </p:sp>
        <p:sp>
          <p:nvSpPr>
            <p:cNvPr id="3168" name="Text Box 264"/>
            <p:cNvSpPr txBox="1">
              <a:spLocks noChangeArrowheads="1"/>
            </p:cNvSpPr>
            <p:nvPr/>
          </p:nvSpPr>
          <p:spPr bwMode="auto">
            <a:xfrm>
              <a:off x="2272" y="2428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42</a:t>
              </a:r>
            </a:p>
          </p:txBody>
        </p:sp>
        <p:sp>
          <p:nvSpPr>
            <p:cNvPr id="3169" name="Text Box 265"/>
            <p:cNvSpPr txBox="1">
              <a:spLocks noChangeArrowheads="1"/>
            </p:cNvSpPr>
            <p:nvPr/>
          </p:nvSpPr>
          <p:spPr bwMode="auto">
            <a:xfrm>
              <a:off x="2316" y="2561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41</a:t>
              </a:r>
            </a:p>
          </p:txBody>
        </p:sp>
        <p:sp>
          <p:nvSpPr>
            <p:cNvPr id="3170" name="Text Box 266"/>
            <p:cNvSpPr txBox="1">
              <a:spLocks noChangeArrowheads="1"/>
            </p:cNvSpPr>
            <p:nvPr/>
          </p:nvSpPr>
          <p:spPr bwMode="auto">
            <a:xfrm>
              <a:off x="2236" y="2294"/>
              <a:ext cx="18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43</a:t>
              </a:r>
            </a:p>
          </p:txBody>
        </p:sp>
      </p:grpSp>
      <p:sp>
        <p:nvSpPr>
          <p:cNvPr id="3076" name="CasellaDiTesto 125"/>
          <p:cNvSpPr txBox="1">
            <a:spLocks noChangeArrowheads="1"/>
          </p:cNvSpPr>
          <p:nvPr/>
        </p:nvSpPr>
        <p:spPr bwMode="auto">
          <a:xfrm>
            <a:off x="3148013" y="398463"/>
            <a:ext cx="18473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 sz="80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7" name="CasellaDiTesto 126"/>
          <p:cNvSpPr txBox="1">
            <a:spLocks noChangeArrowheads="1"/>
          </p:cNvSpPr>
          <p:nvPr/>
        </p:nvSpPr>
        <p:spPr bwMode="auto">
          <a:xfrm>
            <a:off x="2746375" y="142875"/>
            <a:ext cx="324961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400" b="1" dirty="0" smtClean="0">
                <a:latin typeface="Arial" pitchFamily="34" charset="0"/>
                <a:cs typeface="Arial" pitchFamily="34" charset="0"/>
              </a:rPr>
              <a:t>Vicenza</a:t>
            </a:r>
            <a:endParaRPr lang="it-IT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1" name="Connettore 2 70"/>
          <p:cNvCxnSpPr/>
          <p:nvPr/>
        </p:nvCxnSpPr>
        <p:spPr>
          <a:xfrm>
            <a:off x="5688013" y="5697538"/>
            <a:ext cx="288925" cy="323850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9" name="CasellaDiTesto 52"/>
          <p:cNvSpPr txBox="1">
            <a:spLocks noChangeArrowheads="1"/>
          </p:cNvSpPr>
          <p:nvPr/>
        </p:nvSpPr>
        <p:spPr bwMode="auto">
          <a:xfrm>
            <a:off x="5832475" y="6021389"/>
            <a:ext cx="382599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TV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CasellaDiTesto 52"/>
          <p:cNvSpPr txBox="1">
            <a:spLocks noChangeArrowheads="1"/>
          </p:cNvSpPr>
          <p:nvPr/>
        </p:nvSpPr>
        <p:spPr bwMode="auto">
          <a:xfrm>
            <a:off x="2857488" y="6000768"/>
            <a:ext cx="373050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TV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9" name="Connettore 2 78"/>
          <p:cNvCxnSpPr/>
          <p:nvPr/>
        </p:nvCxnSpPr>
        <p:spPr>
          <a:xfrm>
            <a:off x="4967288" y="5984875"/>
            <a:ext cx="73025" cy="431800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4" name="CasellaDiTesto 52"/>
          <p:cNvSpPr txBox="1">
            <a:spLocks noChangeArrowheads="1"/>
          </p:cNvSpPr>
          <p:nvPr/>
        </p:nvSpPr>
        <p:spPr bwMode="auto">
          <a:xfrm>
            <a:off x="5357818" y="6357958"/>
            <a:ext cx="349259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85" name="CasellaDiTesto 52"/>
          <p:cNvSpPr txBox="1">
            <a:spLocks noChangeArrowheads="1"/>
          </p:cNvSpPr>
          <p:nvPr/>
        </p:nvSpPr>
        <p:spPr bwMode="auto">
          <a:xfrm>
            <a:off x="4967288" y="6416675"/>
            <a:ext cx="390530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VR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3" name="Connettore 2 82"/>
          <p:cNvCxnSpPr/>
          <p:nvPr/>
        </p:nvCxnSpPr>
        <p:spPr>
          <a:xfrm flipV="1">
            <a:off x="3959225" y="5984875"/>
            <a:ext cx="73025" cy="360363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ttore 2 84"/>
          <p:cNvCxnSpPr/>
          <p:nvPr/>
        </p:nvCxnSpPr>
        <p:spPr>
          <a:xfrm flipH="1">
            <a:off x="3419475" y="5842000"/>
            <a:ext cx="180975" cy="466725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8" name="CasellaDiTesto 52"/>
          <p:cNvSpPr txBox="1">
            <a:spLocks noChangeArrowheads="1"/>
          </p:cNvSpPr>
          <p:nvPr/>
        </p:nvSpPr>
        <p:spPr bwMode="auto">
          <a:xfrm>
            <a:off x="3714744" y="6357958"/>
            <a:ext cx="363534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VR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89" name="CasellaDiTesto 52"/>
          <p:cNvSpPr txBox="1">
            <a:spLocks noChangeArrowheads="1"/>
          </p:cNvSpPr>
          <p:nvPr/>
        </p:nvSpPr>
        <p:spPr bwMode="auto">
          <a:xfrm>
            <a:off x="3143240" y="6286520"/>
            <a:ext cx="371464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0" name="Connettore 2 89"/>
          <p:cNvCxnSpPr/>
          <p:nvPr/>
        </p:nvCxnSpPr>
        <p:spPr>
          <a:xfrm>
            <a:off x="2303463" y="2060575"/>
            <a:ext cx="396875" cy="323850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ttore 2 91"/>
          <p:cNvCxnSpPr>
            <a:endCxn id="3093" idx="1"/>
          </p:cNvCxnSpPr>
          <p:nvPr/>
        </p:nvCxnSpPr>
        <p:spPr>
          <a:xfrm rot="5400000" flipH="1" flipV="1">
            <a:off x="6357040" y="2037431"/>
            <a:ext cx="359010" cy="357190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2" name="CasellaDiTesto 52"/>
          <p:cNvSpPr txBox="1">
            <a:spLocks noChangeArrowheads="1"/>
          </p:cNvSpPr>
          <p:nvPr/>
        </p:nvSpPr>
        <p:spPr bwMode="auto">
          <a:xfrm>
            <a:off x="1928794" y="1857364"/>
            <a:ext cx="382567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93" name="CasellaDiTesto 52"/>
          <p:cNvSpPr txBox="1">
            <a:spLocks noChangeArrowheads="1"/>
          </p:cNvSpPr>
          <p:nvPr/>
        </p:nvSpPr>
        <p:spPr bwMode="auto">
          <a:xfrm>
            <a:off x="6715140" y="1928802"/>
            <a:ext cx="412767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Arco 95"/>
          <p:cNvSpPr/>
          <p:nvPr/>
        </p:nvSpPr>
        <p:spPr>
          <a:xfrm rot="1418194">
            <a:off x="3703638" y="5165725"/>
            <a:ext cx="534987" cy="628650"/>
          </a:xfrm>
          <a:prstGeom prst="arc">
            <a:avLst>
              <a:gd name="adj1" fmla="val 9382924"/>
              <a:gd name="adj2" fmla="val 1105073"/>
            </a:avLst>
          </a:prstGeom>
          <a:ln w="12700">
            <a:solidFill>
              <a:srgbClr val="00B0F0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800"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Arco 96"/>
          <p:cNvSpPr/>
          <p:nvPr/>
        </p:nvSpPr>
        <p:spPr>
          <a:xfrm rot="20532207">
            <a:off x="4783138" y="5089525"/>
            <a:ext cx="563562" cy="628650"/>
          </a:xfrm>
          <a:prstGeom prst="arc">
            <a:avLst>
              <a:gd name="adj1" fmla="val 8680204"/>
              <a:gd name="adj2" fmla="val 1936296"/>
            </a:avLst>
          </a:prstGeom>
          <a:ln w="12700">
            <a:solidFill>
              <a:srgbClr val="00B0F0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8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8" name="Connettore 2 97"/>
          <p:cNvCxnSpPr/>
          <p:nvPr/>
        </p:nvCxnSpPr>
        <p:spPr>
          <a:xfrm flipH="1" flipV="1">
            <a:off x="6588125" y="4689475"/>
            <a:ext cx="431800" cy="21590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ttore 2 100"/>
          <p:cNvCxnSpPr/>
          <p:nvPr/>
        </p:nvCxnSpPr>
        <p:spPr>
          <a:xfrm>
            <a:off x="6300788" y="5084763"/>
            <a:ext cx="287337" cy="32385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ttore 2 101"/>
          <p:cNvCxnSpPr/>
          <p:nvPr/>
        </p:nvCxnSpPr>
        <p:spPr>
          <a:xfrm flipH="1">
            <a:off x="2016125" y="4652963"/>
            <a:ext cx="395288" cy="18097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ttore 2 104"/>
          <p:cNvCxnSpPr/>
          <p:nvPr/>
        </p:nvCxnSpPr>
        <p:spPr>
          <a:xfrm flipV="1">
            <a:off x="2339975" y="5049838"/>
            <a:ext cx="323850" cy="28733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00" name="CasellaDiTesto 52"/>
          <p:cNvSpPr txBox="1">
            <a:spLocks noChangeArrowheads="1"/>
          </p:cNvSpPr>
          <p:nvPr/>
        </p:nvSpPr>
        <p:spPr bwMode="auto">
          <a:xfrm>
            <a:off x="1643042" y="4714884"/>
            <a:ext cx="385740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01" name="CasellaDiTesto 52"/>
          <p:cNvSpPr txBox="1">
            <a:spLocks noChangeArrowheads="1"/>
          </p:cNvSpPr>
          <p:nvPr/>
        </p:nvSpPr>
        <p:spPr bwMode="auto">
          <a:xfrm>
            <a:off x="6985001" y="4833938"/>
            <a:ext cx="444520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02" name="CasellaDiTesto 52"/>
          <p:cNvSpPr txBox="1">
            <a:spLocks noChangeArrowheads="1"/>
          </p:cNvSpPr>
          <p:nvPr/>
        </p:nvSpPr>
        <p:spPr bwMode="auto">
          <a:xfrm>
            <a:off x="2000232" y="5286388"/>
            <a:ext cx="380982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VR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03" name="CasellaDiTesto 52"/>
          <p:cNvSpPr txBox="1">
            <a:spLocks noChangeArrowheads="1"/>
          </p:cNvSpPr>
          <p:nvPr/>
        </p:nvSpPr>
        <p:spPr bwMode="auto">
          <a:xfrm>
            <a:off x="6551613" y="5408613"/>
            <a:ext cx="377841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VR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Arco 110"/>
          <p:cNvSpPr/>
          <p:nvPr/>
        </p:nvSpPr>
        <p:spPr>
          <a:xfrm rot="18976840">
            <a:off x="5900348" y="4136534"/>
            <a:ext cx="455645" cy="906773"/>
          </a:xfrm>
          <a:prstGeom prst="arc">
            <a:avLst>
              <a:gd name="adj1" fmla="val 8033687"/>
              <a:gd name="adj2" fmla="val 494140"/>
            </a:avLst>
          </a:prstGeom>
          <a:ln w="12700">
            <a:solidFill>
              <a:srgbClr val="FF0000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Arco 111"/>
          <p:cNvSpPr/>
          <p:nvPr/>
        </p:nvSpPr>
        <p:spPr>
          <a:xfrm rot="3329948">
            <a:off x="2676526" y="4140200"/>
            <a:ext cx="385762" cy="1106487"/>
          </a:xfrm>
          <a:prstGeom prst="arc">
            <a:avLst>
              <a:gd name="adj1" fmla="val 10186899"/>
              <a:gd name="adj2" fmla="val 328974"/>
            </a:avLst>
          </a:prstGeom>
          <a:ln w="12700">
            <a:solidFill>
              <a:srgbClr val="FF0000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8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9" name="Connettore 1 98"/>
          <p:cNvCxnSpPr/>
          <p:nvPr/>
        </p:nvCxnSpPr>
        <p:spPr>
          <a:xfrm>
            <a:off x="19050" y="498454"/>
            <a:ext cx="9144000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ttore 2 99"/>
          <p:cNvCxnSpPr/>
          <p:nvPr/>
        </p:nvCxnSpPr>
        <p:spPr>
          <a:xfrm rot="5400000" flipH="1" flipV="1">
            <a:off x="5696752" y="1377140"/>
            <a:ext cx="395288" cy="355604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nettore 2 105"/>
          <p:cNvCxnSpPr/>
          <p:nvPr/>
        </p:nvCxnSpPr>
        <p:spPr>
          <a:xfrm rot="5400000">
            <a:off x="5211769" y="1289033"/>
            <a:ext cx="395288" cy="246067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Arco 107"/>
          <p:cNvSpPr/>
          <p:nvPr/>
        </p:nvSpPr>
        <p:spPr>
          <a:xfrm rot="12446003">
            <a:off x="5043924" y="1730942"/>
            <a:ext cx="534987" cy="628650"/>
          </a:xfrm>
          <a:prstGeom prst="arc">
            <a:avLst>
              <a:gd name="adj1" fmla="val 9382924"/>
              <a:gd name="adj2" fmla="val 1105073"/>
            </a:avLst>
          </a:prstGeom>
          <a:ln w="1270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CasellaDiTesto 52"/>
          <p:cNvSpPr txBox="1">
            <a:spLocks noChangeArrowheads="1"/>
          </p:cNvSpPr>
          <p:nvPr/>
        </p:nvSpPr>
        <p:spPr bwMode="auto">
          <a:xfrm>
            <a:off x="5929322" y="1142984"/>
            <a:ext cx="412767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err="1" smtClean="0">
                <a:latin typeface="Arial" pitchFamily="34" charset="0"/>
                <a:cs typeface="Arial" pitchFamily="34" charset="0"/>
              </a:rPr>
              <a:t>MI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CasellaDiTesto 52"/>
          <p:cNvSpPr txBox="1">
            <a:spLocks noChangeArrowheads="1"/>
          </p:cNvSpPr>
          <p:nvPr/>
        </p:nvSpPr>
        <p:spPr bwMode="auto">
          <a:xfrm>
            <a:off x="5286380" y="1000108"/>
            <a:ext cx="412767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3" name="Connettore 2 112"/>
          <p:cNvCxnSpPr/>
          <p:nvPr/>
        </p:nvCxnSpPr>
        <p:spPr>
          <a:xfrm rot="16200000" flipH="1">
            <a:off x="2838440" y="1519223"/>
            <a:ext cx="395287" cy="35719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ttore 2 114"/>
          <p:cNvCxnSpPr/>
          <p:nvPr/>
        </p:nvCxnSpPr>
        <p:spPr>
          <a:xfrm rot="16200000" flipV="1">
            <a:off x="3267067" y="1304909"/>
            <a:ext cx="466726" cy="285752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Arco 116"/>
          <p:cNvSpPr/>
          <p:nvPr/>
        </p:nvSpPr>
        <p:spPr>
          <a:xfrm rot="8817527">
            <a:off x="3414240" y="1809504"/>
            <a:ext cx="534987" cy="628650"/>
          </a:xfrm>
          <a:prstGeom prst="arc">
            <a:avLst>
              <a:gd name="adj1" fmla="val 9382924"/>
              <a:gd name="adj2" fmla="val 1105073"/>
            </a:avLst>
          </a:prstGeom>
          <a:ln w="1270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18" name="CasellaDiTesto 52"/>
          <p:cNvSpPr txBox="1">
            <a:spLocks noChangeArrowheads="1"/>
          </p:cNvSpPr>
          <p:nvPr/>
        </p:nvSpPr>
        <p:spPr bwMode="auto">
          <a:xfrm>
            <a:off x="2500298" y="1285860"/>
            <a:ext cx="412767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err="1" smtClean="0">
                <a:latin typeface="Arial" pitchFamily="34" charset="0"/>
                <a:cs typeface="Arial" pitchFamily="34" charset="0"/>
              </a:rPr>
              <a:t>MI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CasellaDiTesto 52"/>
          <p:cNvSpPr txBox="1">
            <a:spLocks noChangeArrowheads="1"/>
          </p:cNvSpPr>
          <p:nvPr/>
        </p:nvSpPr>
        <p:spPr bwMode="auto">
          <a:xfrm>
            <a:off x="3071802" y="1000108"/>
            <a:ext cx="412767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0" name="Connettore 2 119"/>
          <p:cNvCxnSpPr/>
          <p:nvPr/>
        </p:nvCxnSpPr>
        <p:spPr>
          <a:xfrm rot="10800000" flipV="1">
            <a:off x="2000232" y="4857760"/>
            <a:ext cx="538166" cy="285752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ttore 2 121"/>
          <p:cNvCxnSpPr/>
          <p:nvPr/>
        </p:nvCxnSpPr>
        <p:spPr>
          <a:xfrm flipH="1" flipV="1">
            <a:off x="6520657" y="4869160"/>
            <a:ext cx="495545" cy="336551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CasellaDiTesto 52"/>
          <p:cNvSpPr txBox="1">
            <a:spLocks noChangeArrowheads="1"/>
          </p:cNvSpPr>
          <p:nvPr/>
        </p:nvSpPr>
        <p:spPr bwMode="auto">
          <a:xfrm>
            <a:off x="1571604" y="5072074"/>
            <a:ext cx="533406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Schio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5" name="CasellaDiTesto 52"/>
          <p:cNvSpPr txBox="1">
            <a:spLocks noChangeArrowheads="1"/>
          </p:cNvSpPr>
          <p:nvPr/>
        </p:nvSpPr>
        <p:spPr bwMode="auto">
          <a:xfrm>
            <a:off x="7000892" y="5143512"/>
            <a:ext cx="533406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Schio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ttangolo 125"/>
          <p:cNvSpPr/>
          <p:nvPr/>
        </p:nvSpPr>
        <p:spPr>
          <a:xfrm>
            <a:off x="357158" y="1071546"/>
            <a:ext cx="1214446" cy="6302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it-IT" sz="8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it-IT" sz="800" dirty="0" smtClean="0">
                <a:latin typeface="Arial" pitchFamily="34" charset="0"/>
                <a:cs typeface="Arial" pitchFamily="34" charset="0"/>
              </a:rPr>
              <a:t>nero     =    ES</a:t>
            </a:r>
            <a:endParaRPr lang="it-IT" sz="8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it-IT" sz="800" dirty="0">
                <a:latin typeface="Arial" pitchFamily="34" charset="0"/>
                <a:cs typeface="Arial" pitchFamily="34" charset="0"/>
              </a:rPr>
              <a:t>rosso </a:t>
            </a:r>
            <a:r>
              <a:rPr lang="it-IT" sz="800" dirty="0" smtClean="0">
                <a:latin typeface="Arial" pitchFamily="34" charset="0"/>
                <a:cs typeface="Arial" pitchFamily="34" charset="0"/>
              </a:rPr>
              <a:t>  =    R veloce</a:t>
            </a:r>
            <a:endParaRPr lang="it-IT" sz="8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it-IT" sz="800" dirty="0">
                <a:latin typeface="Arial" pitchFamily="34" charset="0"/>
                <a:cs typeface="Arial" pitchFamily="34" charset="0"/>
              </a:rPr>
              <a:t>celeste = </a:t>
            </a:r>
            <a:r>
              <a:rPr lang="it-IT" sz="800" dirty="0" smtClean="0">
                <a:latin typeface="Arial" pitchFamily="34" charset="0"/>
                <a:cs typeface="Arial" pitchFamily="34" charset="0"/>
              </a:rPr>
              <a:t>  R lento</a:t>
            </a:r>
            <a:endParaRPr lang="it-IT" sz="800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it-IT" sz="800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it-IT" sz="8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9" name="Connettore 2 128"/>
          <p:cNvCxnSpPr/>
          <p:nvPr/>
        </p:nvCxnSpPr>
        <p:spPr>
          <a:xfrm rot="16200000" flipV="1">
            <a:off x="5892811" y="5607067"/>
            <a:ext cx="500065" cy="430214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ttore 2 130"/>
          <p:cNvCxnSpPr/>
          <p:nvPr/>
        </p:nvCxnSpPr>
        <p:spPr>
          <a:xfrm rot="16200000" flipH="1">
            <a:off x="5305429" y="5948379"/>
            <a:ext cx="604844" cy="35719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CasellaDiTesto 52"/>
          <p:cNvSpPr txBox="1">
            <a:spLocks noChangeArrowheads="1"/>
          </p:cNvSpPr>
          <p:nvPr/>
        </p:nvSpPr>
        <p:spPr bwMode="auto">
          <a:xfrm>
            <a:off x="5643570" y="6412884"/>
            <a:ext cx="412767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0" name="CasellaDiTesto 52"/>
          <p:cNvSpPr txBox="1">
            <a:spLocks noChangeArrowheads="1"/>
          </p:cNvSpPr>
          <p:nvPr/>
        </p:nvSpPr>
        <p:spPr bwMode="auto">
          <a:xfrm>
            <a:off x="6286512" y="6000768"/>
            <a:ext cx="412767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err="1" smtClean="0">
                <a:latin typeface="Arial" pitchFamily="34" charset="0"/>
                <a:cs typeface="Arial" pitchFamily="34" charset="0"/>
              </a:rPr>
              <a:t>MI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1" name="Arco 140"/>
          <p:cNvSpPr/>
          <p:nvPr/>
        </p:nvSpPr>
        <p:spPr>
          <a:xfrm rot="19818121">
            <a:off x="5192656" y="5020434"/>
            <a:ext cx="534987" cy="628650"/>
          </a:xfrm>
          <a:prstGeom prst="arc">
            <a:avLst>
              <a:gd name="adj1" fmla="val 9382924"/>
              <a:gd name="adj2" fmla="val 1105073"/>
            </a:avLst>
          </a:prstGeom>
          <a:ln w="1270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8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2" name="Connettore 2 141"/>
          <p:cNvCxnSpPr/>
          <p:nvPr/>
        </p:nvCxnSpPr>
        <p:spPr>
          <a:xfrm rot="5400000">
            <a:off x="2928926" y="5857892"/>
            <a:ext cx="642942" cy="35719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ttore 2 73"/>
          <p:cNvCxnSpPr/>
          <p:nvPr/>
        </p:nvCxnSpPr>
        <p:spPr>
          <a:xfrm rot="5400000" flipH="1" flipV="1">
            <a:off x="3094024" y="5781680"/>
            <a:ext cx="339742" cy="241310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ttore 2 76"/>
          <p:cNvCxnSpPr/>
          <p:nvPr/>
        </p:nvCxnSpPr>
        <p:spPr>
          <a:xfrm rot="16200000" flipV="1">
            <a:off x="5214945" y="6072208"/>
            <a:ext cx="500064" cy="71435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CasellaDiTesto 52"/>
          <p:cNvSpPr txBox="1">
            <a:spLocks noChangeArrowheads="1"/>
          </p:cNvSpPr>
          <p:nvPr/>
        </p:nvSpPr>
        <p:spPr bwMode="auto">
          <a:xfrm>
            <a:off x="2801911" y="6286520"/>
            <a:ext cx="412767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err="1" smtClean="0">
                <a:latin typeface="Arial" pitchFamily="34" charset="0"/>
                <a:cs typeface="Arial" pitchFamily="34" charset="0"/>
              </a:rPr>
              <a:t>MI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5" name="Connettore 2 144"/>
          <p:cNvCxnSpPr/>
          <p:nvPr/>
        </p:nvCxnSpPr>
        <p:spPr>
          <a:xfrm rot="5400000" flipH="1" flipV="1">
            <a:off x="3464711" y="6107925"/>
            <a:ext cx="571504" cy="214314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CasellaDiTesto 52"/>
          <p:cNvSpPr txBox="1">
            <a:spLocks noChangeArrowheads="1"/>
          </p:cNvSpPr>
          <p:nvPr/>
        </p:nvSpPr>
        <p:spPr bwMode="auto">
          <a:xfrm>
            <a:off x="3428992" y="6484322"/>
            <a:ext cx="412767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8" name="Arco 147"/>
          <p:cNvSpPr/>
          <p:nvPr/>
        </p:nvSpPr>
        <p:spPr>
          <a:xfrm rot="1226555">
            <a:off x="3593367" y="5074267"/>
            <a:ext cx="534987" cy="628650"/>
          </a:xfrm>
          <a:prstGeom prst="arc">
            <a:avLst>
              <a:gd name="adj1" fmla="val 9382924"/>
              <a:gd name="adj2" fmla="val 1105073"/>
            </a:avLst>
          </a:prstGeom>
          <a:ln w="1270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215338" y="6356351"/>
            <a:ext cx="471462" cy="358798"/>
          </a:xfrm>
        </p:spPr>
        <p:txBody>
          <a:bodyPr/>
          <a:lstStyle/>
          <a:p>
            <a:pPr>
              <a:defRPr/>
            </a:pPr>
            <a:fld id="{3DB52F21-9BA2-47B9-98F5-74C0F75B7A28}" type="slidenum">
              <a:rPr lang="it-IT" smtClean="0"/>
              <a:pPr>
                <a:defRPr/>
              </a:pPr>
              <a:t>26</a:t>
            </a:fld>
            <a:endParaRPr lang="it-IT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0"/>
          <p:cNvSpPr>
            <a:spLocks noChangeArrowheads="1"/>
          </p:cNvSpPr>
          <p:nvPr/>
        </p:nvSpPr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 sz="80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439"/>
          <p:cNvGrpSpPr>
            <a:grpSpLocks/>
          </p:cNvGrpSpPr>
          <p:nvPr/>
        </p:nvGrpSpPr>
        <p:grpSpPr bwMode="auto">
          <a:xfrm>
            <a:off x="2268538" y="1484313"/>
            <a:ext cx="4356000" cy="4320000"/>
            <a:chOff x="2167" y="685"/>
            <a:chExt cx="2856" cy="2856"/>
          </a:xfrm>
        </p:grpSpPr>
        <p:sp>
          <p:nvSpPr>
            <p:cNvPr id="3106" name="Oval 2"/>
            <p:cNvSpPr>
              <a:spLocks noChangeArrowheads="1"/>
            </p:cNvSpPr>
            <p:nvPr/>
          </p:nvSpPr>
          <p:spPr bwMode="auto">
            <a:xfrm>
              <a:off x="2167" y="685"/>
              <a:ext cx="2856" cy="285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 sz="8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07" name="Oval 3"/>
            <p:cNvSpPr>
              <a:spLocks noChangeArrowheads="1"/>
            </p:cNvSpPr>
            <p:nvPr/>
          </p:nvSpPr>
          <p:spPr bwMode="auto">
            <a:xfrm>
              <a:off x="2441" y="938"/>
              <a:ext cx="2335" cy="233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 sz="8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08" name="Text Box 92"/>
            <p:cNvSpPr txBox="1">
              <a:spLocks noChangeArrowheads="1"/>
            </p:cNvSpPr>
            <p:nvPr/>
          </p:nvSpPr>
          <p:spPr bwMode="auto">
            <a:xfrm>
              <a:off x="4283" y="972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06</a:t>
              </a:r>
            </a:p>
          </p:txBody>
        </p:sp>
        <p:sp>
          <p:nvSpPr>
            <p:cNvPr id="3109" name="Text Box 104"/>
            <p:cNvSpPr txBox="1">
              <a:spLocks noChangeArrowheads="1"/>
            </p:cNvSpPr>
            <p:nvPr/>
          </p:nvSpPr>
          <p:spPr bwMode="auto">
            <a:xfrm>
              <a:off x="2656" y="2996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37</a:t>
              </a:r>
            </a:p>
          </p:txBody>
        </p:sp>
        <p:sp>
          <p:nvSpPr>
            <p:cNvPr id="3110" name="Text Box 109"/>
            <p:cNvSpPr txBox="1">
              <a:spLocks noChangeArrowheads="1"/>
            </p:cNvSpPr>
            <p:nvPr/>
          </p:nvSpPr>
          <p:spPr bwMode="auto">
            <a:xfrm>
              <a:off x="4559" y="2794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21</a:t>
              </a:r>
            </a:p>
          </p:txBody>
        </p:sp>
        <p:sp>
          <p:nvSpPr>
            <p:cNvPr id="3111" name="Text Box 114"/>
            <p:cNvSpPr txBox="1">
              <a:spLocks noChangeArrowheads="1"/>
            </p:cNvSpPr>
            <p:nvPr/>
          </p:nvSpPr>
          <p:spPr bwMode="auto">
            <a:xfrm>
              <a:off x="3238" y="3294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32</a:t>
              </a:r>
            </a:p>
          </p:txBody>
        </p:sp>
        <p:sp>
          <p:nvSpPr>
            <p:cNvPr id="3112" name="Text Box 118"/>
            <p:cNvSpPr txBox="1">
              <a:spLocks noChangeArrowheads="1"/>
            </p:cNvSpPr>
            <p:nvPr/>
          </p:nvSpPr>
          <p:spPr bwMode="auto">
            <a:xfrm>
              <a:off x="3776" y="3302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28</a:t>
              </a:r>
            </a:p>
          </p:txBody>
        </p:sp>
        <p:sp>
          <p:nvSpPr>
            <p:cNvPr id="3113" name="Text Box 127"/>
            <p:cNvSpPr txBox="1">
              <a:spLocks noChangeArrowheads="1"/>
            </p:cNvSpPr>
            <p:nvPr/>
          </p:nvSpPr>
          <p:spPr bwMode="auto">
            <a:xfrm>
              <a:off x="2227" y="2171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 dirty="0">
                  <a:latin typeface="Arial" pitchFamily="34" charset="0"/>
                  <a:cs typeface="Arial" pitchFamily="34" charset="0"/>
                </a:rPr>
                <a:t>44</a:t>
              </a:r>
            </a:p>
          </p:txBody>
        </p:sp>
        <p:sp>
          <p:nvSpPr>
            <p:cNvPr id="3114" name="Text Box 128"/>
            <p:cNvSpPr txBox="1">
              <a:spLocks noChangeArrowheads="1"/>
            </p:cNvSpPr>
            <p:nvPr/>
          </p:nvSpPr>
          <p:spPr bwMode="auto">
            <a:xfrm>
              <a:off x="2276" y="1622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48</a:t>
              </a:r>
            </a:p>
          </p:txBody>
        </p:sp>
        <p:sp>
          <p:nvSpPr>
            <p:cNvPr id="3115" name="Text Box 131"/>
            <p:cNvSpPr txBox="1">
              <a:spLocks noChangeArrowheads="1"/>
            </p:cNvSpPr>
            <p:nvPr/>
          </p:nvSpPr>
          <p:spPr bwMode="auto">
            <a:xfrm>
              <a:off x="4635" y="1377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10</a:t>
              </a:r>
            </a:p>
          </p:txBody>
        </p:sp>
        <p:sp>
          <p:nvSpPr>
            <p:cNvPr id="3116" name="Text Box 134"/>
            <p:cNvSpPr txBox="1">
              <a:spLocks noChangeArrowheads="1"/>
            </p:cNvSpPr>
            <p:nvPr/>
          </p:nvSpPr>
          <p:spPr bwMode="auto">
            <a:xfrm>
              <a:off x="4807" y="1891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14</a:t>
              </a:r>
            </a:p>
          </p:txBody>
        </p:sp>
        <p:sp>
          <p:nvSpPr>
            <p:cNvPr id="3117" name="Text Box 135"/>
            <p:cNvSpPr txBox="1">
              <a:spLocks noChangeArrowheads="1"/>
            </p:cNvSpPr>
            <p:nvPr/>
          </p:nvSpPr>
          <p:spPr bwMode="auto">
            <a:xfrm>
              <a:off x="4172" y="3162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25</a:t>
              </a:r>
            </a:p>
          </p:txBody>
        </p:sp>
        <p:sp>
          <p:nvSpPr>
            <p:cNvPr id="3118" name="Text Box 140"/>
            <p:cNvSpPr txBox="1">
              <a:spLocks noChangeArrowheads="1"/>
            </p:cNvSpPr>
            <p:nvPr/>
          </p:nvSpPr>
          <p:spPr bwMode="auto">
            <a:xfrm>
              <a:off x="3512" y="3324"/>
              <a:ext cx="203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30</a:t>
              </a:r>
            </a:p>
          </p:txBody>
        </p:sp>
        <p:sp>
          <p:nvSpPr>
            <p:cNvPr id="3119" name="Text Box 141"/>
            <p:cNvSpPr txBox="1">
              <a:spLocks noChangeArrowheads="1"/>
            </p:cNvSpPr>
            <p:nvPr/>
          </p:nvSpPr>
          <p:spPr bwMode="auto">
            <a:xfrm>
              <a:off x="2875" y="3154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35</a:t>
              </a:r>
            </a:p>
          </p:txBody>
        </p:sp>
        <p:sp>
          <p:nvSpPr>
            <p:cNvPr id="3120" name="Text Box 144"/>
            <p:cNvSpPr txBox="1">
              <a:spLocks noChangeArrowheads="1"/>
            </p:cNvSpPr>
            <p:nvPr/>
          </p:nvSpPr>
          <p:spPr bwMode="auto">
            <a:xfrm>
              <a:off x="2381" y="2672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40</a:t>
              </a:r>
            </a:p>
          </p:txBody>
        </p:sp>
        <p:sp>
          <p:nvSpPr>
            <p:cNvPr id="3121" name="Text Box 149"/>
            <p:cNvSpPr txBox="1">
              <a:spLocks noChangeArrowheads="1"/>
            </p:cNvSpPr>
            <p:nvPr/>
          </p:nvSpPr>
          <p:spPr bwMode="auto">
            <a:xfrm>
              <a:off x="2760" y="3093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36</a:t>
              </a:r>
            </a:p>
          </p:txBody>
        </p:sp>
        <p:sp>
          <p:nvSpPr>
            <p:cNvPr id="3122" name="Text Box 152"/>
            <p:cNvSpPr txBox="1">
              <a:spLocks noChangeArrowheads="1"/>
            </p:cNvSpPr>
            <p:nvPr/>
          </p:nvSpPr>
          <p:spPr bwMode="auto">
            <a:xfrm>
              <a:off x="2385" y="1370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50</a:t>
              </a:r>
            </a:p>
          </p:txBody>
        </p:sp>
        <p:sp>
          <p:nvSpPr>
            <p:cNvPr id="3123" name="Text Box 165"/>
            <p:cNvSpPr txBox="1">
              <a:spLocks noChangeArrowheads="1"/>
            </p:cNvSpPr>
            <p:nvPr/>
          </p:nvSpPr>
          <p:spPr bwMode="auto">
            <a:xfrm>
              <a:off x="4689" y="1491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11</a:t>
              </a:r>
            </a:p>
          </p:txBody>
        </p:sp>
        <p:sp>
          <p:nvSpPr>
            <p:cNvPr id="3124" name="Text Box 166"/>
            <p:cNvSpPr txBox="1">
              <a:spLocks noChangeArrowheads="1"/>
            </p:cNvSpPr>
            <p:nvPr/>
          </p:nvSpPr>
          <p:spPr bwMode="auto">
            <a:xfrm>
              <a:off x="4393" y="1063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07</a:t>
              </a:r>
            </a:p>
          </p:txBody>
        </p:sp>
        <p:sp>
          <p:nvSpPr>
            <p:cNvPr id="3125" name="Text Box 178"/>
            <p:cNvSpPr txBox="1">
              <a:spLocks noChangeArrowheads="1"/>
            </p:cNvSpPr>
            <p:nvPr/>
          </p:nvSpPr>
          <p:spPr bwMode="auto">
            <a:xfrm>
              <a:off x="4786" y="1764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13</a:t>
              </a:r>
            </a:p>
          </p:txBody>
        </p:sp>
        <p:sp>
          <p:nvSpPr>
            <p:cNvPr id="3126" name="Text Box 181"/>
            <p:cNvSpPr txBox="1">
              <a:spLocks noChangeArrowheads="1"/>
            </p:cNvSpPr>
            <p:nvPr/>
          </p:nvSpPr>
          <p:spPr bwMode="auto">
            <a:xfrm>
              <a:off x="2752" y="977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54</a:t>
              </a:r>
            </a:p>
          </p:txBody>
        </p:sp>
        <p:sp>
          <p:nvSpPr>
            <p:cNvPr id="3127" name="Text Box 190"/>
            <p:cNvSpPr txBox="1">
              <a:spLocks noChangeArrowheads="1"/>
            </p:cNvSpPr>
            <p:nvPr/>
          </p:nvSpPr>
          <p:spPr bwMode="auto">
            <a:xfrm>
              <a:off x="4165" y="899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05</a:t>
              </a:r>
            </a:p>
          </p:txBody>
        </p:sp>
        <p:sp>
          <p:nvSpPr>
            <p:cNvPr id="3128" name="Text Box 214"/>
            <p:cNvSpPr txBox="1">
              <a:spLocks noChangeArrowheads="1"/>
            </p:cNvSpPr>
            <p:nvPr/>
          </p:nvSpPr>
          <p:spPr bwMode="auto">
            <a:xfrm>
              <a:off x="3517" y="924"/>
              <a:ext cx="205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it-IT" sz="8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9" name="Text Box 216"/>
            <p:cNvSpPr txBox="1">
              <a:spLocks noChangeArrowheads="1"/>
            </p:cNvSpPr>
            <p:nvPr/>
          </p:nvSpPr>
          <p:spPr bwMode="auto">
            <a:xfrm>
              <a:off x="2414" y="2029"/>
              <a:ext cx="205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it-IT" sz="8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30" name="Text Box 225"/>
            <p:cNvSpPr txBox="1">
              <a:spLocks noChangeArrowheads="1"/>
            </p:cNvSpPr>
            <p:nvPr/>
          </p:nvSpPr>
          <p:spPr bwMode="auto">
            <a:xfrm>
              <a:off x="3651" y="729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01</a:t>
              </a:r>
            </a:p>
          </p:txBody>
        </p:sp>
        <p:sp>
          <p:nvSpPr>
            <p:cNvPr id="3131" name="Text Box 226"/>
            <p:cNvSpPr txBox="1">
              <a:spLocks noChangeArrowheads="1"/>
            </p:cNvSpPr>
            <p:nvPr/>
          </p:nvSpPr>
          <p:spPr bwMode="auto">
            <a:xfrm>
              <a:off x="3513" y="729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00</a:t>
              </a:r>
            </a:p>
          </p:txBody>
        </p:sp>
        <p:sp>
          <p:nvSpPr>
            <p:cNvPr id="3132" name="Text Box 227"/>
            <p:cNvSpPr txBox="1">
              <a:spLocks noChangeArrowheads="1"/>
            </p:cNvSpPr>
            <p:nvPr/>
          </p:nvSpPr>
          <p:spPr bwMode="auto">
            <a:xfrm>
              <a:off x="3783" y="747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02</a:t>
              </a:r>
            </a:p>
          </p:txBody>
        </p:sp>
        <p:sp>
          <p:nvSpPr>
            <p:cNvPr id="3133" name="Text Box 228"/>
            <p:cNvSpPr txBox="1">
              <a:spLocks noChangeArrowheads="1"/>
            </p:cNvSpPr>
            <p:nvPr/>
          </p:nvSpPr>
          <p:spPr bwMode="auto">
            <a:xfrm>
              <a:off x="4047" y="831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04</a:t>
              </a:r>
            </a:p>
          </p:txBody>
        </p:sp>
        <p:sp>
          <p:nvSpPr>
            <p:cNvPr id="3134" name="Text Box 229"/>
            <p:cNvSpPr txBox="1">
              <a:spLocks noChangeArrowheads="1"/>
            </p:cNvSpPr>
            <p:nvPr/>
          </p:nvSpPr>
          <p:spPr bwMode="auto">
            <a:xfrm>
              <a:off x="4491" y="1167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08</a:t>
              </a:r>
            </a:p>
          </p:txBody>
        </p:sp>
        <p:sp>
          <p:nvSpPr>
            <p:cNvPr id="3135" name="Text Box 230"/>
            <p:cNvSpPr txBox="1">
              <a:spLocks noChangeArrowheads="1"/>
            </p:cNvSpPr>
            <p:nvPr/>
          </p:nvSpPr>
          <p:spPr bwMode="auto">
            <a:xfrm>
              <a:off x="4575" y="1275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09</a:t>
              </a:r>
            </a:p>
          </p:txBody>
        </p:sp>
        <p:sp>
          <p:nvSpPr>
            <p:cNvPr id="3136" name="Text Box 231"/>
            <p:cNvSpPr txBox="1">
              <a:spLocks noChangeArrowheads="1"/>
            </p:cNvSpPr>
            <p:nvPr/>
          </p:nvSpPr>
          <p:spPr bwMode="auto">
            <a:xfrm>
              <a:off x="3917" y="780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03</a:t>
              </a:r>
            </a:p>
          </p:txBody>
        </p:sp>
        <p:sp>
          <p:nvSpPr>
            <p:cNvPr id="3137" name="Text Box 232"/>
            <p:cNvSpPr txBox="1">
              <a:spLocks noChangeArrowheads="1"/>
            </p:cNvSpPr>
            <p:nvPr/>
          </p:nvSpPr>
          <p:spPr bwMode="auto">
            <a:xfrm>
              <a:off x="4755" y="1617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12</a:t>
              </a:r>
            </a:p>
          </p:txBody>
        </p:sp>
        <p:sp>
          <p:nvSpPr>
            <p:cNvPr id="3138" name="Text Box 233"/>
            <p:cNvSpPr txBox="1">
              <a:spLocks noChangeArrowheads="1"/>
            </p:cNvSpPr>
            <p:nvPr/>
          </p:nvSpPr>
          <p:spPr bwMode="auto">
            <a:xfrm>
              <a:off x="4821" y="2019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15</a:t>
              </a:r>
            </a:p>
          </p:txBody>
        </p:sp>
        <p:sp>
          <p:nvSpPr>
            <p:cNvPr id="3139" name="Text Box 234"/>
            <p:cNvSpPr txBox="1">
              <a:spLocks noChangeArrowheads="1"/>
            </p:cNvSpPr>
            <p:nvPr/>
          </p:nvSpPr>
          <p:spPr bwMode="auto">
            <a:xfrm>
              <a:off x="2222" y="2023"/>
              <a:ext cx="205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800" b="1">
                  <a:latin typeface="Arial" pitchFamily="34" charset="0"/>
                  <a:cs typeface="Arial" pitchFamily="34" charset="0"/>
                </a:rPr>
                <a:t>45</a:t>
              </a:r>
            </a:p>
          </p:txBody>
        </p:sp>
        <p:sp>
          <p:nvSpPr>
            <p:cNvPr id="3140" name="Text Box 235"/>
            <p:cNvSpPr txBox="1">
              <a:spLocks noChangeArrowheads="1"/>
            </p:cNvSpPr>
            <p:nvPr/>
          </p:nvSpPr>
          <p:spPr bwMode="auto">
            <a:xfrm>
              <a:off x="4807" y="2161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16</a:t>
              </a:r>
            </a:p>
          </p:txBody>
        </p:sp>
        <p:sp>
          <p:nvSpPr>
            <p:cNvPr id="3141" name="Text Box 237"/>
            <p:cNvSpPr txBox="1">
              <a:spLocks noChangeArrowheads="1"/>
            </p:cNvSpPr>
            <p:nvPr/>
          </p:nvSpPr>
          <p:spPr bwMode="auto">
            <a:xfrm>
              <a:off x="4789" y="2293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17</a:t>
              </a:r>
            </a:p>
          </p:txBody>
        </p:sp>
        <p:sp>
          <p:nvSpPr>
            <p:cNvPr id="3142" name="Text Box 238"/>
            <p:cNvSpPr txBox="1">
              <a:spLocks noChangeArrowheads="1"/>
            </p:cNvSpPr>
            <p:nvPr/>
          </p:nvSpPr>
          <p:spPr bwMode="auto">
            <a:xfrm>
              <a:off x="4639" y="2683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20</a:t>
              </a:r>
            </a:p>
          </p:txBody>
        </p:sp>
        <p:sp>
          <p:nvSpPr>
            <p:cNvPr id="3143" name="Text Box 239"/>
            <p:cNvSpPr txBox="1">
              <a:spLocks noChangeArrowheads="1"/>
            </p:cNvSpPr>
            <p:nvPr/>
          </p:nvSpPr>
          <p:spPr bwMode="auto">
            <a:xfrm>
              <a:off x="2449" y="1261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51</a:t>
              </a:r>
            </a:p>
          </p:txBody>
        </p:sp>
        <p:sp>
          <p:nvSpPr>
            <p:cNvPr id="3144" name="Text Box 240"/>
            <p:cNvSpPr txBox="1">
              <a:spLocks noChangeArrowheads="1"/>
            </p:cNvSpPr>
            <p:nvPr/>
          </p:nvSpPr>
          <p:spPr bwMode="auto">
            <a:xfrm>
              <a:off x="2221" y="1891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46</a:t>
              </a:r>
            </a:p>
          </p:txBody>
        </p:sp>
        <p:sp>
          <p:nvSpPr>
            <p:cNvPr id="3145" name="Text Box 241"/>
            <p:cNvSpPr txBox="1">
              <a:spLocks noChangeArrowheads="1"/>
            </p:cNvSpPr>
            <p:nvPr/>
          </p:nvSpPr>
          <p:spPr bwMode="auto">
            <a:xfrm>
              <a:off x="2323" y="1495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49</a:t>
              </a:r>
            </a:p>
          </p:txBody>
        </p:sp>
        <p:sp>
          <p:nvSpPr>
            <p:cNvPr id="3146" name="Text Box 242"/>
            <p:cNvSpPr txBox="1">
              <a:spLocks noChangeArrowheads="1"/>
            </p:cNvSpPr>
            <p:nvPr/>
          </p:nvSpPr>
          <p:spPr bwMode="auto">
            <a:xfrm>
              <a:off x="2245" y="1759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47</a:t>
              </a:r>
            </a:p>
          </p:txBody>
        </p:sp>
        <p:sp>
          <p:nvSpPr>
            <p:cNvPr id="3147" name="Text Box 243"/>
            <p:cNvSpPr txBox="1">
              <a:spLocks noChangeArrowheads="1"/>
            </p:cNvSpPr>
            <p:nvPr/>
          </p:nvSpPr>
          <p:spPr bwMode="auto">
            <a:xfrm>
              <a:off x="4699" y="2557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19</a:t>
              </a:r>
            </a:p>
          </p:txBody>
        </p:sp>
        <p:sp>
          <p:nvSpPr>
            <p:cNvPr id="3148" name="Text Box 244"/>
            <p:cNvSpPr txBox="1">
              <a:spLocks noChangeArrowheads="1"/>
            </p:cNvSpPr>
            <p:nvPr/>
          </p:nvSpPr>
          <p:spPr bwMode="auto">
            <a:xfrm>
              <a:off x="4747" y="2431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18</a:t>
              </a:r>
            </a:p>
          </p:txBody>
        </p:sp>
        <p:sp>
          <p:nvSpPr>
            <p:cNvPr id="3149" name="Text Box 245"/>
            <p:cNvSpPr txBox="1">
              <a:spLocks noChangeArrowheads="1"/>
            </p:cNvSpPr>
            <p:nvPr/>
          </p:nvSpPr>
          <p:spPr bwMode="auto">
            <a:xfrm>
              <a:off x="4477" y="2893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22</a:t>
              </a:r>
            </a:p>
          </p:txBody>
        </p:sp>
        <p:sp>
          <p:nvSpPr>
            <p:cNvPr id="3150" name="Text Box 246"/>
            <p:cNvSpPr txBox="1">
              <a:spLocks noChangeArrowheads="1"/>
            </p:cNvSpPr>
            <p:nvPr/>
          </p:nvSpPr>
          <p:spPr bwMode="auto">
            <a:xfrm>
              <a:off x="2629" y="1057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53</a:t>
              </a:r>
            </a:p>
          </p:txBody>
        </p:sp>
        <p:sp>
          <p:nvSpPr>
            <p:cNvPr id="3151" name="Text Box 247"/>
            <p:cNvSpPr txBox="1">
              <a:spLocks noChangeArrowheads="1"/>
            </p:cNvSpPr>
            <p:nvPr/>
          </p:nvSpPr>
          <p:spPr bwMode="auto">
            <a:xfrm>
              <a:off x="2863" y="901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55</a:t>
              </a:r>
            </a:p>
          </p:txBody>
        </p:sp>
        <p:sp>
          <p:nvSpPr>
            <p:cNvPr id="3152" name="Text Box 248"/>
            <p:cNvSpPr txBox="1">
              <a:spLocks noChangeArrowheads="1"/>
            </p:cNvSpPr>
            <p:nvPr/>
          </p:nvSpPr>
          <p:spPr bwMode="auto">
            <a:xfrm>
              <a:off x="2545" y="1159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52</a:t>
              </a:r>
            </a:p>
          </p:txBody>
        </p:sp>
        <p:sp>
          <p:nvSpPr>
            <p:cNvPr id="3153" name="Text Box 249"/>
            <p:cNvSpPr txBox="1">
              <a:spLocks noChangeArrowheads="1"/>
            </p:cNvSpPr>
            <p:nvPr/>
          </p:nvSpPr>
          <p:spPr bwMode="auto">
            <a:xfrm>
              <a:off x="4273" y="3073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24</a:t>
              </a:r>
            </a:p>
          </p:txBody>
        </p:sp>
        <p:sp>
          <p:nvSpPr>
            <p:cNvPr id="3154" name="Text Box 250"/>
            <p:cNvSpPr txBox="1">
              <a:spLocks noChangeArrowheads="1"/>
            </p:cNvSpPr>
            <p:nvPr/>
          </p:nvSpPr>
          <p:spPr bwMode="auto">
            <a:xfrm>
              <a:off x="4381" y="2995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23</a:t>
              </a:r>
            </a:p>
          </p:txBody>
        </p:sp>
        <p:sp>
          <p:nvSpPr>
            <p:cNvPr id="3155" name="Text Box 251"/>
            <p:cNvSpPr txBox="1">
              <a:spLocks noChangeArrowheads="1"/>
            </p:cNvSpPr>
            <p:nvPr/>
          </p:nvSpPr>
          <p:spPr bwMode="auto">
            <a:xfrm>
              <a:off x="4039" y="3212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26</a:t>
              </a:r>
            </a:p>
          </p:txBody>
        </p:sp>
        <p:sp>
          <p:nvSpPr>
            <p:cNvPr id="3156" name="Text Box 252"/>
            <p:cNvSpPr txBox="1">
              <a:spLocks noChangeArrowheads="1"/>
            </p:cNvSpPr>
            <p:nvPr/>
          </p:nvSpPr>
          <p:spPr bwMode="auto">
            <a:xfrm>
              <a:off x="3103" y="787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57</a:t>
              </a:r>
            </a:p>
          </p:txBody>
        </p:sp>
        <p:sp>
          <p:nvSpPr>
            <p:cNvPr id="3157" name="Text Box 253"/>
            <p:cNvSpPr txBox="1">
              <a:spLocks noChangeArrowheads="1"/>
            </p:cNvSpPr>
            <p:nvPr/>
          </p:nvSpPr>
          <p:spPr bwMode="auto">
            <a:xfrm>
              <a:off x="3907" y="3265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27</a:t>
              </a:r>
            </a:p>
          </p:txBody>
        </p:sp>
        <p:sp>
          <p:nvSpPr>
            <p:cNvPr id="3158" name="Text Box 254"/>
            <p:cNvSpPr txBox="1">
              <a:spLocks noChangeArrowheads="1"/>
            </p:cNvSpPr>
            <p:nvPr/>
          </p:nvSpPr>
          <p:spPr bwMode="auto">
            <a:xfrm>
              <a:off x="2977" y="841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56</a:t>
              </a:r>
            </a:p>
          </p:txBody>
        </p:sp>
        <p:sp>
          <p:nvSpPr>
            <p:cNvPr id="3159" name="Text Box 255"/>
            <p:cNvSpPr txBox="1">
              <a:spLocks noChangeArrowheads="1"/>
            </p:cNvSpPr>
            <p:nvPr/>
          </p:nvSpPr>
          <p:spPr bwMode="auto">
            <a:xfrm>
              <a:off x="3515" y="3147"/>
              <a:ext cx="121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it-IT" sz="8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60" name="Text Box 256"/>
            <p:cNvSpPr txBox="1">
              <a:spLocks noChangeArrowheads="1"/>
            </p:cNvSpPr>
            <p:nvPr/>
          </p:nvSpPr>
          <p:spPr bwMode="auto">
            <a:xfrm>
              <a:off x="3643" y="3313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29</a:t>
              </a:r>
            </a:p>
          </p:txBody>
        </p:sp>
        <p:sp>
          <p:nvSpPr>
            <p:cNvPr id="3161" name="Text Box 257"/>
            <p:cNvSpPr txBox="1">
              <a:spLocks noChangeArrowheads="1"/>
            </p:cNvSpPr>
            <p:nvPr/>
          </p:nvSpPr>
          <p:spPr bwMode="auto">
            <a:xfrm>
              <a:off x="3235" y="757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58</a:t>
              </a:r>
            </a:p>
          </p:txBody>
        </p:sp>
        <p:sp>
          <p:nvSpPr>
            <p:cNvPr id="3162" name="Text Box 258"/>
            <p:cNvSpPr txBox="1">
              <a:spLocks noChangeArrowheads="1"/>
            </p:cNvSpPr>
            <p:nvPr/>
          </p:nvSpPr>
          <p:spPr bwMode="auto">
            <a:xfrm>
              <a:off x="2450" y="2788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39</a:t>
              </a:r>
            </a:p>
          </p:txBody>
        </p:sp>
        <p:sp>
          <p:nvSpPr>
            <p:cNvPr id="3163" name="Text Box 259"/>
            <p:cNvSpPr txBox="1">
              <a:spLocks noChangeArrowheads="1"/>
            </p:cNvSpPr>
            <p:nvPr/>
          </p:nvSpPr>
          <p:spPr bwMode="auto">
            <a:xfrm>
              <a:off x="3115" y="3260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33</a:t>
              </a:r>
            </a:p>
          </p:txBody>
        </p:sp>
        <p:sp>
          <p:nvSpPr>
            <p:cNvPr id="3164" name="Text Box 260"/>
            <p:cNvSpPr txBox="1">
              <a:spLocks noChangeArrowheads="1"/>
            </p:cNvSpPr>
            <p:nvPr/>
          </p:nvSpPr>
          <p:spPr bwMode="auto">
            <a:xfrm>
              <a:off x="3368" y="734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59</a:t>
              </a:r>
            </a:p>
          </p:txBody>
        </p:sp>
        <p:sp>
          <p:nvSpPr>
            <p:cNvPr id="3165" name="Text Box 261"/>
            <p:cNvSpPr txBox="1">
              <a:spLocks noChangeArrowheads="1"/>
            </p:cNvSpPr>
            <p:nvPr/>
          </p:nvSpPr>
          <p:spPr bwMode="auto">
            <a:xfrm>
              <a:off x="2547" y="2900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38</a:t>
              </a:r>
            </a:p>
          </p:txBody>
        </p:sp>
        <p:sp>
          <p:nvSpPr>
            <p:cNvPr id="3166" name="Text Box 262"/>
            <p:cNvSpPr txBox="1">
              <a:spLocks noChangeArrowheads="1"/>
            </p:cNvSpPr>
            <p:nvPr/>
          </p:nvSpPr>
          <p:spPr bwMode="auto">
            <a:xfrm>
              <a:off x="2987" y="3217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34</a:t>
              </a:r>
            </a:p>
          </p:txBody>
        </p:sp>
        <p:sp>
          <p:nvSpPr>
            <p:cNvPr id="3167" name="Text Box 263"/>
            <p:cNvSpPr txBox="1">
              <a:spLocks noChangeArrowheads="1"/>
            </p:cNvSpPr>
            <p:nvPr/>
          </p:nvSpPr>
          <p:spPr bwMode="auto">
            <a:xfrm>
              <a:off x="3365" y="3317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31</a:t>
              </a:r>
            </a:p>
          </p:txBody>
        </p:sp>
        <p:sp>
          <p:nvSpPr>
            <p:cNvPr id="3168" name="Text Box 264"/>
            <p:cNvSpPr txBox="1">
              <a:spLocks noChangeArrowheads="1"/>
            </p:cNvSpPr>
            <p:nvPr/>
          </p:nvSpPr>
          <p:spPr bwMode="auto">
            <a:xfrm>
              <a:off x="2272" y="2428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42</a:t>
              </a:r>
            </a:p>
          </p:txBody>
        </p:sp>
        <p:sp>
          <p:nvSpPr>
            <p:cNvPr id="3169" name="Text Box 265"/>
            <p:cNvSpPr txBox="1">
              <a:spLocks noChangeArrowheads="1"/>
            </p:cNvSpPr>
            <p:nvPr/>
          </p:nvSpPr>
          <p:spPr bwMode="auto">
            <a:xfrm>
              <a:off x="2316" y="2561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41</a:t>
              </a:r>
            </a:p>
          </p:txBody>
        </p:sp>
        <p:sp>
          <p:nvSpPr>
            <p:cNvPr id="3170" name="Text Box 266"/>
            <p:cNvSpPr txBox="1">
              <a:spLocks noChangeArrowheads="1"/>
            </p:cNvSpPr>
            <p:nvPr/>
          </p:nvSpPr>
          <p:spPr bwMode="auto">
            <a:xfrm>
              <a:off x="2236" y="2294"/>
              <a:ext cx="19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800" b="1">
                  <a:latin typeface="Arial" pitchFamily="34" charset="0"/>
                  <a:cs typeface="Arial" pitchFamily="34" charset="0"/>
                </a:rPr>
                <a:t>43</a:t>
              </a:r>
            </a:p>
          </p:txBody>
        </p:sp>
      </p:grpSp>
      <p:sp>
        <p:nvSpPr>
          <p:cNvPr id="3076" name="CasellaDiTesto 125"/>
          <p:cNvSpPr txBox="1">
            <a:spLocks noChangeArrowheads="1"/>
          </p:cNvSpPr>
          <p:nvPr/>
        </p:nvSpPr>
        <p:spPr bwMode="auto">
          <a:xfrm>
            <a:off x="3148013" y="398463"/>
            <a:ext cx="18473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 sz="80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7" name="CasellaDiTesto 126"/>
          <p:cNvSpPr txBox="1">
            <a:spLocks noChangeArrowheads="1"/>
          </p:cNvSpPr>
          <p:nvPr/>
        </p:nvSpPr>
        <p:spPr bwMode="auto">
          <a:xfrm>
            <a:off x="2746375" y="142875"/>
            <a:ext cx="324961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400" b="1" dirty="0" smtClean="0">
                <a:latin typeface="Arial" pitchFamily="34" charset="0"/>
                <a:cs typeface="Arial" pitchFamily="34" charset="0"/>
              </a:rPr>
              <a:t>Rovigo</a:t>
            </a:r>
            <a:endParaRPr lang="it-IT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9" name="Connettore 1 98"/>
          <p:cNvCxnSpPr/>
          <p:nvPr/>
        </p:nvCxnSpPr>
        <p:spPr>
          <a:xfrm>
            <a:off x="19050" y="498454"/>
            <a:ext cx="9144000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ttangolo 127"/>
          <p:cNvSpPr/>
          <p:nvPr/>
        </p:nvSpPr>
        <p:spPr>
          <a:xfrm>
            <a:off x="214282" y="5929330"/>
            <a:ext cx="2857520" cy="7143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it-IT" sz="8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it-IT" sz="800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it-IT" sz="800" dirty="0" smtClean="0">
                <a:latin typeface="Arial" pitchFamily="34" charset="0"/>
                <a:cs typeface="Arial" pitchFamily="34" charset="0"/>
              </a:rPr>
              <a:t>nero     </a:t>
            </a:r>
            <a:r>
              <a:rPr lang="it-IT" sz="800" dirty="0">
                <a:latin typeface="Arial" pitchFamily="34" charset="0"/>
                <a:cs typeface="Arial" pitchFamily="34" charset="0"/>
              </a:rPr>
              <a:t>=    ES (tratteggio  =  </a:t>
            </a:r>
            <a:r>
              <a:rPr lang="it-IT" sz="800" dirty="0" smtClean="0">
                <a:latin typeface="Arial" pitchFamily="34" charset="0"/>
                <a:cs typeface="Arial" pitchFamily="34" charset="0"/>
              </a:rPr>
              <a:t>NTV non </a:t>
            </a:r>
            <a:r>
              <a:rPr lang="it-IT" sz="800" dirty="0">
                <a:latin typeface="Arial" pitchFamily="34" charset="0"/>
                <a:cs typeface="Arial" pitchFamily="34" charset="0"/>
              </a:rPr>
              <a:t>ad ogni ora)</a:t>
            </a:r>
          </a:p>
          <a:p>
            <a:pPr>
              <a:defRPr/>
            </a:pPr>
            <a:r>
              <a:rPr lang="it-IT" sz="800" dirty="0">
                <a:latin typeface="Arial" pitchFamily="34" charset="0"/>
                <a:cs typeface="Arial" pitchFamily="34" charset="0"/>
              </a:rPr>
              <a:t>rosso </a:t>
            </a:r>
            <a:r>
              <a:rPr lang="it-IT" sz="800" dirty="0" smtClean="0">
                <a:latin typeface="Arial" pitchFamily="34" charset="0"/>
                <a:cs typeface="Arial" pitchFamily="34" charset="0"/>
              </a:rPr>
              <a:t>  =    R veloce</a:t>
            </a:r>
            <a:endParaRPr lang="it-IT" sz="8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it-IT" sz="800" dirty="0">
                <a:latin typeface="Arial" pitchFamily="34" charset="0"/>
                <a:cs typeface="Arial" pitchFamily="34" charset="0"/>
              </a:rPr>
              <a:t>celeste = </a:t>
            </a:r>
            <a:r>
              <a:rPr lang="it-IT" sz="800" dirty="0" smtClean="0">
                <a:latin typeface="Arial" pitchFamily="34" charset="0"/>
                <a:cs typeface="Arial" pitchFamily="34" charset="0"/>
              </a:rPr>
              <a:t>  R lento (tratteggio  =  non ad ogni ora)</a:t>
            </a:r>
          </a:p>
          <a:p>
            <a:pPr>
              <a:defRPr/>
            </a:pPr>
            <a:r>
              <a:rPr lang="it-IT" sz="800" dirty="0" smtClean="0">
                <a:latin typeface="Arial" pitchFamily="34" charset="0"/>
                <a:cs typeface="Arial" pitchFamily="34" charset="0"/>
              </a:rPr>
              <a:t>Gli </a:t>
            </a:r>
            <a:r>
              <a:rPr lang="it-IT" sz="800" dirty="0">
                <a:latin typeface="Arial" pitchFamily="34" charset="0"/>
                <a:cs typeface="Arial" pitchFamily="34" charset="0"/>
              </a:rPr>
              <a:t>appuntamenti sono programmati con i </a:t>
            </a:r>
            <a:r>
              <a:rPr lang="it-IT" sz="800" dirty="0" err="1">
                <a:latin typeface="Arial" pitchFamily="34" charset="0"/>
                <a:cs typeface="Arial" pitchFamily="34" charset="0"/>
              </a:rPr>
              <a:t>Rv</a:t>
            </a:r>
            <a:endParaRPr lang="it-IT" sz="8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it-IT" sz="800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it-IT" sz="800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it-IT" sz="8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0" name="Connettore 2 129"/>
          <p:cNvCxnSpPr/>
          <p:nvPr/>
        </p:nvCxnSpPr>
        <p:spPr>
          <a:xfrm>
            <a:off x="6643702" y="3635386"/>
            <a:ext cx="571504" cy="7928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CasellaDiTesto 52"/>
          <p:cNvSpPr txBox="1">
            <a:spLocks noChangeArrowheads="1"/>
          </p:cNvSpPr>
          <p:nvPr/>
        </p:nvSpPr>
        <p:spPr bwMode="auto">
          <a:xfrm>
            <a:off x="7143768" y="3500438"/>
            <a:ext cx="928694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Chioggia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3" name="Connettore 2 132"/>
          <p:cNvCxnSpPr/>
          <p:nvPr/>
        </p:nvCxnSpPr>
        <p:spPr>
          <a:xfrm flipV="1">
            <a:off x="1643042" y="3643314"/>
            <a:ext cx="660388" cy="1000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CasellaDiTesto 52"/>
          <p:cNvSpPr txBox="1">
            <a:spLocks noChangeArrowheads="1"/>
          </p:cNvSpPr>
          <p:nvPr/>
        </p:nvSpPr>
        <p:spPr bwMode="auto">
          <a:xfrm>
            <a:off x="1071538" y="3500438"/>
            <a:ext cx="928694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Chioggia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8" name="Connettore 2 137"/>
          <p:cNvCxnSpPr/>
          <p:nvPr/>
        </p:nvCxnSpPr>
        <p:spPr>
          <a:xfrm>
            <a:off x="2357422" y="1785926"/>
            <a:ext cx="500066" cy="436556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nettore 2 145"/>
          <p:cNvCxnSpPr/>
          <p:nvPr/>
        </p:nvCxnSpPr>
        <p:spPr>
          <a:xfrm flipV="1">
            <a:off x="6143636" y="1785926"/>
            <a:ext cx="642942" cy="428628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CasellaDiTesto 52"/>
          <p:cNvSpPr txBox="1">
            <a:spLocks noChangeArrowheads="1"/>
          </p:cNvSpPr>
          <p:nvPr/>
        </p:nvSpPr>
        <p:spPr bwMode="auto">
          <a:xfrm>
            <a:off x="6715140" y="1641926"/>
            <a:ext cx="377841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VR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CasellaDiTesto 52"/>
          <p:cNvSpPr txBox="1">
            <a:spLocks noChangeArrowheads="1"/>
          </p:cNvSpPr>
          <p:nvPr/>
        </p:nvSpPr>
        <p:spPr bwMode="auto">
          <a:xfrm>
            <a:off x="2071670" y="1571612"/>
            <a:ext cx="377841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VR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2" name="Connettore 2 151"/>
          <p:cNvCxnSpPr/>
          <p:nvPr/>
        </p:nvCxnSpPr>
        <p:spPr>
          <a:xfrm rot="16200000" flipH="1">
            <a:off x="3428991" y="1000110"/>
            <a:ext cx="571504" cy="42862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Connettore 2 153"/>
          <p:cNvCxnSpPr/>
          <p:nvPr/>
        </p:nvCxnSpPr>
        <p:spPr>
          <a:xfrm rot="16200000" flipV="1">
            <a:off x="4010379" y="1061662"/>
            <a:ext cx="694615" cy="14287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CasellaDiTesto 52"/>
          <p:cNvSpPr txBox="1">
            <a:spLocks noChangeArrowheads="1"/>
          </p:cNvSpPr>
          <p:nvPr/>
        </p:nvSpPr>
        <p:spPr bwMode="auto">
          <a:xfrm>
            <a:off x="4071934" y="571480"/>
            <a:ext cx="428628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BO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9" name="CasellaDiTesto 52"/>
          <p:cNvSpPr txBox="1">
            <a:spLocks noChangeArrowheads="1"/>
          </p:cNvSpPr>
          <p:nvPr/>
        </p:nvSpPr>
        <p:spPr bwMode="auto">
          <a:xfrm>
            <a:off x="3286116" y="785794"/>
            <a:ext cx="428628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0" name="Arco 159"/>
          <p:cNvSpPr/>
          <p:nvPr/>
        </p:nvSpPr>
        <p:spPr>
          <a:xfrm rot="9846760">
            <a:off x="4000129" y="1114469"/>
            <a:ext cx="468000" cy="1106487"/>
          </a:xfrm>
          <a:prstGeom prst="arc">
            <a:avLst>
              <a:gd name="adj1" fmla="val 10186899"/>
              <a:gd name="adj2" fmla="val 328974"/>
            </a:avLst>
          </a:prstGeom>
          <a:ln w="12700">
            <a:solidFill>
              <a:srgbClr val="FF0000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8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1" name="Connettore 2 160"/>
          <p:cNvCxnSpPr/>
          <p:nvPr/>
        </p:nvCxnSpPr>
        <p:spPr>
          <a:xfrm rot="16200000" flipH="1">
            <a:off x="3571871" y="1071546"/>
            <a:ext cx="642938" cy="214313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onnettore 2 162"/>
          <p:cNvCxnSpPr/>
          <p:nvPr/>
        </p:nvCxnSpPr>
        <p:spPr>
          <a:xfrm rot="5400000" flipH="1" flipV="1">
            <a:off x="4128844" y="1085280"/>
            <a:ext cx="671204" cy="72232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CasellaDiTesto 52"/>
          <p:cNvSpPr txBox="1">
            <a:spLocks noChangeArrowheads="1"/>
          </p:cNvSpPr>
          <p:nvPr/>
        </p:nvSpPr>
        <p:spPr bwMode="auto">
          <a:xfrm>
            <a:off x="3571868" y="642918"/>
            <a:ext cx="428628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BO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0" name="CasellaDiTesto 52"/>
          <p:cNvSpPr txBox="1">
            <a:spLocks noChangeArrowheads="1"/>
          </p:cNvSpPr>
          <p:nvPr/>
        </p:nvSpPr>
        <p:spPr bwMode="auto">
          <a:xfrm>
            <a:off x="4429124" y="641794"/>
            <a:ext cx="428628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1" name="Arco 170"/>
          <p:cNvSpPr/>
          <p:nvPr/>
        </p:nvSpPr>
        <p:spPr>
          <a:xfrm rot="10155506">
            <a:off x="4073138" y="1224687"/>
            <a:ext cx="385762" cy="1106487"/>
          </a:xfrm>
          <a:prstGeom prst="arc">
            <a:avLst>
              <a:gd name="adj1" fmla="val 10186899"/>
              <a:gd name="adj2" fmla="val 328974"/>
            </a:avLst>
          </a:prstGeom>
          <a:ln w="12700">
            <a:solidFill>
              <a:srgbClr val="FF0000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8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3" name="Connettore 2 172"/>
          <p:cNvCxnSpPr/>
          <p:nvPr/>
        </p:nvCxnSpPr>
        <p:spPr>
          <a:xfrm rot="10800000" flipV="1">
            <a:off x="1928794" y="4500570"/>
            <a:ext cx="549038" cy="142876"/>
          </a:xfrm>
          <a:prstGeom prst="straightConnector1">
            <a:avLst/>
          </a:prstGeom>
          <a:ln w="22225">
            <a:solidFill>
              <a:srgbClr val="00B0F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CasellaDiTesto 52"/>
          <p:cNvSpPr txBox="1">
            <a:spLocks noChangeArrowheads="1"/>
          </p:cNvSpPr>
          <p:nvPr/>
        </p:nvSpPr>
        <p:spPr bwMode="auto">
          <a:xfrm>
            <a:off x="1643042" y="4500570"/>
            <a:ext cx="377841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FE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7" name="Connettore 2 176"/>
          <p:cNvCxnSpPr/>
          <p:nvPr/>
        </p:nvCxnSpPr>
        <p:spPr>
          <a:xfrm flipV="1">
            <a:off x="2143108" y="4714884"/>
            <a:ext cx="428628" cy="349262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Arco 179"/>
          <p:cNvSpPr/>
          <p:nvPr/>
        </p:nvSpPr>
        <p:spPr>
          <a:xfrm rot="4056764">
            <a:off x="2814816" y="3865260"/>
            <a:ext cx="252000" cy="1044000"/>
          </a:xfrm>
          <a:prstGeom prst="arc">
            <a:avLst>
              <a:gd name="adj1" fmla="val 9382924"/>
              <a:gd name="adj2" fmla="val 1105073"/>
            </a:avLst>
          </a:prstGeom>
          <a:ln w="12700">
            <a:solidFill>
              <a:srgbClr val="00B0F0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8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1" name="Connettore 2 180"/>
          <p:cNvCxnSpPr/>
          <p:nvPr/>
        </p:nvCxnSpPr>
        <p:spPr>
          <a:xfrm rot="10800000">
            <a:off x="6500827" y="4500570"/>
            <a:ext cx="500066" cy="214314"/>
          </a:xfrm>
          <a:prstGeom prst="straightConnector1">
            <a:avLst/>
          </a:prstGeom>
          <a:ln w="22225">
            <a:solidFill>
              <a:srgbClr val="00B0F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Connettore 2 183"/>
          <p:cNvCxnSpPr/>
          <p:nvPr/>
        </p:nvCxnSpPr>
        <p:spPr>
          <a:xfrm>
            <a:off x="6429388" y="4714884"/>
            <a:ext cx="500066" cy="285752"/>
          </a:xfrm>
          <a:prstGeom prst="straightConnector1">
            <a:avLst/>
          </a:prstGeom>
          <a:ln w="22225">
            <a:solidFill>
              <a:srgbClr val="00B0F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CasellaDiTesto 52"/>
          <p:cNvSpPr txBox="1">
            <a:spLocks noChangeArrowheads="1"/>
          </p:cNvSpPr>
          <p:nvPr/>
        </p:nvSpPr>
        <p:spPr bwMode="auto">
          <a:xfrm>
            <a:off x="1857356" y="5000636"/>
            <a:ext cx="377841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9" name="CasellaDiTesto 52"/>
          <p:cNvSpPr txBox="1">
            <a:spLocks noChangeArrowheads="1"/>
          </p:cNvSpPr>
          <p:nvPr/>
        </p:nvSpPr>
        <p:spPr bwMode="auto">
          <a:xfrm>
            <a:off x="6929454" y="4643446"/>
            <a:ext cx="377841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FE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0" name="CasellaDiTesto 52"/>
          <p:cNvSpPr txBox="1">
            <a:spLocks noChangeArrowheads="1"/>
          </p:cNvSpPr>
          <p:nvPr/>
        </p:nvSpPr>
        <p:spPr bwMode="auto">
          <a:xfrm>
            <a:off x="6858016" y="4929198"/>
            <a:ext cx="377841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1" name="Arco 190"/>
          <p:cNvSpPr/>
          <p:nvPr/>
        </p:nvSpPr>
        <p:spPr>
          <a:xfrm rot="18091310">
            <a:off x="5876033" y="3836310"/>
            <a:ext cx="277929" cy="1106487"/>
          </a:xfrm>
          <a:prstGeom prst="arc">
            <a:avLst>
              <a:gd name="adj1" fmla="val 8275783"/>
              <a:gd name="adj2" fmla="val 3155549"/>
            </a:avLst>
          </a:prstGeom>
          <a:ln w="12700">
            <a:solidFill>
              <a:srgbClr val="00B0F0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8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2" name="Connettore 2 191"/>
          <p:cNvCxnSpPr/>
          <p:nvPr/>
        </p:nvCxnSpPr>
        <p:spPr>
          <a:xfrm rot="10800000" flipV="1">
            <a:off x="1643042" y="4286256"/>
            <a:ext cx="691914" cy="141288"/>
          </a:xfrm>
          <a:prstGeom prst="straightConnector1">
            <a:avLst/>
          </a:prstGeom>
          <a:ln w="2222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Connettore 2 194"/>
          <p:cNvCxnSpPr/>
          <p:nvPr/>
        </p:nvCxnSpPr>
        <p:spPr>
          <a:xfrm flipV="1">
            <a:off x="1857356" y="4643446"/>
            <a:ext cx="642942" cy="214314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CasellaDiTesto 52"/>
          <p:cNvSpPr txBox="1">
            <a:spLocks noChangeArrowheads="1"/>
          </p:cNvSpPr>
          <p:nvPr/>
        </p:nvSpPr>
        <p:spPr bwMode="auto">
          <a:xfrm>
            <a:off x="1357290" y="4286256"/>
            <a:ext cx="377841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2" name="CasellaDiTesto 52"/>
          <p:cNvSpPr txBox="1">
            <a:spLocks noChangeArrowheads="1"/>
          </p:cNvSpPr>
          <p:nvPr/>
        </p:nvSpPr>
        <p:spPr bwMode="auto">
          <a:xfrm>
            <a:off x="1571604" y="4769810"/>
            <a:ext cx="428628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BO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3" name="Arco 202"/>
          <p:cNvSpPr/>
          <p:nvPr/>
        </p:nvSpPr>
        <p:spPr>
          <a:xfrm rot="3949625">
            <a:off x="2578818" y="3964422"/>
            <a:ext cx="534987" cy="759453"/>
          </a:xfrm>
          <a:prstGeom prst="arc">
            <a:avLst>
              <a:gd name="adj1" fmla="val 9382924"/>
              <a:gd name="adj2" fmla="val 1105073"/>
            </a:avLst>
          </a:prstGeom>
          <a:ln w="1270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8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4" name="Connettore 2 203"/>
          <p:cNvCxnSpPr/>
          <p:nvPr/>
        </p:nvCxnSpPr>
        <p:spPr>
          <a:xfrm rot="16200000" flipV="1">
            <a:off x="5000628" y="5857892"/>
            <a:ext cx="571504" cy="285752"/>
          </a:xfrm>
          <a:prstGeom prst="straightConnector1">
            <a:avLst/>
          </a:prstGeom>
          <a:ln w="2222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Connettore 2 205"/>
          <p:cNvCxnSpPr/>
          <p:nvPr/>
        </p:nvCxnSpPr>
        <p:spPr>
          <a:xfrm rot="16200000" flipH="1">
            <a:off x="4382172" y="6168130"/>
            <a:ext cx="642942" cy="22466"/>
          </a:xfrm>
          <a:prstGeom prst="straightConnector1">
            <a:avLst/>
          </a:prstGeom>
          <a:ln w="2222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Arco 207"/>
          <p:cNvSpPr/>
          <p:nvPr/>
        </p:nvSpPr>
        <p:spPr>
          <a:xfrm rot="21013222">
            <a:off x="4561176" y="4969117"/>
            <a:ext cx="534987" cy="759453"/>
          </a:xfrm>
          <a:prstGeom prst="arc">
            <a:avLst>
              <a:gd name="adj1" fmla="val 9382924"/>
              <a:gd name="adj2" fmla="val 1105073"/>
            </a:avLst>
          </a:prstGeom>
          <a:ln w="1270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800">
              <a:latin typeface="Arial" pitchFamily="34" charset="0"/>
              <a:cs typeface="Arial" pitchFamily="34" charset="0"/>
            </a:endParaRPr>
          </a:p>
        </p:txBody>
      </p:sp>
      <p:sp>
        <p:nvSpPr>
          <p:cNvPr id="209" name="CasellaDiTesto 52"/>
          <p:cNvSpPr txBox="1">
            <a:spLocks noChangeArrowheads="1"/>
          </p:cNvSpPr>
          <p:nvPr/>
        </p:nvSpPr>
        <p:spPr bwMode="auto">
          <a:xfrm>
            <a:off x="4429124" y="6429396"/>
            <a:ext cx="377841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0" name="CasellaDiTesto 52"/>
          <p:cNvSpPr txBox="1">
            <a:spLocks noChangeArrowheads="1"/>
          </p:cNvSpPr>
          <p:nvPr/>
        </p:nvSpPr>
        <p:spPr bwMode="auto">
          <a:xfrm>
            <a:off x="5286380" y="6286520"/>
            <a:ext cx="428628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BO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1" name="Connettore 2 210"/>
          <p:cNvCxnSpPr/>
          <p:nvPr/>
        </p:nvCxnSpPr>
        <p:spPr>
          <a:xfrm rot="10800000">
            <a:off x="6643702" y="3856040"/>
            <a:ext cx="785818" cy="73026"/>
          </a:xfrm>
          <a:prstGeom prst="straightConnector1">
            <a:avLst/>
          </a:prstGeom>
          <a:ln w="2222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Connettore 2 212"/>
          <p:cNvCxnSpPr/>
          <p:nvPr/>
        </p:nvCxnSpPr>
        <p:spPr>
          <a:xfrm>
            <a:off x="6572264" y="4286256"/>
            <a:ext cx="714380" cy="214314"/>
          </a:xfrm>
          <a:prstGeom prst="straightConnector1">
            <a:avLst/>
          </a:prstGeom>
          <a:ln w="2222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CasellaDiTesto 52"/>
          <p:cNvSpPr txBox="1">
            <a:spLocks noChangeArrowheads="1"/>
          </p:cNvSpPr>
          <p:nvPr/>
        </p:nvSpPr>
        <p:spPr bwMode="auto">
          <a:xfrm>
            <a:off x="7215206" y="4357694"/>
            <a:ext cx="428628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BO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8" name="CasellaDiTesto 52"/>
          <p:cNvSpPr txBox="1">
            <a:spLocks noChangeArrowheads="1"/>
          </p:cNvSpPr>
          <p:nvPr/>
        </p:nvSpPr>
        <p:spPr bwMode="auto">
          <a:xfrm>
            <a:off x="7358082" y="3857628"/>
            <a:ext cx="377841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9" name="Arco 218"/>
          <p:cNvSpPr/>
          <p:nvPr/>
        </p:nvSpPr>
        <p:spPr>
          <a:xfrm rot="17596444">
            <a:off x="6034253" y="3480831"/>
            <a:ext cx="408814" cy="1043237"/>
          </a:xfrm>
          <a:prstGeom prst="arc">
            <a:avLst>
              <a:gd name="adj1" fmla="val 9077255"/>
              <a:gd name="adj2" fmla="val 618902"/>
            </a:avLst>
          </a:prstGeom>
          <a:ln w="1270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8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0" name="Connettore 2 219"/>
          <p:cNvCxnSpPr/>
          <p:nvPr/>
        </p:nvCxnSpPr>
        <p:spPr>
          <a:xfrm rot="16200000" flipV="1">
            <a:off x="5250661" y="5750735"/>
            <a:ext cx="571504" cy="357190"/>
          </a:xfrm>
          <a:prstGeom prst="straightConnector1">
            <a:avLst/>
          </a:prstGeom>
          <a:ln w="2222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Connettore 2 221"/>
          <p:cNvCxnSpPr/>
          <p:nvPr/>
        </p:nvCxnSpPr>
        <p:spPr>
          <a:xfrm rot="16200000" flipH="1">
            <a:off x="4607719" y="6036487"/>
            <a:ext cx="642942" cy="142876"/>
          </a:xfrm>
          <a:prstGeom prst="straightConnector1">
            <a:avLst/>
          </a:prstGeom>
          <a:ln w="2222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CasellaDiTesto 52"/>
          <p:cNvSpPr txBox="1">
            <a:spLocks noChangeArrowheads="1"/>
          </p:cNvSpPr>
          <p:nvPr/>
        </p:nvSpPr>
        <p:spPr bwMode="auto">
          <a:xfrm>
            <a:off x="4857752" y="6412884"/>
            <a:ext cx="428628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BO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5" name="CasellaDiTesto 52"/>
          <p:cNvSpPr txBox="1">
            <a:spLocks noChangeArrowheads="1"/>
          </p:cNvSpPr>
          <p:nvPr/>
        </p:nvSpPr>
        <p:spPr bwMode="auto">
          <a:xfrm>
            <a:off x="5622919" y="6215082"/>
            <a:ext cx="377841" cy="2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r>
              <a:rPr lang="it-IT" sz="800" b="1" dirty="0" smtClean="0">
                <a:latin typeface="Arial" pitchFamily="34" charset="0"/>
                <a:cs typeface="Arial" pitchFamily="34" charset="0"/>
              </a:rPr>
              <a:t>VE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6" name="Arco 225"/>
          <p:cNvSpPr/>
          <p:nvPr/>
        </p:nvSpPr>
        <p:spPr>
          <a:xfrm rot="20605181">
            <a:off x="4716715" y="4895832"/>
            <a:ext cx="534987" cy="848213"/>
          </a:xfrm>
          <a:prstGeom prst="arc">
            <a:avLst>
              <a:gd name="adj1" fmla="val 9382924"/>
              <a:gd name="adj2" fmla="val 1105073"/>
            </a:avLst>
          </a:prstGeom>
          <a:ln w="1270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215338" y="6356351"/>
            <a:ext cx="471462" cy="358798"/>
          </a:xfrm>
        </p:spPr>
        <p:txBody>
          <a:bodyPr/>
          <a:lstStyle/>
          <a:p>
            <a:pPr>
              <a:defRPr/>
            </a:pPr>
            <a:fld id="{3DB52F21-9BA2-47B9-98F5-74C0F75B7A28}" type="slidenum">
              <a:rPr lang="it-IT" smtClean="0"/>
              <a:pPr>
                <a:defRPr/>
              </a:pPr>
              <a:t>27</a:t>
            </a:fld>
            <a:endParaRPr lang="it-IT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>
          <a:xfrm>
            <a:off x="482600" y="0"/>
            <a:ext cx="8229600" cy="414338"/>
          </a:xfrm>
        </p:spPr>
        <p:txBody>
          <a:bodyPr/>
          <a:lstStyle/>
          <a:p>
            <a:pPr eaLnBrk="1" hangingPunct="1"/>
            <a:r>
              <a:rPr lang="it-IT" sz="1400" b="1" dirty="0" smtClean="0">
                <a:latin typeface="Arial" charset="0"/>
                <a:cs typeface="Arial" charset="0"/>
              </a:rPr>
              <a:t>Monselice</a:t>
            </a:r>
            <a:endParaRPr lang="it-IT" sz="1200" b="1" dirty="0" smtClean="0">
              <a:latin typeface="Arial" charset="0"/>
              <a:cs typeface="Arial" charset="0"/>
            </a:endParaRPr>
          </a:p>
        </p:txBody>
      </p:sp>
      <p:sp>
        <p:nvSpPr>
          <p:cNvPr id="51202" name="Oval 41"/>
          <p:cNvSpPr>
            <a:spLocks noChangeArrowheads="1"/>
          </p:cNvSpPr>
          <p:nvPr/>
        </p:nvSpPr>
        <p:spPr bwMode="auto">
          <a:xfrm>
            <a:off x="3140075" y="2387599"/>
            <a:ext cx="2664000" cy="2664000"/>
          </a:xfrm>
          <a:prstGeom prst="ellipse">
            <a:avLst/>
          </a:prstGeom>
          <a:solidFill>
            <a:srgbClr val="FFFFFF">
              <a:alpha val="52156"/>
            </a:srgbClr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205" name="Text Box 107"/>
          <p:cNvSpPr txBox="1">
            <a:spLocks noChangeArrowheads="1"/>
          </p:cNvSpPr>
          <p:nvPr/>
        </p:nvSpPr>
        <p:spPr bwMode="auto">
          <a:xfrm>
            <a:off x="1781175" y="4425950"/>
            <a:ext cx="214313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51208" name="Line 112"/>
          <p:cNvSpPr>
            <a:spLocks noChangeShapeType="1"/>
          </p:cNvSpPr>
          <p:nvPr/>
        </p:nvSpPr>
        <p:spPr bwMode="auto">
          <a:xfrm flipH="1" flipV="1">
            <a:off x="3604323" y="1857364"/>
            <a:ext cx="253297" cy="661521"/>
          </a:xfrm>
          <a:prstGeom prst="line">
            <a:avLst/>
          </a:prstGeom>
          <a:noFill/>
          <a:ln w="28575">
            <a:solidFill>
              <a:srgbClr val="00B0F0"/>
            </a:solidFill>
            <a:round/>
            <a:headEnd type="triangle" w="med" len="med"/>
            <a:tailEnd/>
          </a:ln>
        </p:spPr>
        <p:txBody>
          <a:bodyPr wrap="square" anchor="ctr">
            <a:spAutoFit/>
          </a:bodyPr>
          <a:lstStyle/>
          <a:p>
            <a:endParaRPr lang="it-IT"/>
          </a:p>
        </p:txBody>
      </p:sp>
      <p:sp>
        <p:nvSpPr>
          <p:cNvPr id="51215" name="Freeform 128"/>
          <p:cNvSpPr>
            <a:spLocks/>
          </p:cNvSpPr>
          <p:nvPr/>
        </p:nvSpPr>
        <p:spPr bwMode="auto">
          <a:xfrm rot="9619554">
            <a:off x="3168650" y="2889250"/>
            <a:ext cx="796925" cy="606425"/>
          </a:xfrm>
          <a:custGeom>
            <a:avLst/>
            <a:gdLst>
              <a:gd name="T0" fmla="*/ 0 w 502"/>
              <a:gd name="T1" fmla="*/ 2147483647 h 382"/>
              <a:gd name="T2" fmla="*/ 2147483647 w 502"/>
              <a:gd name="T3" fmla="*/ 2147483647 h 382"/>
              <a:gd name="T4" fmla="*/ 2147483647 w 502"/>
              <a:gd name="T5" fmla="*/ 2147483647 h 382"/>
              <a:gd name="T6" fmla="*/ 2147483647 w 502"/>
              <a:gd name="T7" fmla="*/ 2147483647 h 382"/>
              <a:gd name="T8" fmla="*/ 0 60000 65536"/>
              <a:gd name="T9" fmla="*/ 0 60000 65536"/>
              <a:gd name="T10" fmla="*/ 0 60000 65536"/>
              <a:gd name="T11" fmla="*/ 0 60000 65536"/>
              <a:gd name="T12" fmla="*/ 0 w 502"/>
              <a:gd name="T13" fmla="*/ 0 h 382"/>
              <a:gd name="T14" fmla="*/ 502 w 502"/>
              <a:gd name="T15" fmla="*/ 382 h 38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2" h="382">
                <a:moveTo>
                  <a:pt x="0" y="382"/>
                </a:moveTo>
                <a:cubicBezTo>
                  <a:pt x="32" y="231"/>
                  <a:pt x="64" y="80"/>
                  <a:pt x="138" y="40"/>
                </a:cubicBezTo>
                <a:cubicBezTo>
                  <a:pt x="212" y="0"/>
                  <a:pt x="386" y="124"/>
                  <a:pt x="444" y="142"/>
                </a:cubicBezTo>
                <a:cubicBezTo>
                  <a:pt x="502" y="160"/>
                  <a:pt x="494" y="154"/>
                  <a:pt x="486" y="148"/>
                </a:cubicBezTo>
              </a:path>
            </a:pathLst>
          </a:custGeom>
          <a:noFill/>
          <a:ln w="9525">
            <a:noFill/>
            <a:round/>
            <a:headEnd/>
            <a:tailEnd/>
          </a:ln>
          <a:effectLst>
            <a:prstShdw prst="shdw17" dist="17961" dir="13500000">
              <a:schemeClr val="bg2"/>
            </a:prstShdw>
          </a:effectLst>
        </p:spPr>
        <p:txBody>
          <a:bodyPr wrap="none" anchor="ctr"/>
          <a:lstStyle/>
          <a:p>
            <a:endParaRPr lang="it-IT"/>
          </a:p>
        </p:txBody>
      </p:sp>
      <p:sp>
        <p:nvSpPr>
          <p:cNvPr id="51216" name="Text Box 23"/>
          <p:cNvSpPr txBox="1">
            <a:spLocks noChangeArrowheads="1"/>
          </p:cNvSpPr>
          <p:nvPr/>
        </p:nvSpPr>
        <p:spPr bwMode="auto">
          <a:xfrm>
            <a:off x="2500298" y="3070680"/>
            <a:ext cx="351378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smtClean="0">
                <a:solidFill>
                  <a:srgbClr val="0000FF"/>
                </a:solidFill>
              </a:rPr>
              <a:t>VE </a:t>
            </a:r>
            <a:endParaRPr lang="it-IT" sz="800" b="1" dirty="0">
              <a:solidFill>
                <a:srgbClr val="0000FF"/>
              </a:solidFill>
            </a:endParaRPr>
          </a:p>
        </p:txBody>
      </p:sp>
      <p:sp>
        <p:nvSpPr>
          <p:cNvPr id="51217" name="AutoShape 24"/>
          <p:cNvSpPr>
            <a:spLocks noChangeArrowheads="1"/>
          </p:cNvSpPr>
          <p:nvPr/>
        </p:nvSpPr>
        <p:spPr bwMode="auto">
          <a:xfrm rot="6853164" flipH="1" flipV="1">
            <a:off x="2889380" y="2879338"/>
            <a:ext cx="460375" cy="471487"/>
          </a:xfrm>
          <a:prstGeom prst="curvedUpArrow">
            <a:avLst>
              <a:gd name="adj1" fmla="val 16787"/>
              <a:gd name="adj2" fmla="val 33361"/>
              <a:gd name="adj3" fmla="val 45275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prstShdw prst="shdw17" dist="17961" dir="13500000">
              <a:srgbClr val="1F1F5C"/>
            </a:prstShdw>
          </a:effectLst>
        </p:spPr>
        <p:txBody>
          <a:bodyPr wrap="none" anchor="ctr"/>
          <a:lstStyle/>
          <a:p>
            <a:endParaRPr lang="it-IT" sz="2100" b="1">
              <a:latin typeface="Futura Lt BT"/>
            </a:endParaRPr>
          </a:p>
        </p:txBody>
      </p:sp>
      <p:sp>
        <p:nvSpPr>
          <p:cNvPr id="51218" name="AutoShape 24"/>
          <p:cNvSpPr>
            <a:spLocks noChangeArrowheads="1"/>
          </p:cNvSpPr>
          <p:nvPr/>
        </p:nvSpPr>
        <p:spPr bwMode="auto">
          <a:xfrm rot="14786659" flipH="1" flipV="1">
            <a:off x="5565582" y="2798223"/>
            <a:ext cx="460375" cy="471488"/>
          </a:xfrm>
          <a:prstGeom prst="curvedUpArrow">
            <a:avLst>
              <a:gd name="adj1" fmla="val 16787"/>
              <a:gd name="adj2" fmla="val 33361"/>
              <a:gd name="adj3" fmla="val 45275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prstShdw prst="shdw17" dist="17961" dir="13500000">
              <a:srgbClr val="1F1F5C"/>
            </a:prstShdw>
          </a:effectLst>
        </p:spPr>
        <p:txBody>
          <a:bodyPr wrap="none" anchor="ctr"/>
          <a:lstStyle/>
          <a:p>
            <a:endParaRPr lang="it-IT" sz="2100" b="1">
              <a:latin typeface="Futura Lt BT"/>
            </a:endParaRPr>
          </a:p>
        </p:txBody>
      </p:sp>
      <p:sp>
        <p:nvSpPr>
          <p:cNvPr id="51219" name="Text Box 93"/>
          <p:cNvSpPr txBox="1">
            <a:spLocks noChangeArrowheads="1"/>
          </p:cNvSpPr>
          <p:nvPr/>
        </p:nvSpPr>
        <p:spPr bwMode="auto">
          <a:xfrm>
            <a:off x="6057165" y="2978950"/>
            <a:ext cx="322524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smtClean="0">
                <a:solidFill>
                  <a:srgbClr val="0000FF"/>
                </a:solidFill>
              </a:rPr>
              <a:t>VE</a:t>
            </a:r>
            <a:endParaRPr lang="it-IT" sz="800" b="1" dirty="0">
              <a:solidFill>
                <a:srgbClr val="0000FF"/>
              </a:solidFill>
            </a:endParaRPr>
          </a:p>
        </p:txBody>
      </p:sp>
      <p:sp>
        <p:nvSpPr>
          <p:cNvPr id="51220" name="Text Box 94"/>
          <p:cNvSpPr txBox="1">
            <a:spLocks noChangeArrowheads="1"/>
          </p:cNvSpPr>
          <p:nvPr/>
        </p:nvSpPr>
        <p:spPr bwMode="auto">
          <a:xfrm>
            <a:off x="2643174" y="2713490"/>
            <a:ext cx="367408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smtClean="0">
                <a:solidFill>
                  <a:srgbClr val="0000FF"/>
                </a:solidFill>
              </a:rPr>
              <a:t>BO </a:t>
            </a:r>
            <a:endParaRPr lang="it-IT" sz="800" b="1" dirty="0">
              <a:solidFill>
                <a:srgbClr val="0000FF"/>
              </a:solidFill>
            </a:endParaRPr>
          </a:p>
        </p:txBody>
      </p:sp>
      <p:sp>
        <p:nvSpPr>
          <p:cNvPr id="51221" name="Text Box 95"/>
          <p:cNvSpPr txBox="1">
            <a:spLocks noChangeArrowheads="1"/>
          </p:cNvSpPr>
          <p:nvPr/>
        </p:nvSpPr>
        <p:spPr bwMode="auto">
          <a:xfrm>
            <a:off x="5877145" y="2573905"/>
            <a:ext cx="367408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smtClean="0">
                <a:solidFill>
                  <a:srgbClr val="0000FF"/>
                </a:solidFill>
              </a:rPr>
              <a:t>BO</a:t>
            </a:r>
            <a:r>
              <a:rPr lang="it-IT" sz="800" b="1" dirty="0" smtClean="0">
                <a:solidFill>
                  <a:srgbClr val="F24826"/>
                </a:solidFill>
              </a:rPr>
              <a:t> </a:t>
            </a:r>
            <a:endParaRPr lang="it-IT" sz="800" b="1" dirty="0">
              <a:solidFill>
                <a:srgbClr val="F24826"/>
              </a:solidFill>
            </a:endParaRPr>
          </a:p>
        </p:txBody>
      </p:sp>
      <p:sp>
        <p:nvSpPr>
          <p:cNvPr id="51222" name="Line 112"/>
          <p:cNvSpPr>
            <a:spLocks noChangeShapeType="1"/>
          </p:cNvSpPr>
          <p:nvPr/>
        </p:nvSpPr>
        <p:spPr bwMode="auto">
          <a:xfrm flipH="1">
            <a:off x="5214942" y="2071678"/>
            <a:ext cx="495055" cy="528160"/>
          </a:xfrm>
          <a:prstGeom prst="line">
            <a:avLst/>
          </a:prstGeom>
          <a:noFill/>
          <a:ln w="28575">
            <a:solidFill>
              <a:srgbClr val="00B0F0"/>
            </a:solidFill>
            <a:round/>
            <a:headEnd type="triangle" w="med" len="med"/>
            <a:tailEnd/>
          </a:ln>
        </p:spPr>
        <p:txBody>
          <a:bodyPr wrap="square" anchor="ctr">
            <a:spAutoFit/>
          </a:bodyPr>
          <a:lstStyle/>
          <a:p>
            <a:endParaRPr lang="it-IT"/>
          </a:p>
        </p:txBody>
      </p:sp>
      <p:sp>
        <p:nvSpPr>
          <p:cNvPr id="51223" name="Text Box 105"/>
          <p:cNvSpPr txBox="1">
            <a:spLocks noChangeArrowheads="1"/>
          </p:cNvSpPr>
          <p:nvPr/>
        </p:nvSpPr>
        <p:spPr bwMode="auto">
          <a:xfrm>
            <a:off x="3286116" y="1643050"/>
            <a:ext cx="612775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/>
              <a:t>Legnago</a:t>
            </a:r>
            <a:endParaRPr lang="it-IT" sz="800" b="1" dirty="0">
              <a:solidFill>
                <a:srgbClr val="0000FF"/>
              </a:solidFill>
            </a:endParaRPr>
          </a:p>
        </p:txBody>
      </p:sp>
      <p:sp>
        <p:nvSpPr>
          <p:cNvPr id="51224" name="Text Box 105"/>
          <p:cNvSpPr txBox="1">
            <a:spLocks noChangeArrowheads="1"/>
          </p:cNvSpPr>
          <p:nvPr/>
        </p:nvSpPr>
        <p:spPr bwMode="auto">
          <a:xfrm>
            <a:off x="5572132" y="1857364"/>
            <a:ext cx="647700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/>
              <a:t>Legnago</a:t>
            </a:r>
            <a:endParaRPr lang="it-IT" sz="800" b="1" dirty="0">
              <a:solidFill>
                <a:srgbClr val="0000FF"/>
              </a:solidFill>
            </a:endParaRPr>
          </a:p>
        </p:txBody>
      </p:sp>
      <p:cxnSp>
        <p:nvCxnSpPr>
          <p:cNvPr id="44" name="Connettore 1 43"/>
          <p:cNvCxnSpPr/>
          <p:nvPr/>
        </p:nvCxnSpPr>
        <p:spPr>
          <a:xfrm>
            <a:off x="0" y="413665"/>
            <a:ext cx="9144000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sellaDiTesto 35"/>
          <p:cNvSpPr txBox="1">
            <a:spLocks noChangeArrowheads="1"/>
          </p:cNvSpPr>
          <p:nvPr/>
        </p:nvSpPr>
        <p:spPr bwMode="auto">
          <a:xfrm>
            <a:off x="5148515" y="3068960"/>
            <a:ext cx="49505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800" dirty="0" smtClean="0"/>
              <a:t>11’/12’</a:t>
            </a:r>
            <a:endParaRPr lang="it-IT" sz="800" dirty="0"/>
          </a:p>
        </p:txBody>
      </p:sp>
      <p:sp>
        <p:nvSpPr>
          <p:cNvPr id="28" name="CasellaDiTesto 35"/>
          <p:cNvSpPr txBox="1">
            <a:spLocks noChangeArrowheads="1"/>
          </p:cNvSpPr>
          <p:nvPr/>
        </p:nvSpPr>
        <p:spPr bwMode="auto">
          <a:xfrm>
            <a:off x="3214678" y="3213556"/>
            <a:ext cx="49505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800" dirty="0" smtClean="0"/>
              <a:t>46’/48’</a:t>
            </a:r>
            <a:endParaRPr lang="it-IT" sz="800" dirty="0"/>
          </a:p>
        </p:txBody>
      </p:sp>
      <p:sp>
        <p:nvSpPr>
          <p:cNvPr id="29" name="CasellaDiTesto 35"/>
          <p:cNvSpPr txBox="1">
            <a:spLocks noChangeArrowheads="1"/>
          </p:cNvSpPr>
          <p:nvPr/>
        </p:nvSpPr>
        <p:spPr bwMode="auto">
          <a:xfrm>
            <a:off x="3714744" y="2500306"/>
            <a:ext cx="3571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800" dirty="0" smtClean="0"/>
              <a:t>54’</a:t>
            </a:r>
            <a:endParaRPr lang="it-IT" sz="800" dirty="0"/>
          </a:p>
        </p:txBody>
      </p:sp>
      <p:sp>
        <p:nvSpPr>
          <p:cNvPr id="30" name="CasellaDiTesto 35"/>
          <p:cNvSpPr txBox="1">
            <a:spLocks noChangeArrowheads="1"/>
          </p:cNvSpPr>
          <p:nvPr/>
        </p:nvSpPr>
        <p:spPr bwMode="auto">
          <a:xfrm>
            <a:off x="5042783" y="2571744"/>
            <a:ext cx="3150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800" dirty="0" smtClean="0"/>
              <a:t>6’</a:t>
            </a:r>
            <a:endParaRPr lang="it-IT" sz="800" dirty="0"/>
          </a:p>
        </p:txBody>
      </p:sp>
      <p:sp>
        <p:nvSpPr>
          <p:cNvPr id="31" name="CasellaDiTesto 35"/>
          <p:cNvSpPr txBox="1">
            <a:spLocks noChangeArrowheads="1"/>
          </p:cNvSpPr>
          <p:nvPr/>
        </p:nvSpPr>
        <p:spPr bwMode="auto">
          <a:xfrm>
            <a:off x="3500430" y="2714620"/>
            <a:ext cx="35719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800" dirty="0" smtClean="0"/>
              <a:t>51’</a:t>
            </a:r>
            <a:endParaRPr lang="it-IT" sz="800" dirty="0"/>
          </a:p>
        </p:txBody>
      </p:sp>
      <p:sp>
        <p:nvSpPr>
          <p:cNvPr id="33" name="Text Box 105"/>
          <p:cNvSpPr txBox="1">
            <a:spLocks noChangeArrowheads="1"/>
          </p:cNvSpPr>
          <p:nvPr/>
        </p:nvSpPr>
        <p:spPr bwMode="auto">
          <a:xfrm>
            <a:off x="2857488" y="5214950"/>
            <a:ext cx="338554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smtClean="0"/>
              <a:t>RO</a:t>
            </a:r>
            <a:endParaRPr lang="it-IT" sz="800" b="1" dirty="0">
              <a:solidFill>
                <a:srgbClr val="0000FF"/>
              </a:solidFill>
            </a:endParaRPr>
          </a:p>
        </p:txBody>
      </p:sp>
      <p:sp>
        <p:nvSpPr>
          <p:cNvPr id="34" name="Text Box 105"/>
          <p:cNvSpPr txBox="1">
            <a:spLocks noChangeArrowheads="1"/>
          </p:cNvSpPr>
          <p:nvPr/>
        </p:nvSpPr>
        <p:spPr bwMode="auto">
          <a:xfrm>
            <a:off x="2786050" y="1785926"/>
            <a:ext cx="322524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smtClean="0"/>
              <a:t>VE</a:t>
            </a:r>
            <a:endParaRPr lang="it-IT" sz="800" b="1" dirty="0">
              <a:solidFill>
                <a:srgbClr val="0000FF"/>
              </a:solidFill>
            </a:endParaRPr>
          </a:p>
        </p:txBody>
      </p:sp>
      <p:sp>
        <p:nvSpPr>
          <p:cNvPr id="35" name="CasellaDiTesto 35"/>
          <p:cNvSpPr txBox="1">
            <a:spLocks noChangeArrowheads="1"/>
          </p:cNvSpPr>
          <p:nvPr/>
        </p:nvSpPr>
        <p:spPr bwMode="auto">
          <a:xfrm>
            <a:off x="4786315" y="2213424"/>
            <a:ext cx="28575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800" dirty="0" smtClean="0"/>
              <a:t>4’</a:t>
            </a:r>
            <a:endParaRPr lang="it-IT" sz="800" dirty="0"/>
          </a:p>
        </p:txBody>
      </p:sp>
      <p:sp>
        <p:nvSpPr>
          <p:cNvPr id="36" name="Text Box 105"/>
          <p:cNvSpPr txBox="1">
            <a:spLocks noChangeArrowheads="1"/>
          </p:cNvSpPr>
          <p:nvPr/>
        </p:nvSpPr>
        <p:spPr bwMode="auto">
          <a:xfrm>
            <a:off x="6286512" y="4857760"/>
            <a:ext cx="338554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smtClean="0"/>
              <a:t>RO</a:t>
            </a:r>
            <a:endParaRPr lang="it-IT" sz="800" b="1" dirty="0">
              <a:solidFill>
                <a:srgbClr val="0000FF"/>
              </a:solidFill>
            </a:endParaRPr>
          </a:p>
        </p:txBody>
      </p:sp>
      <p:sp>
        <p:nvSpPr>
          <p:cNvPr id="37" name="Text Box 105"/>
          <p:cNvSpPr txBox="1">
            <a:spLocks noChangeArrowheads="1"/>
          </p:cNvSpPr>
          <p:nvPr/>
        </p:nvSpPr>
        <p:spPr bwMode="auto">
          <a:xfrm>
            <a:off x="5000628" y="1571612"/>
            <a:ext cx="322524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smtClean="0"/>
              <a:t>VE</a:t>
            </a:r>
            <a:endParaRPr lang="it-IT" sz="800" b="1" dirty="0">
              <a:solidFill>
                <a:srgbClr val="0000FF"/>
              </a:solidFill>
            </a:endParaRPr>
          </a:p>
        </p:txBody>
      </p:sp>
      <p:sp>
        <p:nvSpPr>
          <p:cNvPr id="38" name="Rettangolo 37"/>
          <p:cNvSpPr/>
          <p:nvPr/>
        </p:nvSpPr>
        <p:spPr>
          <a:xfrm>
            <a:off x="214282" y="5929330"/>
            <a:ext cx="2928958" cy="7143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it-IT" sz="900" dirty="0"/>
          </a:p>
          <a:p>
            <a:pPr>
              <a:defRPr/>
            </a:pPr>
            <a:endParaRPr lang="it-IT" sz="900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it-IT" sz="900" dirty="0" smtClean="0">
                <a:latin typeface="Arial" pitchFamily="34" charset="0"/>
                <a:cs typeface="Arial" pitchFamily="34" charset="0"/>
              </a:rPr>
              <a:t>rosso   =    R veloce</a:t>
            </a:r>
            <a:endParaRPr lang="it-IT" sz="9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it-IT" sz="900" dirty="0">
                <a:latin typeface="Arial" pitchFamily="34" charset="0"/>
                <a:cs typeface="Arial" pitchFamily="34" charset="0"/>
              </a:rPr>
              <a:t>celeste = </a:t>
            </a:r>
            <a:r>
              <a:rPr lang="it-IT" sz="900" dirty="0" smtClean="0">
                <a:latin typeface="Arial" pitchFamily="34" charset="0"/>
                <a:cs typeface="Arial" pitchFamily="34" charset="0"/>
              </a:rPr>
              <a:t>  R lento ( </a:t>
            </a:r>
            <a:r>
              <a:rPr lang="it-IT" sz="9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_______ </a:t>
            </a:r>
            <a:r>
              <a:rPr lang="it-IT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continuità di servizio)</a:t>
            </a:r>
          </a:p>
          <a:p>
            <a:pPr>
              <a:defRPr/>
            </a:pPr>
            <a:endParaRPr lang="it-IT" sz="900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it-IT" sz="900" dirty="0" smtClean="0">
                <a:latin typeface="Arial" pitchFamily="34" charset="0"/>
                <a:cs typeface="Arial" pitchFamily="34" charset="0"/>
              </a:rPr>
              <a:t>Gli </a:t>
            </a:r>
            <a:r>
              <a:rPr lang="it-IT" sz="900" dirty="0">
                <a:latin typeface="Arial" pitchFamily="34" charset="0"/>
                <a:cs typeface="Arial" pitchFamily="34" charset="0"/>
              </a:rPr>
              <a:t>appuntamenti sono programmati con i </a:t>
            </a:r>
            <a:r>
              <a:rPr lang="it-IT" sz="900" dirty="0" err="1" smtClean="0">
                <a:latin typeface="Arial" pitchFamily="34" charset="0"/>
                <a:cs typeface="Arial" pitchFamily="34" charset="0"/>
              </a:rPr>
              <a:t>Rv</a:t>
            </a:r>
            <a:r>
              <a:rPr lang="it-IT" sz="900" dirty="0" smtClean="0">
                <a:latin typeface="Arial" pitchFamily="34" charset="0"/>
                <a:cs typeface="Arial" pitchFamily="34" charset="0"/>
              </a:rPr>
              <a:t> per VE</a:t>
            </a:r>
            <a:endParaRPr lang="it-IT" sz="9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it-IT" sz="900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it-IT" sz="800" dirty="0"/>
          </a:p>
          <a:p>
            <a:pPr algn="ctr">
              <a:defRPr/>
            </a:pPr>
            <a:endParaRPr lang="it-IT" sz="800" dirty="0"/>
          </a:p>
        </p:txBody>
      </p:sp>
      <p:sp>
        <p:nvSpPr>
          <p:cNvPr id="39" name="Line 112"/>
          <p:cNvSpPr>
            <a:spLocks noChangeShapeType="1"/>
          </p:cNvSpPr>
          <p:nvPr/>
        </p:nvSpPr>
        <p:spPr bwMode="auto">
          <a:xfrm flipV="1">
            <a:off x="4929191" y="1785926"/>
            <a:ext cx="214314" cy="714380"/>
          </a:xfrm>
          <a:prstGeom prst="line">
            <a:avLst/>
          </a:prstGeom>
          <a:noFill/>
          <a:ln w="28575">
            <a:solidFill>
              <a:srgbClr val="00B0F0"/>
            </a:solidFill>
            <a:round/>
            <a:headEnd type="triangle" w="med" len="med"/>
            <a:tailEnd/>
          </a:ln>
        </p:spPr>
        <p:txBody>
          <a:bodyPr wrap="square" anchor="ctr">
            <a:spAutoFit/>
          </a:bodyPr>
          <a:lstStyle/>
          <a:p>
            <a:endParaRPr lang="it-IT"/>
          </a:p>
        </p:txBody>
      </p:sp>
      <p:sp>
        <p:nvSpPr>
          <p:cNvPr id="40" name="Line 112"/>
          <p:cNvSpPr>
            <a:spLocks noChangeShapeType="1"/>
          </p:cNvSpPr>
          <p:nvPr/>
        </p:nvSpPr>
        <p:spPr bwMode="auto">
          <a:xfrm flipH="1" flipV="1">
            <a:off x="5572132" y="4500570"/>
            <a:ext cx="785818" cy="428628"/>
          </a:xfrm>
          <a:prstGeom prst="line">
            <a:avLst/>
          </a:prstGeom>
          <a:noFill/>
          <a:ln w="28575">
            <a:solidFill>
              <a:srgbClr val="00B0F0"/>
            </a:solidFill>
            <a:round/>
            <a:headEnd type="triangle" w="med" len="med"/>
            <a:tailEnd/>
          </a:ln>
        </p:spPr>
        <p:txBody>
          <a:bodyPr wrap="square" anchor="ctr">
            <a:spAutoFit/>
          </a:bodyPr>
          <a:lstStyle/>
          <a:p>
            <a:endParaRPr lang="it-IT"/>
          </a:p>
        </p:txBody>
      </p:sp>
      <p:sp>
        <p:nvSpPr>
          <p:cNvPr id="42" name="Freeform 71"/>
          <p:cNvSpPr>
            <a:spLocks/>
          </p:cNvSpPr>
          <p:nvPr/>
        </p:nvSpPr>
        <p:spPr bwMode="auto">
          <a:xfrm rot="15789276">
            <a:off x="3916613" y="3104805"/>
            <a:ext cx="2160000" cy="900000"/>
          </a:xfrm>
          <a:custGeom>
            <a:avLst/>
            <a:gdLst>
              <a:gd name="T0" fmla="*/ 2147483647 w 514"/>
              <a:gd name="T1" fmla="*/ 0 h 531"/>
              <a:gd name="T2" fmla="*/ 2147483647 w 514"/>
              <a:gd name="T3" fmla="*/ 2147483647 h 531"/>
              <a:gd name="T4" fmla="*/ 2147483647 w 514"/>
              <a:gd name="T5" fmla="*/ 2147483647 h 531"/>
              <a:gd name="T6" fmla="*/ 0 60000 65536"/>
              <a:gd name="T7" fmla="*/ 0 60000 65536"/>
              <a:gd name="T8" fmla="*/ 0 60000 65536"/>
              <a:gd name="T9" fmla="*/ 0 w 514"/>
              <a:gd name="T10" fmla="*/ 0 h 531"/>
              <a:gd name="T11" fmla="*/ 514 w 514"/>
              <a:gd name="T12" fmla="*/ 531 h 531"/>
              <a:gd name="connsiteX0" fmla="*/ 460 w 563"/>
              <a:gd name="connsiteY0" fmla="*/ 0 h 1920"/>
              <a:gd name="connsiteX1" fmla="*/ 498 w 563"/>
              <a:gd name="connsiteY1" fmla="*/ 378 h 1920"/>
              <a:gd name="connsiteX2" fmla="*/ 72 w 563"/>
              <a:gd name="connsiteY2" fmla="*/ 1920 h 1920"/>
              <a:gd name="connsiteX0" fmla="*/ 968 w 968"/>
              <a:gd name="connsiteY0" fmla="*/ 2036 h 2180"/>
              <a:gd name="connsiteX1" fmla="*/ 498 w 968"/>
              <a:gd name="connsiteY1" fmla="*/ 71 h 2180"/>
              <a:gd name="connsiteX2" fmla="*/ 72 w 968"/>
              <a:gd name="connsiteY2" fmla="*/ 1613 h 2180"/>
              <a:gd name="connsiteX0" fmla="*/ 988 w 988"/>
              <a:gd name="connsiteY0" fmla="*/ 4728 h 4872"/>
              <a:gd name="connsiteX1" fmla="*/ 498 w 988"/>
              <a:gd name="connsiteY1" fmla="*/ 455 h 4872"/>
              <a:gd name="connsiteX2" fmla="*/ 72 w 988"/>
              <a:gd name="connsiteY2" fmla="*/ 1997 h 4872"/>
              <a:gd name="connsiteX0" fmla="*/ 997 w 997"/>
              <a:gd name="connsiteY0" fmla="*/ 4631 h 4775"/>
              <a:gd name="connsiteX1" fmla="*/ 507 w 997"/>
              <a:gd name="connsiteY1" fmla="*/ 358 h 4775"/>
              <a:gd name="connsiteX2" fmla="*/ 72 w 997"/>
              <a:gd name="connsiteY2" fmla="*/ 2484 h 4775"/>
              <a:gd name="connsiteX0" fmla="*/ 984 w 984"/>
              <a:gd name="connsiteY0" fmla="*/ 4604 h 4748"/>
              <a:gd name="connsiteX1" fmla="*/ 494 w 984"/>
              <a:gd name="connsiteY1" fmla="*/ 331 h 4748"/>
              <a:gd name="connsiteX2" fmla="*/ 72 w 984"/>
              <a:gd name="connsiteY2" fmla="*/ 2618 h 4748"/>
              <a:gd name="connsiteX0" fmla="*/ 939 w 939"/>
              <a:gd name="connsiteY0" fmla="*/ 4662 h 4806"/>
              <a:gd name="connsiteX1" fmla="*/ 449 w 939"/>
              <a:gd name="connsiteY1" fmla="*/ 389 h 4806"/>
              <a:gd name="connsiteX2" fmla="*/ 72 w 939"/>
              <a:gd name="connsiteY2" fmla="*/ 2330 h 4806"/>
              <a:gd name="connsiteX0" fmla="*/ 956 w 956"/>
              <a:gd name="connsiteY0" fmla="*/ 4634 h 4778"/>
              <a:gd name="connsiteX1" fmla="*/ 466 w 956"/>
              <a:gd name="connsiteY1" fmla="*/ 361 h 4778"/>
              <a:gd name="connsiteX2" fmla="*/ 72 w 956"/>
              <a:gd name="connsiteY2" fmla="*/ 2471 h 4778"/>
              <a:gd name="connsiteX0" fmla="*/ 911 w 911"/>
              <a:gd name="connsiteY0" fmla="*/ 4683 h 4827"/>
              <a:gd name="connsiteX1" fmla="*/ 421 w 911"/>
              <a:gd name="connsiteY1" fmla="*/ 410 h 4827"/>
              <a:gd name="connsiteX2" fmla="*/ 72 w 911"/>
              <a:gd name="connsiteY2" fmla="*/ 2220 h 4827"/>
              <a:gd name="connsiteX0" fmla="*/ 850 w 850"/>
              <a:gd name="connsiteY0" fmla="*/ 4683 h 4827"/>
              <a:gd name="connsiteX1" fmla="*/ 360 w 850"/>
              <a:gd name="connsiteY1" fmla="*/ 410 h 4827"/>
              <a:gd name="connsiteX2" fmla="*/ 11 w 850"/>
              <a:gd name="connsiteY2" fmla="*/ 2220 h 4827"/>
              <a:gd name="connsiteX0" fmla="*/ 877 w 877"/>
              <a:gd name="connsiteY0" fmla="*/ 4683 h 4827"/>
              <a:gd name="connsiteX1" fmla="*/ 387 w 877"/>
              <a:gd name="connsiteY1" fmla="*/ 410 h 4827"/>
              <a:gd name="connsiteX2" fmla="*/ 38 w 877"/>
              <a:gd name="connsiteY2" fmla="*/ 2220 h 4827"/>
              <a:gd name="connsiteX0" fmla="*/ 909 w 909"/>
              <a:gd name="connsiteY0" fmla="*/ 4675 h 4819"/>
              <a:gd name="connsiteX1" fmla="*/ 419 w 909"/>
              <a:gd name="connsiteY1" fmla="*/ 402 h 4819"/>
              <a:gd name="connsiteX2" fmla="*/ 38 w 909"/>
              <a:gd name="connsiteY2" fmla="*/ 2265 h 4819"/>
              <a:gd name="connsiteX0" fmla="*/ 834 w 834"/>
              <a:gd name="connsiteY0" fmla="*/ 4748 h 4892"/>
              <a:gd name="connsiteX1" fmla="*/ 344 w 834"/>
              <a:gd name="connsiteY1" fmla="*/ 475 h 4892"/>
              <a:gd name="connsiteX2" fmla="*/ 38 w 834"/>
              <a:gd name="connsiteY2" fmla="*/ 1898 h 4892"/>
              <a:gd name="connsiteX0" fmla="*/ 903 w 903"/>
              <a:gd name="connsiteY0" fmla="*/ 4699 h 4843"/>
              <a:gd name="connsiteX1" fmla="*/ 413 w 903"/>
              <a:gd name="connsiteY1" fmla="*/ 426 h 4843"/>
              <a:gd name="connsiteX2" fmla="*/ 38 w 903"/>
              <a:gd name="connsiteY2" fmla="*/ 2145 h 4843"/>
              <a:gd name="connsiteX0" fmla="*/ 944 w 944"/>
              <a:gd name="connsiteY0" fmla="*/ 4659 h 4803"/>
              <a:gd name="connsiteX1" fmla="*/ 454 w 944"/>
              <a:gd name="connsiteY1" fmla="*/ 386 h 4803"/>
              <a:gd name="connsiteX2" fmla="*/ 38 w 944"/>
              <a:gd name="connsiteY2" fmla="*/ 2342 h 4803"/>
              <a:gd name="connsiteX0" fmla="*/ 944 w 944"/>
              <a:gd name="connsiteY0" fmla="*/ 4858 h 4858"/>
              <a:gd name="connsiteX1" fmla="*/ 647 w 944"/>
              <a:gd name="connsiteY1" fmla="*/ 712 h 4858"/>
              <a:gd name="connsiteX2" fmla="*/ 454 w 944"/>
              <a:gd name="connsiteY2" fmla="*/ 585 h 4858"/>
              <a:gd name="connsiteX3" fmla="*/ 38 w 944"/>
              <a:gd name="connsiteY3" fmla="*/ 2541 h 4858"/>
              <a:gd name="connsiteX0" fmla="*/ 909 w 909"/>
              <a:gd name="connsiteY0" fmla="*/ 4858 h 4858"/>
              <a:gd name="connsiteX1" fmla="*/ 612 w 909"/>
              <a:gd name="connsiteY1" fmla="*/ 712 h 4858"/>
              <a:gd name="connsiteX2" fmla="*/ 419 w 909"/>
              <a:gd name="connsiteY2" fmla="*/ 585 h 4858"/>
              <a:gd name="connsiteX3" fmla="*/ 38 w 909"/>
              <a:gd name="connsiteY3" fmla="*/ 3825 h 4858"/>
              <a:gd name="connsiteX0" fmla="*/ 928 w 928"/>
              <a:gd name="connsiteY0" fmla="*/ 7456 h 7456"/>
              <a:gd name="connsiteX1" fmla="*/ 612 w 928"/>
              <a:gd name="connsiteY1" fmla="*/ 1083 h 7456"/>
              <a:gd name="connsiteX2" fmla="*/ 419 w 928"/>
              <a:gd name="connsiteY2" fmla="*/ 956 h 7456"/>
              <a:gd name="connsiteX3" fmla="*/ 38 w 928"/>
              <a:gd name="connsiteY3" fmla="*/ 4196 h 7456"/>
              <a:gd name="connsiteX0" fmla="*/ 904 w 904"/>
              <a:gd name="connsiteY0" fmla="*/ 7327 h 7327"/>
              <a:gd name="connsiteX1" fmla="*/ 612 w 904"/>
              <a:gd name="connsiteY1" fmla="*/ 1065 h 7327"/>
              <a:gd name="connsiteX2" fmla="*/ 419 w 904"/>
              <a:gd name="connsiteY2" fmla="*/ 938 h 7327"/>
              <a:gd name="connsiteX3" fmla="*/ 38 w 904"/>
              <a:gd name="connsiteY3" fmla="*/ 4178 h 7327"/>
              <a:gd name="connsiteX0" fmla="*/ 693 w 693"/>
              <a:gd name="connsiteY0" fmla="*/ 8392 h 14275"/>
              <a:gd name="connsiteX1" fmla="*/ 401 w 693"/>
              <a:gd name="connsiteY1" fmla="*/ 2130 h 14275"/>
              <a:gd name="connsiteX2" fmla="*/ 208 w 693"/>
              <a:gd name="connsiteY2" fmla="*/ 2003 h 14275"/>
              <a:gd name="connsiteX3" fmla="*/ 38 w 693"/>
              <a:gd name="connsiteY3" fmla="*/ 14149 h 14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3" h="14275">
                <a:moveTo>
                  <a:pt x="693" y="8392"/>
                </a:moveTo>
                <a:cubicBezTo>
                  <a:pt x="640" y="7875"/>
                  <a:pt x="482" y="3195"/>
                  <a:pt x="401" y="2130"/>
                </a:cubicBezTo>
                <a:cubicBezTo>
                  <a:pt x="320" y="1065"/>
                  <a:pt x="268" y="0"/>
                  <a:pt x="208" y="2003"/>
                </a:cubicBezTo>
                <a:cubicBezTo>
                  <a:pt x="148" y="4006"/>
                  <a:pt x="0" y="14275"/>
                  <a:pt x="38" y="14149"/>
                </a:cubicBezTo>
              </a:path>
            </a:pathLst>
          </a:custGeom>
          <a:noFill/>
          <a:ln w="9525" cap="rnd">
            <a:solidFill>
              <a:srgbClr val="00B0F0"/>
            </a:solidFill>
            <a:prstDash val="solid"/>
            <a:round/>
            <a:headEnd/>
            <a:tailEnd type="none" w="med" len="med"/>
          </a:ln>
        </p:spPr>
        <p:txBody>
          <a:bodyPr wrap="square" lIns="111753" tIns="55876" rIns="111753" bIns="55876">
            <a:spAutoFit/>
          </a:bodyPr>
          <a:lstStyle/>
          <a:p>
            <a:endParaRPr lang="it-IT"/>
          </a:p>
        </p:txBody>
      </p:sp>
      <p:sp>
        <p:nvSpPr>
          <p:cNvPr id="43" name="Line 112"/>
          <p:cNvSpPr>
            <a:spLocks noChangeShapeType="1"/>
          </p:cNvSpPr>
          <p:nvPr/>
        </p:nvSpPr>
        <p:spPr bwMode="auto">
          <a:xfrm flipH="1">
            <a:off x="3143240" y="4714884"/>
            <a:ext cx="495055" cy="528160"/>
          </a:xfrm>
          <a:prstGeom prst="line">
            <a:avLst/>
          </a:prstGeom>
          <a:noFill/>
          <a:ln w="28575">
            <a:solidFill>
              <a:srgbClr val="00B0F0"/>
            </a:solidFill>
            <a:round/>
            <a:headEnd type="triangle" w="med" len="med"/>
            <a:tailEnd/>
          </a:ln>
        </p:spPr>
        <p:txBody>
          <a:bodyPr wrap="square" anchor="ctr">
            <a:spAutoFit/>
          </a:bodyPr>
          <a:lstStyle/>
          <a:p>
            <a:endParaRPr lang="it-IT"/>
          </a:p>
        </p:txBody>
      </p:sp>
      <p:cxnSp>
        <p:nvCxnSpPr>
          <p:cNvPr id="48" name="Connettore 1 47"/>
          <p:cNvCxnSpPr>
            <a:stCxn id="51202" idx="2"/>
            <a:endCxn id="51202" idx="6"/>
          </p:cNvCxnSpPr>
          <p:nvPr/>
        </p:nvCxnSpPr>
        <p:spPr>
          <a:xfrm rot="10800000" flipH="1">
            <a:off x="3140075" y="3719599"/>
            <a:ext cx="266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1 49"/>
          <p:cNvCxnSpPr>
            <a:stCxn id="51202" idx="0"/>
            <a:endCxn id="51202" idx="4"/>
          </p:cNvCxnSpPr>
          <p:nvPr/>
        </p:nvCxnSpPr>
        <p:spPr>
          <a:xfrm rot="16200000" flipH="1">
            <a:off x="3140075" y="3719599"/>
            <a:ext cx="266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reeform 71"/>
          <p:cNvSpPr>
            <a:spLocks/>
          </p:cNvSpPr>
          <p:nvPr/>
        </p:nvSpPr>
        <p:spPr bwMode="auto">
          <a:xfrm rot="5900318">
            <a:off x="2821295" y="3299229"/>
            <a:ext cx="2124000" cy="792000"/>
          </a:xfrm>
          <a:custGeom>
            <a:avLst/>
            <a:gdLst>
              <a:gd name="T0" fmla="*/ 2147483647 w 514"/>
              <a:gd name="T1" fmla="*/ 0 h 531"/>
              <a:gd name="T2" fmla="*/ 2147483647 w 514"/>
              <a:gd name="T3" fmla="*/ 2147483647 h 531"/>
              <a:gd name="T4" fmla="*/ 2147483647 w 514"/>
              <a:gd name="T5" fmla="*/ 2147483647 h 531"/>
              <a:gd name="T6" fmla="*/ 0 60000 65536"/>
              <a:gd name="T7" fmla="*/ 0 60000 65536"/>
              <a:gd name="T8" fmla="*/ 0 60000 65536"/>
              <a:gd name="T9" fmla="*/ 0 w 514"/>
              <a:gd name="T10" fmla="*/ 0 h 531"/>
              <a:gd name="T11" fmla="*/ 514 w 514"/>
              <a:gd name="T12" fmla="*/ 531 h 531"/>
              <a:gd name="connsiteX0" fmla="*/ 460 w 563"/>
              <a:gd name="connsiteY0" fmla="*/ 0 h 1920"/>
              <a:gd name="connsiteX1" fmla="*/ 498 w 563"/>
              <a:gd name="connsiteY1" fmla="*/ 378 h 1920"/>
              <a:gd name="connsiteX2" fmla="*/ 72 w 563"/>
              <a:gd name="connsiteY2" fmla="*/ 1920 h 1920"/>
              <a:gd name="connsiteX0" fmla="*/ 968 w 968"/>
              <a:gd name="connsiteY0" fmla="*/ 2036 h 2180"/>
              <a:gd name="connsiteX1" fmla="*/ 498 w 968"/>
              <a:gd name="connsiteY1" fmla="*/ 71 h 2180"/>
              <a:gd name="connsiteX2" fmla="*/ 72 w 968"/>
              <a:gd name="connsiteY2" fmla="*/ 1613 h 2180"/>
              <a:gd name="connsiteX0" fmla="*/ 988 w 988"/>
              <a:gd name="connsiteY0" fmla="*/ 4728 h 4872"/>
              <a:gd name="connsiteX1" fmla="*/ 498 w 988"/>
              <a:gd name="connsiteY1" fmla="*/ 455 h 4872"/>
              <a:gd name="connsiteX2" fmla="*/ 72 w 988"/>
              <a:gd name="connsiteY2" fmla="*/ 1997 h 4872"/>
              <a:gd name="connsiteX0" fmla="*/ 997 w 997"/>
              <a:gd name="connsiteY0" fmla="*/ 4631 h 4775"/>
              <a:gd name="connsiteX1" fmla="*/ 507 w 997"/>
              <a:gd name="connsiteY1" fmla="*/ 358 h 4775"/>
              <a:gd name="connsiteX2" fmla="*/ 72 w 997"/>
              <a:gd name="connsiteY2" fmla="*/ 2484 h 4775"/>
              <a:gd name="connsiteX0" fmla="*/ 984 w 984"/>
              <a:gd name="connsiteY0" fmla="*/ 4604 h 4748"/>
              <a:gd name="connsiteX1" fmla="*/ 494 w 984"/>
              <a:gd name="connsiteY1" fmla="*/ 331 h 4748"/>
              <a:gd name="connsiteX2" fmla="*/ 72 w 984"/>
              <a:gd name="connsiteY2" fmla="*/ 2618 h 4748"/>
              <a:gd name="connsiteX0" fmla="*/ 939 w 939"/>
              <a:gd name="connsiteY0" fmla="*/ 4662 h 4806"/>
              <a:gd name="connsiteX1" fmla="*/ 449 w 939"/>
              <a:gd name="connsiteY1" fmla="*/ 389 h 4806"/>
              <a:gd name="connsiteX2" fmla="*/ 72 w 939"/>
              <a:gd name="connsiteY2" fmla="*/ 2330 h 4806"/>
              <a:gd name="connsiteX0" fmla="*/ 956 w 956"/>
              <a:gd name="connsiteY0" fmla="*/ 4634 h 4778"/>
              <a:gd name="connsiteX1" fmla="*/ 466 w 956"/>
              <a:gd name="connsiteY1" fmla="*/ 361 h 4778"/>
              <a:gd name="connsiteX2" fmla="*/ 72 w 956"/>
              <a:gd name="connsiteY2" fmla="*/ 2471 h 4778"/>
              <a:gd name="connsiteX0" fmla="*/ 911 w 911"/>
              <a:gd name="connsiteY0" fmla="*/ 4683 h 4827"/>
              <a:gd name="connsiteX1" fmla="*/ 421 w 911"/>
              <a:gd name="connsiteY1" fmla="*/ 410 h 4827"/>
              <a:gd name="connsiteX2" fmla="*/ 72 w 911"/>
              <a:gd name="connsiteY2" fmla="*/ 2220 h 4827"/>
              <a:gd name="connsiteX0" fmla="*/ 850 w 850"/>
              <a:gd name="connsiteY0" fmla="*/ 4683 h 4827"/>
              <a:gd name="connsiteX1" fmla="*/ 360 w 850"/>
              <a:gd name="connsiteY1" fmla="*/ 410 h 4827"/>
              <a:gd name="connsiteX2" fmla="*/ 11 w 850"/>
              <a:gd name="connsiteY2" fmla="*/ 2220 h 4827"/>
              <a:gd name="connsiteX0" fmla="*/ 877 w 877"/>
              <a:gd name="connsiteY0" fmla="*/ 4683 h 4827"/>
              <a:gd name="connsiteX1" fmla="*/ 387 w 877"/>
              <a:gd name="connsiteY1" fmla="*/ 410 h 4827"/>
              <a:gd name="connsiteX2" fmla="*/ 38 w 877"/>
              <a:gd name="connsiteY2" fmla="*/ 2220 h 4827"/>
              <a:gd name="connsiteX0" fmla="*/ 909 w 909"/>
              <a:gd name="connsiteY0" fmla="*/ 4675 h 4819"/>
              <a:gd name="connsiteX1" fmla="*/ 419 w 909"/>
              <a:gd name="connsiteY1" fmla="*/ 402 h 4819"/>
              <a:gd name="connsiteX2" fmla="*/ 38 w 909"/>
              <a:gd name="connsiteY2" fmla="*/ 2265 h 4819"/>
              <a:gd name="connsiteX0" fmla="*/ 834 w 834"/>
              <a:gd name="connsiteY0" fmla="*/ 4748 h 4892"/>
              <a:gd name="connsiteX1" fmla="*/ 344 w 834"/>
              <a:gd name="connsiteY1" fmla="*/ 475 h 4892"/>
              <a:gd name="connsiteX2" fmla="*/ 38 w 834"/>
              <a:gd name="connsiteY2" fmla="*/ 1898 h 4892"/>
              <a:gd name="connsiteX0" fmla="*/ 903 w 903"/>
              <a:gd name="connsiteY0" fmla="*/ 4699 h 4843"/>
              <a:gd name="connsiteX1" fmla="*/ 413 w 903"/>
              <a:gd name="connsiteY1" fmla="*/ 426 h 4843"/>
              <a:gd name="connsiteX2" fmla="*/ 38 w 903"/>
              <a:gd name="connsiteY2" fmla="*/ 2145 h 4843"/>
              <a:gd name="connsiteX0" fmla="*/ 944 w 944"/>
              <a:gd name="connsiteY0" fmla="*/ 4659 h 4803"/>
              <a:gd name="connsiteX1" fmla="*/ 454 w 944"/>
              <a:gd name="connsiteY1" fmla="*/ 386 h 4803"/>
              <a:gd name="connsiteX2" fmla="*/ 38 w 944"/>
              <a:gd name="connsiteY2" fmla="*/ 2342 h 4803"/>
              <a:gd name="connsiteX0" fmla="*/ 944 w 944"/>
              <a:gd name="connsiteY0" fmla="*/ 4858 h 4858"/>
              <a:gd name="connsiteX1" fmla="*/ 647 w 944"/>
              <a:gd name="connsiteY1" fmla="*/ 712 h 4858"/>
              <a:gd name="connsiteX2" fmla="*/ 454 w 944"/>
              <a:gd name="connsiteY2" fmla="*/ 585 h 4858"/>
              <a:gd name="connsiteX3" fmla="*/ 38 w 944"/>
              <a:gd name="connsiteY3" fmla="*/ 2541 h 4858"/>
              <a:gd name="connsiteX0" fmla="*/ 909 w 909"/>
              <a:gd name="connsiteY0" fmla="*/ 4858 h 4858"/>
              <a:gd name="connsiteX1" fmla="*/ 612 w 909"/>
              <a:gd name="connsiteY1" fmla="*/ 712 h 4858"/>
              <a:gd name="connsiteX2" fmla="*/ 419 w 909"/>
              <a:gd name="connsiteY2" fmla="*/ 585 h 4858"/>
              <a:gd name="connsiteX3" fmla="*/ 38 w 909"/>
              <a:gd name="connsiteY3" fmla="*/ 3825 h 4858"/>
              <a:gd name="connsiteX0" fmla="*/ 928 w 928"/>
              <a:gd name="connsiteY0" fmla="*/ 7456 h 7456"/>
              <a:gd name="connsiteX1" fmla="*/ 612 w 928"/>
              <a:gd name="connsiteY1" fmla="*/ 1083 h 7456"/>
              <a:gd name="connsiteX2" fmla="*/ 419 w 928"/>
              <a:gd name="connsiteY2" fmla="*/ 956 h 7456"/>
              <a:gd name="connsiteX3" fmla="*/ 38 w 928"/>
              <a:gd name="connsiteY3" fmla="*/ 4196 h 7456"/>
              <a:gd name="connsiteX0" fmla="*/ 904 w 904"/>
              <a:gd name="connsiteY0" fmla="*/ 7327 h 7327"/>
              <a:gd name="connsiteX1" fmla="*/ 612 w 904"/>
              <a:gd name="connsiteY1" fmla="*/ 1065 h 7327"/>
              <a:gd name="connsiteX2" fmla="*/ 419 w 904"/>
              <a:gd name="connsiteY2" fmla="*/ 938 h 7327"/>
              <a:gd name="connsiteX3" fmla="*/ 38 w 904"/>
              <a:gd name="connsiteY3" fmla="*/ 4178 h 7327"/>
              <a:gd name="connsiteX0" fmla="*/ 693 w 693"/>
              <a:gd name="connsiteY0" fmla="*/ 8392 h 14275"/>
              <a:gd name="connsiteX1" fmla="*/ 401 w 693"/>
              <a:gd name="connsiteY1" fmla="*/ 2130 h 14275"/>
              <a:gd name="connsiteX2" fmla="*/ 208 w 693"/>
              <a:gd name="connsiteY2" fmla="*/ 2003 h 14275"/>
              <a:gd name="connsiteX3" fmla="*/ 38 w 693"/>
              <a:gd name="connsiteY3" fmla="*/ 14149 h 14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3" h="14275">
                <a:moveTo>
                  <a:pt x="693" y="8392"/>
                </a:moveTo>
                <a:cubicBezTo>
                  <a:pt x="640" y="7875"/>
                  <a:pt x="482" y="3195"/>
                  <a:pt x="401" y="2130"/>
                </a:cubicBezTo>
                <a:cubicBezTo>
                  <a:pt x="320" y="1065"/>
                  <a:pt x="268" y="0"/>
                  <a:pt x="208" y="2003"/>
                </a:cubicBezTo>
                <a:cubicBezTo>
                  <a:pt x="148" y="4006"/>
                  <a:pt x="0" y="14275"/>
                  <a:pt x="38" y="14149"/>
                </a:cubicBezTo>
              </a:path>
            </a:pathLst>
          </a:custGeom>
          <a:noFill/>
          <a:ln w="9525" cap="rnd">
            <a:solidFill>
              <a:srgbClr val="00B0F0"/>
            </a:solidFill>
            <a:prstDash val="solid"/>
            <a:round/>
            <a:headEnd/>
            <a:tailEnd type="none" w="med" len="med"/>
          </a:ln>
        </p:spPr>
        <p:txBody>
          <a:bodyPr wrap="square" lIns="111753" tIns="55876" rIns="111753" bIns="55876">
            <a:spAutoFit/>
          </a:bodyPr>
          <a:lstStyle/>
          <a:p>
            <a:endParaRPr lang="it-IT"/>
          </a:p>
        </p:txBody>
      </p:sp>
      <p:sp>
        <p:nvSpPr>
          <p:cNvPr id="52" name="Line 112"/>
          <p:cNvSpPr>
            <a:spLocks noChangeShapeType="1"/>
          </p:cNvSpPr>
          <p:nvPr/>
        </p:nvSpPr>
        <p:spPr bwMode="auto">
          <a:xfrm>
            <a:off x="3071802" y="2000240"/>
            <a:ext cx="500065" cy="642942"/>
          </a:xfrm>
          <a:prstGeom prst="line">
            <a:avLst/>
          </a:prstGeom>
          <a:noFill/>
          <a:ln w="28575">
            <a:solidFill>
              <a:srgbClr val="00B0F0"/>
            </a:solidFill>
            <a:round/>
            <a:headEnd type="triangle" w="med" len="med"/>
            <a:tailEnd/>
          </a:ln>
        </p:spPr>
        <p:txBody>
          <a:bodyPr wrap="square" anchor="ctr">
            <a:spAutoFit/>
          </a:bodyPr>
          <a:lstStyle/>
          <a:p>
            <a:endParaRPr lang="it-IT"/>
          </a:p>
        </p:txBody>
      </p:sp>
      <p:sp>
        <p:nvSpPr>
          <p:cNvPr id="53" name="CasellaDiTesto 35"/>
          <p:cNvSpPr txBox="1">
            <a:spLocks noChangeArrowheads="1"/>
          </p:cNvSpPr>
          <p:nvPr/>
        </p:nvSpPr>
        <p:spPr bwMode="auto">
          <a:xfrm>
            <a:off x="3500430" y="4785192"/>
            <a:ext cx="35719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800" dirty="0" smtClean="0"/>
              <a:t>37’</a:t>
            </a:r>
            <a:endParaRPr lang="it-IT" sz="800" dirty="0"/>
          </a:p>
        </p:txBody>
      </p:sp>
      <p:sp>
        <p:nvSpPr>
          <p:cNvPr id="54" name="CasellaDiTesto 35"/>
          <p:cNvSpPr txBox="1">
            <a:spLocks noChangeArrowheads="1"/>
          </p:cNvSpPr>
          <p:nvPr/>
        </p:nvSpPr>
        <p:spPr bwMode="auto">
          <a:xfrm>
            <a:off x="5429256" y="4500570"/>
            <a:ext cx="35719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800" dirty="0" smtClean="0"/>
              <a:t>21’</a:t>
            </a:r>
            <a:endParaRPr lang="it-IT" sz="800" dirty="0"/>
          </a:p>
        </p:txBody>
      </p:sp>
      <p:sp>
        <p:nvSpPr>
          <p:cNvPr id="41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215338" y="6356351"/>
            <a:ext cx="471462" cy="358798"/>
          </a:xfrm>
        </p:spPr>
        <p:txBody>
          <a:bodyPr/>
          <a:lstStyle/>
          <a:p>
            <a:pPr>
              <a:defRPr/>
            </a:pPr>
            <a:fld id="{3DB52F21-9BA2-47B9-98F5-74C0F75B7A28}" type="slidenum">
              <a:rPr lang="it-IT" smtClean="0"/>
              <a:pPr>
                <a:defRPr/>
              </a:pPr>
              <a:t>28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3102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>
          <a:xfrm>
            <a:off x="482600" y="143635"/>
            <a:ext cx="8229600" cy="414338"/>
          </a:xfrm>
        </p:spPr>
        <p:txBody>
          <a:bodyPr/>
          <a:lstStyle/>
          <a:p>
            <a:pPr eaLnBrk="1" hangingPunct="1"/>
            <a:r>
              <a:rPr lang="it-IT" sz="1400" b="1" dirty="0" smtClean="0">
                <a:latin typeface="Arial" pitchFamily="34" charset="0"/>
                <a:cs typeface="Arial" pitchFamily="34" charset="0"/>
              </a:rPr>
              <a:t>Legnago e </a:t>
            </a:r>
            <a:r>
              <a:rPr lang="it-IT" sz="1400" b="1" dirty="0" err="1" smtClean="0">
                <a:latin typeface="Arial" pitchFamily="34" charset="0"/>
                <a:cs typeface="Arial" pitchFamily="34" charset="0"/>
              </a:rPr>
              <a:t>Nogara</a:t>
            </a:r>
            <a:endParaRPr lang="it-IT" sz="1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02" name="Oval 41"/>
          <p:cNvSpPr>
            <a:spLocks noChangeArrowheads="1"/>
          </p:cNvSpPr>
          <p:nvPr/>
        </p:nvSpPr>
        <p:spPr bwMode="auto">
          <a:xfrm>
            <a:off x="1003044" y="2621194"/>
            <a:ext cx="2340260" cy="2340000"/>
          </a:xfrm>
          <a:prstGeom prst="ellipse">
            <a:avLst/>
          </a:prstGeom>
          <a:solidFill>
            <a:srgbClr val="FFFFFF">
              <a:alpha val="52156"/>
            </a:srgbClr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 sz="8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4" name="Connettore 1 43"/>
          <p:cNvCxnSpPr/>
          <p:nvPr/>
        </p:nvCxnSpPr>
        <p:spPr>
          <a:xfrm>
            <a:off x="0" y="557300"/>
            <a:ext cx="9144000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41"/>
          <p:cNvSpPr>
            <a:spLocks noChangeArrowheads="1"/>
          </p:cNvSpPr>
          <p:nvPr/>
        </p:nvSpPr>
        <p:spPr bwMode="auto">
          <a:xfrm>
            <a:off x="5429945" y="2594761"/>
            <a:ext cx="2340260" cy="2340000"/>
          </a:xfrm>
          <a:prstGeom prst="ellipse">
            <a:avLst/>
          </a:prstGeom>
          <a:solidFill>
            <a:srgbClr val="FFFFFF">
              <a:alpha val="52156"/>
            </a:srgbClr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 sz="8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8" name="Connettore 1 37"/>
          <p:cNvCxnSpPr>
            <a:stCxn id="51202" idx="0"/>
            <a:endCxn id="51202" idx="4"/>
          </p:cNvCxnSpPr>
          <p:nvPr/>
        </p:nvCxnSpPr>
        <p:spPr>
          <a:xfrm rot="16200000" flipH="1">
            <a:off x="1003174" y="3791194"/>
            <a:ext cx="2340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1 39"/>
          <p:cNvCxnSpPr>
            <a:stCxn id="51202" idx="2"/>
            <a:endCxn id="51202" idx="6"/>
          </p:cNvCxnSpPr>
          <p:nvPr/>
        </p:nvCxnSpPr>
        <p:spPr>
          <a:xfrm rot="10800000" flipH="1">
            <a:off x="1003044" y="3791194"/>
            <a:ext cx="234026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1 41"/>
          <p:cNvCxnSpPr>
            <a:stCxn id="31" idx="2"/>
            <a:endCxn id="31" idx="6"/>
          </p:cNvCxnSpPr>
          <p:nvPr/>
        </p:nvCxnSpPr>
        <p:spPr>
          <a:xfrm rot="10800000" flipH="1">
            <a:off x="5429945" y="3764761"/>
            <a:ext cx="234026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1 44"/>
          <p:cNvCxnSpPr>
            <a:stCxn id="31" idx="0"/>
            <a:endCxn id="31" idx="4"/>
          </p:cNvCxnSpPr>
          <p:nvPr/>
        </p:nvCxnSpPr>
        <p:spPr>
          <a:xfrm rot="16200000" flipH="1">
            <a:off x="5430075" y="3764761"/>
            <a:ext cx="2340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 Box 105"/>
          <p:cNvSpPr txBox="1">
            <a:spLocks noChangeArrowheads="1"/>
          </p:cNvSpPr>
          <p:nvPr/>
        </p:nvSpPr>
        <p:spPr bwMode="auto">
          <a:xfrm>
            <a:off x="6357950" y="3643314"/>
            <a:ext cx="538930" cy="21544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err="1" smtClean="0">
                <a:latin typeface="Arial" pitchFamily="34" charset="0"/>
                <a:cs typeface="Arial" pitchFamily="34" charset="0"/>
              </a:rPr>
              <a:t>Nogara</a:t>
            </a:r>
            <a:endParaRPr lang="it-IT" sz="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 Box 105"/>
          <p:cNvSpPr txBox="1">
            <a:spLocks noChangeArrowheads="1"/>
          </p:cNvSpPr>
          <p:nvPr/>
        </p:nvSpPr>
        <p:spPr bwMode="auto">
          <a:xfrm>
            <a:off x="1880939" y="3643314"/>
            <a:ext cx="612668" cy="21544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smtClean="0">
                <a:latin typeface="Arial" pitchFamily="34" charset="0"/>
                <a:cs typeface="Arial" pitchFamily="34" charset="0"/>
              </a:rPr>
              <a:t>Legnago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CasellaDiTesto 35"/>
          <p:cNvSpPr txBox="1">
            <a:spLocks noChangeArrowheads="1"/>
          </p:cNvSpPr>
          <p:nvPr/>
        </p:nvSpPr>
        <p:spPr bwMode="auto">
          <a:xfrm>
            <a:off x="2000232" y="2643182"/>
            <a:ext cx="4050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800" dirty="0" smtClean="0">
                <a:latin typeface="Arial" pitchFamily="34" charset="0"/>
                <a:cs typeface="Arial" pitchFamily="34" charset="0"/>
              </a:rPr>
              <a:t>0’/1’</a:t>
            </a:r>
            <a:endParaRPr lang="it-IT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 Box 105"/>
          <p:cNvSpPr txBox="1">
            <a:spLocks noChangeArrowheads="1"/>
          </p:cNvSpPr>
          <p:nvPr/>
        </p:nvSpPr>
        <p:spPr bwMode="auto">
          <a:xfrm>
            <a:off x="2500298" y="1784796"/>
            <a:ext cx="405045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smtClean="0">
                <a:latin typeface="Arial" pitchFamily="34" charset="0"/>
                <a:cs typeface="Arial" pitchFamily="34" charset="0"/>
              </a:rPr>
              <a:t>RO</a:t>
            </a:r>
            <a:endParaRPr lang="it-IT" sz="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 Box 105"/>
          <p:cNvSpPr txBox="1">
            <a:spLocks noChangeArrowheads="1"/>
          </p:cNvSpPr>
          <p:nvPr/>
        </p:nvSpPr>
        <p:spPr bwMode="auto">
          <a:xfrm>
            <a:off x="928662" y="1928802"/>
            <a:ext cx="405045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smtClean="0">
                <a:latin typeface="Arial" pitchFamily="34" charset="0"/>
                <a:cs typeface="Arial" pitchFamily="34" charset="0"/>
              </a:rPr>
              <a:t>VR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 Box 105"/>
          <p:cNvSpPr txBox="1">
            <a:spLocks noChangeArrowheads="1"/>
          </p:cNvSpPr>
          <p:nvPr/>
        </p:nvSpPr>
        <p:spPr bwMode="auto">
          <a:xfrm>
            <a:off x="2166691" y="1928802"/>
            <a:ext cx="405045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smtClean="0">
                <a:latin typeface="Arial" pitchFamily="34" charset="0"/>
                <a:cs typeface="Arial" pitchFamily="34" charset="0"/>
              </a:rPr>
              <a:t>VR</a:t>
            </a:r>
            <a:endParaRPr lang="it-IT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 Box 105"/>
          <p:cNvSpPr txBox="1">
            <a:spLocks noChangeArrowheads="1"/>
          </p:cNvSpPr>
          <p:nvPr/>
        </p:nvSpPr>
        <p:spPr bwMode="auto">
          <a:xfrm>
            <a:off x="1952377" y="1857364"/>
            <a:ext cx="405045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smtClean="0">
                <a:latin typeface="Arial" pitchFamily="34" charset="0"/>
                <a:cs typeface="Arial" pitchFamily="34" charset="0"/>
              </a:rPr>
              <a:t>RO</a:t>
            </a:r>
            <a:endParaRPr lang="it-IT" sz="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 Box 105"/>
          <p:cNvSpPr txBox="1">
            <a:spLocks noChangeArrowheads="1"/>
          </p:cNvSpPr>
          <p:nvPr/>
        </p:nvSpPr>
        <p:spPr bwMode="auto">
          <a:xfrm>
            <a:off x="2786050" y="2143116"/>
            <a:ext cx="405045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smtClean="0">
                <a:latin typeface="Arial" pitchFamily="34" charset="0"/>
                <a:cs typeface="Arial" pitchFamily="34" charset="0"/>
              </a:rPr>
              <a:t>MN</a:t>
            </a:r>
            <a:endParaRPr lang="it-IT" sz="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 Box 105"/>
          <p:cNvSpPr txBox="1">
            <a:spLocks noChangeArrowheads="1"/>
          </p:cNvSpPr>
          <p:nvPr/>
        </p:nvSpPr>
        <p:spPr bwMode="auto">
          <a:xfrm>
            <a:off x="3000364" y="2285992"/>
            <a:ext cx="765085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smtClean="0">
                <a:latin typeface="Arial" pitchFamily="34" charset="0"/>
                <a:cs typeface="Arial" pitchFamily="34" charset="0"/>
              </a:rPr>
              <a:t>Monselice</a:t>
            </a:r>
            <a:endParaRPr lang="it-IT" sz="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AutoShape 24"/>
          <p:cNvSpPr>
            <a:spLocks noChangeArrowheads="1"/>
          </p:cNvSpPr>
          <p:nvPr/>
        </p:nvSpPr>
        <p:spPr bwMode="auto">
          <a:xfrm rot="7820278" flipH="1" flipV="1">
            <a:off x="942431" y="2671035"/>
            <a:ext cx="301420" cy="612825"/>
          </a:xfrm>
          <a:prstGeom prst="curvedUpArrow">
            <a:avLst>
              <a:gd name="adj1" fmla="val 16787"/>
              <a:gd name="adj2" fmla="val 33361"/>
              <a:gd name="adj3" fmla="val 45275"/>
            </a:avLst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>
            <a:prstShdw prst="shdw17" dist="17961" dir="13500000">
              <a:srgbClr val="1F1F5C"/>
            </a:prstShdw>
          </a:effectLst>
        </p:spPr>
        <p:txBody>
          <a:bodyPr rot="10800000" vert="eaVert" wrap="none" anchor="ctr"/>
          <a:lstStyle/>
          <a:p>
            <a:endParaRPr lang="it-IT" sz="8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 Box 105"/>
          <p:cNvSpPr txBox="1">
            <a:spLocks noChangeArrowheads="1"/>
          </p:cNvSpPr>
          <p:nvPr/>
        </p:nvSpPr>
        <p:spPr bwMode="auto">
          <a:xfrm>
            <a:off x="714348" y="2500306"/>
            <a:ext cx="405045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smtClean="0">
                <a:latin typeface="Arial" pitchFamily="34" charset="0"/>
                <a:cs typeface="Arial" pitchFamily="34" charset="0"/>
              </a:rPr>
              <a:t>MN</a:t>
            </a:r>
            <a:endParaRPr lang="it-IT" sz="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 Box 105"/>
          <p:cNvSpPr txBox="1">
            <a:spLocks noChangeArrowheads="1"/>
          </p:cNvSpPr>
          <p:nvPr/>
        </p:nvSpPr>
        <p:spPr bwMode="auto">
          <a:xfrm>
            <a:off x="214282" y="2643182"/>
            <a:ext cx="765085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smtClean="0">
                <a:latin typeface="Arial" pitchFamily="34" charset="0"/>
                <a:cs typeface="Arial" pitchFamily="34" charset="0"/>
              </a:rPr>
              <a:t>Monselice</a:t>
            </a:r>
            <a:endParaRPr lang="it-IT" sz="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CasellaDiTesto 35"/>
          <p:cNvSpPr txBox="1">
            <a:spLocks noChangeArrowheads="1"/>
          </p:cNvSpPr>
          <p:nvPr/>
        </p:nvSpPr>
        <p:spPr bwMode="auto">
          <a:xfrm>
            <a:off x="2558175" y="2857496"/>
            <a:ext cx="58506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800" dirty="0" smtClean="0">
                <a:latin typeface="Arial" pitchFamily="34" charset="0"/>
                <a:cs typeface="Arial" pitchFamily="34" charset="0"/>
              </a:rPr>
              <a:t>4’/5’</a:t>
            </a:r>
            <a:endParaRPr lang="it-IT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CasellaDiTesto 35"/>
          <p:cNvSpPr txBox="1">
            <a:spLocks noChangeArrowheads="1"/>
          </p:cNvSpPr>
          <p:nvPr/>
        </p:nvSpPr>
        <p:spPr bwMode="auto">
          <a:xfrm>
            <a:off x="1142976" y="3213556"/>
            <a:ext cx="58506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800" dirty="0" smtClean="0">
                <a:latin typeface="Arial" pitchFamily="34" charset="0"/>
                <a:cs typeface="Arial" pitchFamily="34" charset="0"/>
              </a:rPr>
              <a:t>52’’/53’</a:t>
            </a:r>
            <a:endParaRPr lang="it-IT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AutoShape 24"/>
          <p:cNvSpPr>
            <a:spLocks noChangeArrowheads="1"/>
          </p:cNvSpPr>
          <p:nvPr/>
        </p:nvSpPr>
        <p:spPr bwMode="auto">
          <a:xfrm rot="2835451" flipH="1" flipV="1">
            <a:off x="5482866" y="4158517"/>
            <a:ext cx="301420" cy="612825"/>
          </a:xfrm>
          <a:prstGeom prst="curvedUpArrow">
            <a:avLst>
              <a:gd name="adj1" fmla="val 16787"/>
              <a:gd name="adj2" fmla="val 33361"/>
              <a:gd name="adj3" fmla="val 45275"/>
            </a:avLst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>
            <a:prstShdw prst="shdw17" dist="17961" dir="13500000">
              <a:srgbClr val="1F1F5C"/>
            </a:prstShdw>
          </a:effectLst>
        </p:spPr>
        <p:txBody>
          <a:bodyPr rot="10800000" vert="eaVert" wrap="none" anchor="ctr"/>
          <a:lstStyle/>
          <a:p>
            <a:endParaRPr lang="it-IT" sz="8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CasellaDiTesto 35"/>
          <p:cNvSpPr txBox="1">
            <a:spLocks noChangeArrowheads="1"/>
          </p:cNvSpPr>
          <p:nvPr/>
        </p:nvSpPr>
        <p:spPr bwMode="auto">
          <a:xfrm>
            <a:off x="5789985" y="4124932"/>
            <a:ext cx="58506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800" dirty="0" smtClean="0">
                <a:latin typeface="Arial" pitchFamily="34" charset="0"/>
                <a:cs typeface="Arial" pitchFamily="34" charset="0"/>
              </a:rPr>
              <a:t>39’’/40’</a:t>
            </a:r>
            <a:endParaRPr lang="it-IT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Text Box 105"/>
          <p:cNvSpPr txBox="1">
            <a:spLocks noChangeArrowheads="1"/>
          </p:cNvSpPr>
          <p:nvPr/>
        </p:nvSpPr>
        <p:spPr bwMode="auto">
          <a:xfrm>
            <a:off x="4664860" y="4484972"/>
            <a:ext cx="765085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smtClean="0">
                <a:latin typeface="Arial" pitchFamily="34" charset="0"/>
                <a:cs typeface="Arial" pitchFamily="34" charset="0"/>
              </a:rPr>
              <a:t>Monselice</a:t>
            </a:r>
            <a:endParaRPr lang="it-IT" sz="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Text Box 105"/>
          <p:cNvSpPr txBox="1">
            <a:spLocks noChangeArrowheads="1"/>
          </p:cNvSpPr>
          <p:nvPr/>
        </p:nvSpPr>
        <p:spPr bwMode="auto">
          <a:xfrm>
            <a:off x="5249925" y="4709997"/>
            <a:ext cx="405045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smtClean="0">
                <a:latin typeface="Arial" pitchFamily="34" charset="0"/>
                <a:cs typeface="Arial" pitchFamily="34" charset="0"/>
              </a:rPr>
              <a:t>MN</a:t>
            </a:r>
            <a:endParaRPr lang="it-IT" sz="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AutoShape 24"/>
          <p:cNvSpPr>
            <a:spLocks noChangeArrowheads="1"/>
          </p:cNvSpPr>
          <p:nvPr/>
        </p:nvSpPr>
        <p:spPr bwMode="auto">
          <a:xfrm rot="15948829" flipH="1" flipV="1">
            <a:off x="7842869" y="3473105"/>
            <a:ext cx="292210" cy="527478"/>
          </a:xfrm>
          <a:prstGeom prst="curvedUpArrow">
            <a:avLst>
              <a:gd name="adj1" fmla="val 16787"/>
              <a:gd name="adj2" fmla="val 33361"/>
              <a:gd name="adj3" fmla="val 45275"/>
            </a:avLst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>
            <a:prstShdw prst="shdw17" dist="17961" dir="13500000">
              <a:srgbClr val="1F1F5C"/>
            </a:prstShdw>
          </a:effectLst>
        </p:spPr>
        <p:txBody>
          <a:bodyPr rot="10800000" vert="eaVert" wrap="none" anchor="ctr"/>
          <a:lstStyle/>
          <a:p>
            <a:endParaRPr lang="it-IT" sz="8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 Box 105"/>
          <p:cNvSpPr txBox="1">
            <a:spLocks noChangeArrowheads="1"/>
          </p:cNvSpPr>
          <p:nvPr/>
        </p:nvSpPr>
        <p:spPr bwMode="auto">
          <a:xfrm>
            <a:off x="8093195" y="3427870"/>
            <a:ext cx="765085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smtClean="0">
                <a:latin typeface="Arial" pitchFamily="34" charset="0"/>
                <a:cs typeface="Arial" pitchFamily="34" charset="0"/>
              </a:rPr>
              <a:t>Monselice</a:t>
            </a:r>
            <a:endParaRPr lang="it-IT" sz="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 Box 105"/>
          <p:cNvSpPr txBox="1">
            <a:spLocks noChangeArrowheads="1"/>
          </p:cNvSpPr>
          <p:nvPr/>
        </p:nvSpPr>
        <p:spPr bwMode="auto">
          <a:xfrm>
            <a:off x="8215338" y="3786190"/>
            <a:ext cx="405045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smtClean="0">
                <a:latin typeface="Arial" pitchFamily="34" charset="0"/>
                <a:cs typeface="Arial" pitchFamily="34" charset="0"/>
              </a:rPr>
              <a:t>MN</a:t>
            </a:r>
            <a:endParaRPr lang="it-IT" sz="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CasellaDiTesto 35"/>
          <p:cNvSpPr txBox="1">
            <a:spLocks noChangeArrowheads="1"/>
          </p:cNvSpPr>
          <p:nvPr/>
        </p:nvSpPr>
        <p:spPr bwMode="auto">
          <a:xfrm>
            <a:off x="7275150" y="3570746"/>
            <a:ext cx="49505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800" dirty="0" smtClean="0">
                <a:latin typeface="Arial" pitchFamily="34" charset="0"/>
                <a:cs typeface="Arial" pitchFamily="34" charset="0"/>
              </a:rPr>
              <a:t>14’/15’</a:t>
            </a:r>
            <a:endParaRPr lang="it-IT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AutoShape 24"/>
          <p:cNvSpPr>
            <a:spLocks noChangeArrowheads="1"/>
          </p:cNvSpPr>
          <p:nvPr/>
        </p:nvSpPr>
        <p:spPr bwMode="auto">
          <a:xfrm rot="5698015" flipH="1" flipV="1">
            <a:off x="5096790" y="3442137"/>
            <a:ext cx="301420" cy="612825"/>
          </a:xfrm>
          <a:prstGeom prst="curvedUpArrow">
            <a:avLst>
              <a:gd name="adj1" fmla="val 16787"/>
              <a:gd name="adj2" fmla="val 33361"/>
              <a:gd name="adj3" fmla="val 45275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prstShdw prst="shdw17" dist="17961" dir="13500000">
              <a:srgbClr val="1F1F5C"/>
            </a:prstShdw>
          </a:effectLst>
        </p:spPr>
        <p:txBody>
          <a:bodyPr rot="10800000" vert="eaVert" wrap="none" anchor="ctr"/>
          <a:lstStyle/>
          <a:p>
            <a:endParaRPr lang="it-IT" sz="8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Text Box 105"/>
          <p:cNvSpPr txBox="1">
            <a:spLocks noChangeArrowheads="1"/>
          </p:cNvSpPr>
          <p:nvPr/>
        </p:nvSpPr>
        <p:spPr bwMode="auto">
          <a:xfrm>
            <a:off x="4738459" y="3429000"/>
            <a:ext cx="405045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smtClean="0">
                <a:latin typeface="Arial" pitchFamily="34" charset="0"/>
                <a:cs typeface="Arial" pitchFamily="34" charset="0"/>
              </a:rPr>
              <a:t>BO</a:t>
            </a:r>
            <a:endParaRPr lang="it-IT" sz="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Text Box 105"/>
          <p:cNvSpPr txBox="1">
            <a:spLocks noChangeArrowheads="1"/>
          </p:cNvSpPr>
          <p:nvPr/>
        </p:nvSpPr>
        <p:spPr bwMode="auto">
          <a:xfrm>
            <a:off x="4643438" y="3714752"/>
            <a:ext cx="405045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smtClean="0">
                <a:latin typeface="Arial" pitchFamily="34" charset="0"/>
                <a:cs typeface="Arial" pitchFamily="34" charset="0"/>
              </a:rPr>
              <a:t>VR</a:t>
            </a:r>
            <a:endParaRPr lang="it-IT" sz="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AutoShape 24"/>
          <p:cNvSpPr>
            <a:spLocks noChangeArrowheads="1"/>
          </p:cNvSpPr>
          <p:nvPr/>
        </p:nvSpPr>
        <p:spPr bwMode="auto">
          <a:xfrm rot="13218682" flipH="1" flipV="1">
            <a:off x="7520526" y="2525046"/>
            <a:ext cx="301420" cy="612825"/>
          </a:xfrm>
          <a:prstGeom prst="curvedUpArrow">
            <a:avLst>
              <a:gd name="adj1" fmla="val 16787"/>
              <a:gd name="adj2" fmla="val 33361"/>
              <a:gd name="adj3" fmla="val 45275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prstShdw prst="shdw17" dist="17961" dir="13500000">
              <a:srgbClr val="1F1F5C"/>
            </a:prstShdw>
          </a:effectLst>
        </p:spPr>
        <p:txBody>
          <a:bodyPr rot="10800000" vert="eaVert" wrap="none" anchor="ctr"/>
          <a:lstStyle/>
          <a:p>
            <a:endParaRPr lang="it-IT" sz="8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CasellaDiTesto 35"/>
          <p:cNvSpPr txBox="1">
            <a:spLocks noChangeArrowheads="1"/>
          </p:cNvSpPr>
          <p:nvPr/>
        </p:nvSpPr>
        <p:spPr bwMode="auto">
          <a:xfrm>
            <a:off x="5487133" y="3570746"/>
            <a:ext cx="58506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800" dirty="0" smtClean="0">
                <a:latin typeface="Arial" pitchFamily="34" charset="0"/>
                <a:cs typeface="Arial" pitchFamily="34" charset="0"/>
              </a:rPr>
              <a:t>44’’/45’</a:t>
            </a:r>
            <a:endParaRPr lang="it-IT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CasellaDiTesto 35"/>
          <p:cNvSpPr txBox="1">
            <a:spLocks noChangeArrowheads="1"/>
          </p:cNvSpPr>
          <p:nvPr/>
        </p:nvSpPr>
        <p:spPr bwMode="auto">
          <a:xfrm>
            <a:off x="7058769" y="3000372"/>
            <a:ext cx="58506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800" dirty="0" smtClean="0">
                <a:latin typeface="Arial" pitchFamily="34" charset="0"/>
                <a:cs typeface="Arial" pitchFamily="34" charset="0"/>
              </a:rPr>
              <a:t>10’’/11’</a:t>
            </a:r>
            <a:endParaRPr lang="it-IT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Text Box 105"/>
          <p:cNvSpPr txBox="1">
            <a:spLocks noChangeArrowheads="1"/>
          </p:cNvSpPr>
          <p:nvPr/>
        </p:nvSpPr>
        <p:spPr bwMode="auto">
          <a:xfrm>
            <a:off x="7858148" y="2500306"/>
            <a:ext cx="405045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smtClean="0">
                <a:latin typeface="Arial" pitchFamily="34" charset="0"/>
                <a:cs typeface="Arial" pitchFamily="34" charset="0"/>
              </a:rPr>
              <a:t>VR</a:t>
            </a:r>
            <a:endParaRPr lang="it-IT" sz="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Text Box 105"/>
          <p:cNvSpPr txBox="1">
            <a:spLocks noChangeArrowheads="1"/>
          </p:cNvSpPr>
          <p:nvPr/>
        </p:nvSpPr>
        <p:spPr bwMode="auto">
          <a:xfrm>
            <a:off x="7715272" y="2357430"/>
            <a:ext cx="405045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smtClean="0">
                <a:latin typeface="Arial" pitchFamily="34" charset="0"/>
                <a:cs typeface="Arial" pitchFamily="34" charset="0"/>
              </a:rPr>
              <a:t>BO</a:t>
            </a:r>
            <a:endParaRPr lang="it-IT" sz="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AutoShape 24"/>
          <p:cNvSpPr>
            <a:spLocks noChangeArrowheads="1"/>
          </p:cNvSpPr>
          <p:nvPr/>
        </p:nvSpPr>
        <p:spPr bwMode="auto">
          <a:xfrm rot="13012998" flipH="1" flipV="1">
            <a:off x="2751520" y="2316847"/>
            <a:ext cx="244440" cy="636480"/>
          </a:xfrm>
          <a:prstGeom prst="curvedUpArrow">
            <a:avLst>
              <a:gd name="adj1" fmla="val 16787"/>
              <a:gd name="adj2" fmla="val 33361"/>
              <a:gd name="adj3" fmla="val 45275"/>
            </a:avLst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>
            <a:prstShdw prst="shdw17" dist="17961" dir="13500000">
              <a:srgbClr val="1F1F5C"/>
            </a:prstShdw>
          </a:effectLst>
        </p:spPr>
        <p:txBody>
          <a:bodyPr rot="10800000" vert="eaVert" wrap="none" anchor="ctr"/>
          <a:lstStyle/>
          <a:p>
            <a:endParaRPr lang="it-IT" sz="800" b="1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5" name="Connettore 2 54"/>
          <p:cNvCxnSpPr/>
          <p:nvPr/>
        </p:nvCxnSpPr>
        <p:spPr>
          <a:xfrm rot="16200000" flipH="1">
            <a:off x="1035819" y="2250273"/>
            <a:ext cx="642942" cy="428628"/>
          </a:xfrm>
          <a:prstGeom prst="straightConnector1">
            <a:avLst/>
          </a:prstGeom>
          <a:ln w="158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ttore 2 70"/>
          <p:cNvCxnSpPr/>
          <p:nvPr/>
        </p:nvCxnSpPr>
        <p:spPr>
          <a:xfrm rot="5400000" flipH="1" flipV="1">
            <a:off x="2178827" y="2178835"/>
            <a:ext cx="714380" cy="214314"/>
          </a:xfrm>
          <a:prstGeom prst="straightConnector1">
            <a:avLst/>
          </a:prstGeom>
          <a:ln w="158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Arco 74"/>
          <p:cNvSpPr/>
          <p:nvPr/>
        </p:nvSpPr>
        <p:spPr>
          <a:xfrm rot="10110115">
            <a:off x="1541368" y="2406074"/>
            <a:ext cx="900000" cy="576000"/>
          </a:xfrm>
          <a:prstGeom prst="arc">
            <a:avLst>
              <a:gd name="adj1" fmla="val 11032241"/>
              <a:gd name="adj2" fmla="val 0"/>
            </a:avLst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AutoShape 24"/>
          <p:cNvSpPr>
            <a:spLocks noChangeArrowheads="1"/>
          </p:cNvSpPr>
          <p:nvPr/>
        </p:nvSpPr>
        <p:spPr bwMode="auto">
          <a:xfrm rot="11114555" flipH="1" flipV="1">
            <a:off x="2099037" y="2084166"/>
            <a:ext cx="301420" cy="612825"/>
          </a:xfrm>
          <a:prstGeom prst="curvedUpArrow">
            <a:avLst>
              <a:gd name="adj1" fmla="val 16787"/>
              <a:gd name="adj2" fmla="val 33361"/>
              <a:gd name="adj3" fmla="val 45275"/>
            </a:avLst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>
            <a:prstShdw prst="shdw17" dist="17961" dir="13500000">
              <a:srgbClr val="1F1F5C"/>
            </a:prstShdw>
          </a:effectLst>
        </p:spPr>
        <p:txBody>
          <a:bodyPr rot="10800000" vert="eaVert" wrap="none" anchor="ctr"/>
          <a:lstStyle/>
          <a:p>
            <a:endParaRPr lang="it-IT" sz="8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CasellaDiTesto 35"/>
          <p:cNvSpPr txBox="1">
            <a:spLocks noChangeArrowheads="1"/>
          </p:cNvSpPr>
          <p:nvPr/>
        </p:nvSpPr>
        <p:spPr bwMode="auto">
          <a:xfrm>
            <a:off x="1428729" y="2786058"/>
            <a:ext cx="3571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800" dirty="0" smtClean="0">
                <a:latin typeface="Arial" pitchFamily="34" charset="0"/>
                <a:cs typeface="Arial" pitchFamily="34" charset="0"/>
              </a:rPr>
              <a:t>56’</a:t>
            </a:r>
            <a:endParaRPr lang="it-IT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CasellaDiTesto 35"/>
          <p:cNvSpPr txBox="1">
            <a:spLocks noChangeArrowheads="1"/>
          </p:cNvSpPr>
          <p:nvPr/>
        </p:nvSpPr>
        <p:spPr bwMode="auto">
          <a:xfrm>
            <a:off x="2357422" y="2643182"/>
            <a:ext cx="285752" cy="21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800" dirty="0" smtClean="0">
                <a:latin typeface="Arial" pitchFamily="34" charset="0"/>
                <a:cs typeface="Arial" pitchFamily="34" charset="0"/>
              </a:rPr>
              <a:t>2’</a:t>
            </a:r>
            <a:endParaRPr lang="it-IT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Rettangolo 90"/>
          <p:cNvSpPr/>
          <p:nvPr/>
        </p:nvSpPr>
        <p:spPr>
          <a:xfrm>
            <a:off x="650564" y="5932873"/>
            <a:ext cx="1857388" cy="5000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it-IT" sz="900" dirty="0"/>
          </a:p>
          <a:p>
            <a:pPr>
              <a:defRPr/>
            </a:pPr>
            <a:endParaRPr lang="it-IT" sz="900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it-IT" sz="900" dirty="0" smtClean="0">
                <a:latin typeface="Arial" pitchFamily="34" charset="0"/>
                <a:cs typeface="Arial" pitchFamily="34" charset="0"/>
              </a:rPr>
              <a:t>celeste </a:t>
            </a:r>
            <a:r>
              <a:rPr lang="it-IT" sz="900" dirty="0">
                <a:latin typeface="Arial" pitchFamily="34" charset="0"/>
                <a:cs typeface="Arial" pitchFamily="34" charset="0"/>
              </a:rPr>
              <a:t>= </a:t>
            </a:r>
            <a:r>
              <a:rPr lang="it-IT" sz="900" dirty="0" smtClean="0">
                <a:latin typeface="Arial" pitchFamily="34" charset="0"/>
                <a:cs typeface="Arial" pitchFamily="34" charset="0"/>
              </a:rPr>
              <a:t>  R lento</a:t>
            </a:r>
          </a:p>
          <a:p>
            <a:pPr>
              <a:defRPr/>
            </a:pPr>
            <a:r>
              <a:rPr lang="it-IT" sz="9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_______ </a:t>
            </a:r>
            <a:r>
              <a:rPr lang="it-IT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continuità di servizio</a:t>
            </a:r>
            <a:endParaRPr lang="it-IT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it-IT" sz="900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it-IT" sz="800" dirty="0"/>
          </a:p>
          <a:p>
            <a:pPr algn="ctr">
              <a:defRPr/>
            </a:pPr>
            <a:endParaRPr lang="it-IT" sz="800" dirty="0"/>
          </a:p>
        </p:txBody>
      </p:sp>
      <p:sp>
        <p:nvSpPr>
          <p:cNvPr id="48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215338" y="6356351"/>
            <a:ext cx="471462" cy="358798"/>
          </a:xfrm>
        </p:spPr>
        <p:txBody>
          <a:bodyPr/>
          <a:lstStyle/>
          <a:p>
            <a:pPr>
              <a:defRPr/>
            </a:pPr>
            <a:fld id="{3DB52F21-9BA2-47B9-98F5-74C0F75B7A28}" type="slidenum">
              <a:rPr lang="it-IT" smtClean="0"/>
              <a:pPr>
                <a:defRPr/>
              </a:pPr>
              <a:t>29</a:t>
            </a:fld>
            <a:endParaRPr lang="it-IT" dirty="0"/>
          </a:p>
        </p:txBody>
      </p:sp>
      <p:sp>
        <p:nvSpPr>
          <p:cNvPr id="58" name="Rettangolo 57"/>
          <p:cNvSpPr/>
          <p:nvPr/>
        </p:nvSpPr>
        <p:spPr>
          <a:xfrm>
            <a:off x="3895768" y="5774313"/>
            <a:ext cx="2479282" cy="6586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it-IT" sz="800" dirty="0" smtClean="0">
                <a:latin typeface="Arial" pitchFamily="34" charset="0"/>
                <a:cs typeface="Arial" pitchFamily="34" charset="0"/>
              </a:rPr>
              <a:t>Gli orari dei RV </a:t>
            </a:r>
            <a:r>
              <a:rPr lang="it-IT" sz="800" dirty="0" smtClean="0">
                <a:latin typeface="Arial" pitchFamily="34" charset="0"/>
                <a:cs typeface="Arial" pitchFamily="34" charset="0"/>
              </a:rPr>
              <a:t>da/per </a:t>
            </a:r>
            <a:r>
              <a:rPr lang="it-IT" sz="800" dirty="0" smtClean="0">
                <a:latin typeface="Arial" pitchFamily="34" charset="0"/>
                <a:cs typeface="Arial" pitchFamily="34" charset="0"/>
              </a:rPr>
              <a:t>BO sono, ad oggi in via di definizione </a:t>
            </a:r>
            <a:r>
              <a:rPr lang="it-IT" sz="800" dirty="0" smtClean="0">
                <a:latin typeface="Arial" pitchFamily="34" charset="0"/>
                <a:cs typeface="Arial" pitchFamily="34" charset="0"/>
              </a:rPr>
              <a:t>dalla regione Emila </a:t>
            </a:r>
            <a:r>
              <a:rPr lang="it-IT" sz="800" dirty="0" smtClean="0">
                <a:latin typeface="Arial" pitchFamily="34" charset="0"/>
                <a:cs typeface="Arial" pitchFamily="34" charset="0"/>
              </a:rPr>
              <a:t>R. </a:t>
            </a:r>
          </a:p>
          <a:p>
            <a:pPr algn="ctr">
              <a:defRPr/>
            </a:pPr>
            <a:endParaRPr lang="it-IT" sz="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47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uppo 133"/>
          <p:cNvGrpSpPr>
            <a:grpSpLocks/>
          </p:cNvGrpSpPr>
          <p:nvPr/>
        </p:nvGrpSpPr>
        <p:grpSpPr bwMode="auto">
          <a:xfrm>
            <a:off x="443640" y="584200"/>
            <a:ext cx="8160499" cy="5508735"/>
            <a:chOff x="443450" y="584516"/>
            <a:chExt cx="8160998" cy="5508271"/>
          </a:xfrm>
        </p:grpSpPr>
        <p:sp>
          <p:nvSpPr>
            <p:cNvPr id="108" name="Rettangolo arrotondato 107"/>
            <p:cNvSpPr/>
            <p:nvPr/>
          </p:nvSpPr>
          <p:spPr>
            <a:xfrm>
              <a:off x="8134630" y="2276648"/>
              <a:ext cx="325458" cy="3412837"/>
            </a:xfrm>
            <a:prstGeom prst="round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0147" tIns="40074" rIns="80147" bIns="40074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grpSp>
          <p:nvGrpSpPr>
            <p:cNvPr id="16395" name="Gruppo 99"/>
            <p:cNvGrpSpPr>
              <a:grpSpLocks/>
            </p:cNvGrpSpPr>
            <p:nvPr/>
          </p:nvGrpSpPr>
          <p:grpSpPr bwMode="auto">
            <a:xfrm>
              <a:off x="443450" y="584516"/>
              <a:ext cx="8160998" cy="5508271"/>
              <a:chOff x="233488" y="584516"/>
              <a:chExt cx="8160998" cy="5508271"/>
            </a:xfrm>
          </p:grpSpPr>
          <p:sp>
            <p:nvSpPr>
              <p:cNvPr id="264" name="Rettangolo arrotondato 263"/>
              <p:cNvSpPr/>
              <p:nvPr/>
            </p:nvSpPr>
            <p:spPr>
              <a:xfrm>
                <a:off x="5657580" y="2281410"/>
                <a:ext cx="327045" cy="3411249"/>
              </a:xfrm>
              <a:prstGeom prst="round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0147" tIns="40074" rIns="80147" bIns="40074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/>
              </a:p>
            </p:txBody>
          </p:sp>
          <p:sp>
            <p:nvSpPr>
              <p:cNvPr id="259" name="Rettangolo arrotondato 258"/>
              <p:cNvSpPr/>
              <p:nvPr/>
            </p:nvSpPr>
            <p:spPr>
              <a:xfrm>
                <a:off x="6689518" y="3378280"/>
                <a:ext cx="336571" cy="2298506"/>
              </a:xfrm>
              <a:prstGeom prst="round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0147" tIns="40074" rIns="80147" bIns="40074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/>
              </a:p>
            </p:txBody>
          </p:sp>
          <p:sp>
            <p:nvSpPr>
              <p:cNvPr id="258" name="Rettangolo arrotondato 257"/>
              <p:cNvSpPr/>
              <p:nvPr/>
            </p:nvSpPr>
            <p:spPr>
              <a:xfrm>
                <a:off x="4433543" y="2276648"/>
                <a:ext cx="288943" cy="3390614"/>
              </a:xfrm>
              <a:prstGeom prst="round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0147" tIns="40074" rIns="80147" bIns="40074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/>
              </a:p>
            </p:txBody>
          </p:sp>
          <p:sp>
            <p:nvSpPr>
              <p:cNvPr id="531465" name="Line 9"/>
              <p:cNvSpPr>
                <a:spLocks noChangeShapeType="1"/>
              </p:cNvSpPr>
              <p:nvPr/>
            </p:nvSpPr>
            <p:spPr bwMode="auto">
              <a:xfrm flipH="1">
                <a:off x="6875267" y="3395741"/>
                <a:ext cx="6350" cy="2268345"/>
              </a:xfrm>
              <a:prstGeom prst="line">
                <a:avLst/>
              </a:prstGeom>
              <a:noFill/>
              <a:ln w="19050">
                <a:solidFill>
                  <a:schemeClr val="folHlink"/>
                </a:solidFill>
                <a:prstDash val="sysDot"/>
                <a:round/>
                <a:headEnd/>
                <a:tailEnd/>
              </a:ln>
            </p:spPr>
            <p:txBody>
              <a:bodyPr lIns="80147" tIns="40074" rIns="80147" bIns="40074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endParaRPr>
              </a:p>
            </p:txBody>
          </p:sp>
          <p:sp>
            <p:nvSpPr>
              <p:cNvPr id="531466" name="Line 10"/>
              <p:cNvSpPr>
                <a:spLocks noChangeShapeType="1"/>
              </p:cNvSpPr>
              <p:nvPr/>
            </p:nvSpPr>
            <p:spPr bwMode="auto">
              <a:xfrm>
                <a:off x="3790565" y="1776628"/>
                <a:ext cx="38892" cy="3884284"/>
              </a:xfrm>
              <a:prstGeom prst="line">
                <a:avLst/>
              </a:prstGeom>
              <a:noFill/>
              <a:ln w="19050">
                <a:solidFill>
                  <a:schemeClr val="folHlink"/>
                </a:solidFill>
                <a:prstDash val="sysDot"/>
                <a:round/>
                <a:headEnd/>
                <a:tailEnd/>
              </a:ln>
            </p:spPr>
            <p:txBody>
              <a:bodyPr lIns="80147" tIns="40074" rIns="80147" bIns="40074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endParaRPr>
              </a:p>
            </p:txBody>
          </p:sp>
          <p:sp>
            <p:nvSpPr>
              <p:cNvPr id="16424" name="Oval 12"/>
              <p:cNvSpPr>
                <a:spLocks noChangeArrowheads="1"/>
              </p:cNvSpPr>
              <p:nvPr/>
            </p:nvSpPr>
            <p:spPr bwMode="auto">
              <a:xfrm>
                <a:off x="3754796" y="3043840"/>
                <a:ext cx="65159" cy="64794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16425" name="Oval 25"/>
              <p:cNvSpPr>
                <a:spLocks noChangeArrowheads="1"/>
              </p:cNvSpPr>
              <p:nvPr/>
            </p:nvSpPr>
            <p:spPr bwMode="auto">
              <a:xfrm>
                <a:off x="3754796" y="5046671"/>
                <a:ext cx="65159" cy="64793"/>
              </a:xfrm>
              <a:prstGeom prst="ellipse">
                <a:avLst/>
              </a:prstGeom>
              <a:solidFill>
                <a:srgbClr val="006666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 sz="1100">
                  <a:solidFill>
                    <a:srgbClr val="006666"/>
                  </a:solidFill>
                  <a:latin typeface="Futura Lt BT"/>
                </a:endParaRPr>
              </a:p>
            </p:txBody>
          </p:sp>
          <p:sp>
            <p:nvSpPr>
              <p:cNvPr id="16426" name="Text Box 29"/>
              <p:cNvSpPr txBox="1">
                <a:spLocks noChangeArrowheads="1"/>
              </p:cNvSpPr>
              <p:nvPr/>
            </p:nvSpPr>
            <p:spPr bwMode="auto">
              <a:xfrm>
                <a:off x="2582289" y="5274166"/>
                <a:ext cx="1131677" cy="267905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wrap="none" lIns="80147" tIns="40074" rIns="80147" bIns="40074">
                <a:spAutoFit/>
              </a:bodyPr>
              <a:lstStyle/>
              <a:p>
                <a:pPr>
                  <a:lnSpc>
                    <a:spcPct val="135000"/>
                  </a:lnSpc>
                </a:pPr>
                <a:r>
                  <a:rPr lang="it-IT" sz="900">
                    <a:latin typeface="Calibri" pitchFamily="34" charset="0"/>
                  </a:rPr>
                  <a:t>Venezia P. Marghera</a:t>
                </a:r>
              </a:p>
            </p:txBody>
          </p:sp>
          <p:sp>
            <p:nvSpPr>
              <p:cNvPr id="16427" name="Text Box 31"/>
              <p:cNvSpPr txBox="1">
                <a:spLocks noChangeArrowheads="1"/>
              </p:cNvSpPr>
              <p:nvPr/>
            </p:nvSpPr>
            <p:spPr bwMode="auto">
              <a:xfrm>
                <a:off x="2572672" y="4548482"/>
                <a:ext cx="1141294" cy="251618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wrap="none" lIns="80147" tIns="40074" rIns="80147" bIns="40074">
                <a:spAutoFit/>
              </a:bodyPr>
              <a:lstStyle/>
              <a:p>
                <a:pPr algn="r">
                  <a:lnSpc>
                    <a:spcPct val="135000"/>
                  </a:lnSpc>
                </a:pPr>
                <a:r>
                  <a:rPr lang="it-IT" sz="900">
                    <a:latin typeface="Calibri" pitchFamily="34" charset="0"/>
                  </a:rPr>
                  <a:t>Ve Mestre Ospedale </a:t>
                </a:r>
              </a:p>
            </p:txBody>
          </p:sp>
          <p:sp>
            <p:nvSpPr>
              <p:cNvPr id="16429" name="Oval 92"/>
              <p:cNvSpPr>
                <a:spLocks noChangeArrowheads="1"/>
              </p:cNvSpPr>
              <p:nvPr/>
            </p:nvSpPr>
            <p:spPr bwMode="auto">
              <a:xfrm>
                <a:off x="3754796" y="4669430"/>
                <a:ext cx="65159" cy="64793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16430" name="Text Box 96"/>
              <p:cNvSpPr txBox="1">
                <a:spLocks noChangeArrowheads="1"/>
              </p:cNvSpPr>
              <p:nvPr/>
            </p:nvSpPr>
            <p:spPr bwMode="auto">
              <a:xfrm>
                <a:off x="2128058" y="3900550"/>
                <a:ext cx="1153860" cy="251618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lIns="80147" tIns="40074" rIns="80147" bIns="40074">
                <a:spAutoFit/>
              </a:bodyPr>
              <a:lstStyle/>
              <a:p>
                <a:pPr lvl="1">
                  <a:lnSpc>
                    <a:spcPct val="135000"/>
                  </a:lnSpc>
                </a:pPr>
                <a:r>
                  <a:rPr lang="it-IT" sz="900">
                    <a:latin typeface="Calibri" pitchFamily="34" charset="0"/>
                  </a:rPr>
                  <a:t>Preganziol</a:t>
                </a:r>
              </a:p>
            </p:txBody>
          </p:sp>
          <p:sp>
            <p:nvSpPr>
              <p:cNvPr id="16431" name="Text Box 98"/>
              <p:cNvSpPr txBox="1">
                <a:spLocks noChangeArrowheads="1"/>
              </p:cNvSpPr>
              <p:nvPr/>
            </p:nvSpPr>
            <p:spPr bwMode="auto">
              <a:xfrm>
                <a:off x="2133703" y="4218757"/>
                <a:ext cx="1436247" cy="251618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wrap="none" lIns="80147" tIns="40074" rIns="80147" bIns="40074">
                <a:spAutoFit/>
              </a:bodyPr>
              <a:lstStyle/>
              <a:p>
                <a:pPr lvl="1">
                  <a:lnSpc>
                    <a:spcPct val="135000"/>
                  </a:lnSpc>
                </a:pPr>
                <a:r>
                  <a:rPr lang="it-IT" sz="900">
                    <a:latin typeface="Calibri" pitchFamily="34" charset="0"/>
                  </a:rPr>
                  <a:t>Mogliano Veneto</a:t>
                </a:r>
              </a:p>
            </p:txBody>
          </p:sp>
          <p:sp>
            <p:nvSpPr>
              <p:cNvPr id="16432" name="Oval 100"/>
              <p:cNvSpPr>
                <a:spLocks noChangeArrowheads="1"/>
              </p:cNvSpPr>
              <p:nvPr/>
            </p:nvSpPr>
            <p:spPr bwMode="auto">
              <a:xfrm>
                <a:off x="3754796" y="4302268"/>
                <a:ext cx="65159" cy="64794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16433" name="Oval 197"/>
              <p:cNvSpPr>
                <a:spLocks noChangeArrowheads="1"/>
              </p:cNvSpPr>
              <p:nvPr/>
            </p:nvSpPr>
            <p:spPr bwMode="auto">
              <a:xfrm>
                <a:off x="3752081" y="2238966"/>
                <a:ext cx="65159" cy="64793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531486" name="Line 216"/>
              <p:cNvSpPr>
                <a:spLocks noChangeShapeType="1"/>
              </p:cNvSpPr>
              <p:nvPr/>
            </p:nvSpPr>
            <p:spPr bwMode="auto">
              <a:xfrm>
                <a:off x="4578014" y="1989335"/>
                <a:ext cx="4763" cy="3641417"/>
              </a:xfrm>
              <a:prstGeom prst="line">
                <a:avLst/>
              </a:prstGeom>
              <a:noFill/>
              <a:ln w="19050">
                <a:solidFill>
                  <a:schemeClr val="folHlink"/>
                </a:solidFill>
                <a:prstDash val="sysDot"/>
                <a:round/>
                <a:headEnd/>
                <a:tailEnd/>
              </a:ln>
            </p:spPr>
            <p:txBody>
              <a:bodyPr lIns="80147" tIns="40074" rIns="80147" bIns="40074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endParaRPr>
              </a:p>
            </p:txBody>
          </p:sp>
          <p:sp>
            <p:nvSpPr>
              <p:cNvPr id="16435" name="AutoShape 217"/>
              <p:cNvSpPr>
                <a:spLocks noChangeArrowheads="1"/>
              </p:cNvSpPr>
              <p:nvPr/>
            </p:nvSpPr>
            <p:spPr bwMode="auto">
              <a:xfrm>
                <a:off x="4290030" y="1916832"/>
                <a:ext cx="568785" cy="26205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pPr algn="ctr"/>
                <a:r>
                  <a:rPr lang="it-IT" sz="900" dirty="0">
                    <a:latin typeface="Calibri" pitchFamily="34" charset="0"/>
                  </a:rPr>
                  <a:t>Udine</a:t>
                </a:r>
              </a:p>
            </p:txBody>
          </p:sp>
          <p:sp>
            <p:nvSpPr>
              <p:cNvPr id="531488" name="Line 222"/>
              <p:cNvSpPr>
                <a:spLocks noChangeShapeType="1"/>
              </p:cNvSpPr>
              <p:nvPr/>
            </p:nvSpPr>
            <p:spPr bwMode="auto">
              <a:xfrm>
                <a:off x="8107242" y="2276648"/>
                <a:ext cx="4762" cy="3416010"/>
              </a:xfrm>
              <a:prstGeom prst="line">
                <a:avLst/>
              </a:prstGeom>
              <a:noFill/>
              <a:ln w="19050">
                <a:solidFill>
                  <a:schemeClr val="folHlink"/>
                </a:solidFill>
                <a:prstDash val="sysDot"/>
                <a:round/>
                <a:headEnd/>
                <a:tailEnd/>
              </a:ln>
            </p:spPr>
            <p:txBody>
              <a:bodyPr lIns="80147" tIns="40074" rIns="80147" bIns="40074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endParaRPr>
              </a:p>
            </p:txBody>
          </p:sp>
          <p:sp>
            <p:nvSpPr>
              <p:cNvPr id="16437" name="AutoShape 223"/>
              <p:cNvSpPr>
                <a:spLocks noChangeArrowheads="1"/>
              </p:cNvSpPr>
              <p:nvPr/>
            </p:nvSpPr>
            <p:spPr bwMode="auto">
              <a:xfrm>
                <a:off x="7746414" y="1988840"/>
                <a:ext cx="648072" cy="216024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pPr algn="ctr"/>
                <a:r>
                  <a:rPr lang="it-IT" sz="900">
                    <a:latin typeface="Calibri" pitchFamily="34" charset="0"/>
                  </a:rPr>
                  <a:t>Udine</a:t>
                </a:r>
              </a:p>
            </p:txBody>
          </p:sp>
          <p:sp>
            <p:nvSpPr>
              <p:cNvPr id="16438" name="Text Box 230"/>
              <p:cNvSpPr txBox="1">
                <a:spLocks noChangeArrowheads="1"/>
              </p:cNvSpPr>
              <p:nvPr/>
            </p:nvSpPr>
            <p:spPr bwMode="auto">
              <a:xfrm>
                <a:off x="7878827" y="1065488"/>
                <a:ext cx="291859" cy="221737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lIns="80147" tIns="40074" rIns="80147" bIns="40074">
                <a:spAutoFit/>
              </a:bodyPr>
              <a:lstStyle/>
              <a:p>
                <a:endParaRPr lang="en-US" sz="900">
                  <a:solidFill>
                    <a:srgbClr val="777777"/>
                  </a:solidFill>
                  <a:latin typeface="Calibri" pitchFamily="34" charset="0"/>
                </a:endParaRPr>
              </a:p>
            </p:txBody>
          </p:sp>
          <p:sp>
            <p:nvSpPr>
              <p:cNvPr id="16439" name="Line 236"/>
              <p:cNvSpPr>
                <a:spLocks noChangeShapeType="1"/>
              </p:cNvSpPr>
              <p:nvPr/>
            </p:nvSpPr>
            <p:spPr bwMode="auto">
              <a:xfrm rot="5400000">
                <a:off x="5966135" y="104595"/>
                <a:ext cx="0" cy="434937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prstDash val="dashDot"/>
                <a:round/>
                <a:headEnd/>
                <a:tailEnd/>
              </a:ln>
            </p:spPr>
            <p:txBody>
              <a:bodyPr lIns="80147" tIns="40074" rIns="80147" bIns="40074"/>
              <a:lstStyle/>
              <a:p>
                <a:endParaRPr lang="it-IT"/>
              </a:p>
            </p:txBody>
          </p:sp>
          <p:sp>
            <p:nvSpPr>
              <p:cNvPr id="16440" name="CasellaDiTesto 164"/>
              <p:cNvSpPr txBox="1">
                <a:spLocks noChangeArrowheads="1"/>
              </p:cNvSpPr>
              <p:nvPr/>
            </p:nvSpPr>
            <p:spPr bwMode="auto">
              <a:xfrm>
                <a:off x="494714" y="584516"/>
                <a:ext cx="5796330" cy="4146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80147" tIns="40074" rIns="80147" bIns="40074">
                <a:spAutoFit/>
              </a:bodyPr>
              <a:lstStyle/>
              <a:p>
                <a:r>
                  <a:rPr lang="it-IT" sz="2000" b="1" dirty="0" err="1">
                    <a:solidFill>
                      <a:srgbClr val="333333"/>
                    </a:solidFill>
                    <a:latin typeface="Calibri" pitchFamily="34" charset="0"/>
                  </a:rPr>
                  <a:t>Q.O</a:t>
                </a:r>
                <a:r>
                  <a:rPr lang="it-IT" sz="2000" b="1" dirty="0">
                    <a:solidFill>
                      <a:srgbClr val="333333"/>
                    </a:solidFill>
                    <a:latin typeface="Calibri" pitchFamily="34" charset="0"/>
                  </a:rPr>
                  <a:t>.14</a:t>
                </a:r>
                <a:r>
                  <a:rPr lang="it-IT" sz="2100" dirty="0">
                    <a:solidFill>
                      <a:srgbClr val="333333"/>
                    </a:solidFill>
                    <a:latin typeface="Calibri" pitchFamily="34" charset="0"/>
                  </a:rPr>
                  <a:t>  </a:t>
                </a:r>
                <a:r>
                  <a:rPr lang="it-IT" sz="2100" b="1" dirty="0">
                    <a:solidFill>
                      <a:srgbClr val="333333"/>
                    </a:solidFill>
                    <a:latin typeface="Calibri" pitchFamily="34" charset="0"/>
                  </a:rPr>
                  <a:t>Venezia </a:t>
                </a:r>
                <a:r>
                  <a:rPr lang="it-IT" sz="2100" b="1" dirty="0" smtClean="0">
                    <a:solidFill>
                      <a:srgbClr val="333333"/>
                    </a:solidFill>
                    <a:latin typeface="Calibri" pitchFamily="34" charset="0"/>
                  </a:rPr>
                  <a:t>– Treviso </a:t>
                </a:r>
                <a:r>
                  <a:rPr lang="it-IT" sz="2100" b="1" dirty="0">
                    <a:solidFill>
                      <a:srgbClr val="333333"/>
                    </a:solidFill>
                    <a:latin typeface="Calibri" pitchFamily="34" charset="0"/>
                  </a:rPr>
                  <a:t>– </a:t>
                </a:r>
                <a:r>
                  <a:rPr lang="it-IT" sz="2100" b="1" dirty="0" smtClean="0">
                    <a:solidFill>
                      <a:srgbClr val="333333"/>
                    </a:solidFill>
                    <a:latin typeface="Calibri" pitchFamily="34" charset="0"/>
                  </a:rPr>
                  <a:t>Conegliano – Udine </a:t>
                </a:r>
                <a:endParaRPr lang="it-IT" sz="2100" b="1" dirty="0">
                  <a:solidFill>
                    <a:srgbClr val="333333"/>
                  </a:solidFill>
                  <a:latin typeface="Calibri" pitchFamily="34" charset="0"/>
                </a:endParaRPr>
              </a:p>
            </p:txBody>
          </p:sp>
          <p:sp>
            <p:nvSpPr>
              <p:cNvPr id="16441" name="Text Box 98"/>
              <p:cNvSpPr txBox="1">
                <a:spLocks noChangeArrowheads="1"/>
              </p:cNvSpPr>
              <p:nvPr/>
            </p:nvSpPr>
            <p:spPr bwMode="auto">
              <a:xfrm>
                <a:off x="2129790" y="3576584"/>
                <a:ext cx="1187781" cy="251618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wrap="none" lIns="80147" tIns="40074" rIns="80147" bIns="40074">
                <a:spAutoFit/>
              </a:bodyPr>
              <a:lstStyle/>
              <a:p>
                <a:pPr lvl="1">
                  <a:lnSpc>
                    <a:spcPct val="135000"/>
                  </a:lnSpc>
                </a:pPr>
                <a:r>
                  <a:rPr lang="it-IT" sz="900">
                    <a:latin typeface="Calibri" pitchFamily="34" charset="0"/>
                  </a:rPr>
                  <a:t>San Trovaso</a:t>
                </a:r>
              </a:p>
            </p:txBody>
          </p:sp>
          <p:sp>
            <p:nvSpPr>
              <p:cNvPr id="16442" name="Text Box 29"/>
              <p:cNvSpPr txBox="1">
                <a:spLocks noChangeArrowheads="1"/>
              </p:cNvSpPr>
              <p:nvPr/>
            </p:nvSpPr>
            <p:spPr bwMode="auto">
              <a:xfrm>
                <a:off x="2561838" y="4914205"/>
                <a:ext cx="1396849" cy="289578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lIns="80147" tIns="40074" rIns="80147" bIns="40074">
                <a:spAutoFit/>
              </a:bodyPr>
              <a:lstStyle/>
              <a:p>
                <a:pPr>
                  <a:lnSpc>
                    <a:spcPct val="135000"/>
                  </a:lnSpc>
                </a:pPr>
                <a:r>
                  <a:rPr lang="it-IT" sz="1100">
                    <a:latin typeface="Calibri" pitchFamily="34" charset="0"/>
                  </a:rPr>
                  <a:t>Venezia Mestre</a:t>
                </a:r>
              </a:p>
            </p:txBody>
          </p:sp>
          <p:sp>
            <p:nvSpPr>
              <p:cNvPr id="16443" name="Oval 92"/>
              <p:cNvSpPr>
                <a:spLocks noChangeArrowheads="1"/>
              </p:cNvSpPr>
              <p:nvPr/>
            </p:nvSpPr>
            <p:spPr bwMode="auto">
              <a:xfrm>
                <a:off x="3764299" y="5390794"/>
                <a:ext cx="65159" cy="64794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16444" name="Text Box 98"/>
              <p:cNvSpPr txBox="1">
                <a:spLocks noChangeArrowheads="1"/>
              </p:cNvSpPr>
              <p:nvPr/>
            </p:nvSpPr>
            <p:spPr bwMode="auto">
              <a:xfrm>
                <a:off x="2113499" y="2909935"/>
                <a:ext cx="1096411" cy="251618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wrap="none" lIns="80147" tIns="40074" rIns="80147" bIns="40074">
                <a:spAutoFit/>
              </a:bodyPr>
              <a:lstStyle/>
              <a:p>
                <a:pPr lvl="1">
                  <a:lnSpc>
                    <a:spcPct val="135000"/>
                  </a:lnSpc>
                </a:pPr>
                <a:r>
                  <a:rPr lang="it-IT" sz="900">
                    <a:latin typeface="Calibri" pitchFamily="34" charset="0"/>
                  </a:rPr>
                  <a:t>Lancenigo</a:t>
                </a:r>
              </a:p>
            </p:txBody>
          </p:sp>
          <p:sp>
            <p:nvSpPr>
              <p:cNvPr id="16445" name="Text Box 98"/>
              <p:cNvSpPr txBox="1">
                <a:spLocks noChangeArrowheads="1"/>
              </p:cNvSpPr>
              <p:nvPr/>
            </p:nvSpPr>
            <p:spPr bwMode="auto">
              <a:xfrm>
                <a:off x="2126323" y="2650762"/>
                <a:ext cx="1083587" cy="251618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wrap="none" lIns="80147" tIns="40074" rIns="80147" bIns="40074">
                <a:spAutoFit/>
              </a:bodyPr>
              <a:lstStyle/>
              <a:p>
                <a:pPr lvl="1">
                  <a:lnSpc>
                    <a:spcPct val="135000"/>
                  </a:lnSpc>
                </a:pPr>
                <a:r>
                  <a:rPr lang="it-IT" sz="900">
                    <a:latin typeface="Calibri" pitchFamily="34" charset="0"/>
                  </a:rPr>
                  <a:t>Spresiano</a:t>
                </a:r>
              </a:p>
            </p:txBody>
          </p:sp>
          <p:sp>
            <p:nvSpPr>
              <p:cNvPr id="16446" name="Text Box 98"/>
              <p:cNvSpPr txBox="1">
                <a:spLocks noChangeArrowheads="1"/>
              </p:cNvSpPr>
              <p:nvPr/>
            </p:nvSpPr>
            <p:spPr bwMode="auto">
              <a:xfrm>
                <a:off x="2129790" y="2398788"/>
                <a:ext cx="1064351" cy="251618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wrap="none" lIns="80147" tIns="40074" rIns="80147" bIns="40074">
                <a:spAutoFit/>
              </a:bodyPr>
              <a:lstStyle/>
              <a:p>
                <a:pPr lvl="1">
                  <a:lnSpc>
                    <a:spcPct val="135000"/>
                  </a:lnSpc>
                </a:pPr>
                <a:r>
                  <a:rPr lang="it-IT" sz="900">
                    <a:latin typeface="Calibri" pitchFamily="34" charset="0"/>
                  </a:rPr>
                  <a:t>Susegana</a:t>
                </a:r>
              </a:p>
            </p:txBody>
          </p:sp>
          <p:sp>
            <p:nvSpPr>
              <p:cNvPr id="16447" name="Text Box 98"/>
              <p:cNvSpPr txBox="1">
                <a:spLocks noChangeArrowheads="1"/>
              </p:cNvSpPr>
              <p:nvPr/>
            </p:nvSpPr>
            <p:spPr bwMode="auto">
              <a:xfrm>
                <a:off x="2092407" y="2112259"/>
                <a:ext cx="1261519" cy="289578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wrap="none" lIns="80147" tIns="40074" rIns="80147" bIns="40074">
                <a:spAutoFit/>
              </a:bodyPr>
              <a:lstStyle/>
              <a:p>
                <a:pPr lvl="1">
                  <a:lnSpc>
                    <a:spcPct val="135000"/>
                  </a:lnSpc>
                </a:pPr>
                <a:r>
                  <a:rPr lang="it-IT" sz="1100">
                    <a:latin typeface="Calibri" pitchFamily="34" charset="0"/>
                  </a:rPr>
                  <a:t>Conegliano</a:t>
                </a:r>
              </a:p>
            </p:txBody>
          </p:sp>
          <p:sp>
            <p:nvSpPr>
              <p:cNvPr id="16448" name="Text Box 98"/>
              <p:cNvSpPr txBox="1">
                <a:spLocks noChangeArrowheads="1"/>
              </p:cNvSpPr>
              <p:nvPr/>
            </p:nvSpPr>
            <p:spPr bwMode="auto">
              <a:xfrm>
                <a:off x="2129790" y="3236780"/>
                <a:ext cx="1165339" cy="289578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wrap="none" lIns="80147" tIns="40074" rIns="80147" bIns="40074">
                <a:spAutoFit/>
              </a:bodyPr>
              <a:lstStyle/>
              <a:p>
                <a:pPr lvl="1">
                  <a:lnSpc>
                    <a:spcPct val="135000"/>
                  </a:lnSpc>
                </a:pPr>
                <a:r>
                  <a:rPr lang="it-IT" sz="1100">
                    <a:latin typeface="Calibri" pitchFamily="34" charset="0"/>
                  </a:rPr>
                  <a:t>Treviso    </a:t>
                </a:r>
              </a:p>
            </p:txBody>
          </p:sp>
          <p:sp>
            <p:nvSpPr>
              <p:cNvPr id="16449" name="Oval 199"/>
              <p:cNvSpPr>
                <a:spLocks noChangeArrowheads="1"/>
              </p:cNvSpPr>
              <p:nvPr/>
            </p:nvSpPr>
            <p:spPr bwMode="auto">
              <a:xfrm>
                <a:off x="3754796" y="2246164"/>
                <a:ext cx="66517" cy="64794"/>
              </a:xfrm>
              <a:prstGeom prst="ellipse">
                <a:avLst/>
              </a:prstGeom>
              <a:solidFill>
                <a:srgbClr val="006666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16450" name="Oval 12"/>
              <p:cNvSpPr>
                <a:spLocks noChangeArrowheads="1"/>
              </p:cNvSpPr>
              <p:nvPr/>
            </p:nvSpPr>
            <p:spPr bwMode="auto">
              <a:xfrm>
                <a:off x="3754796" y="2776028"/>
                <a:ext cx="65159" cy="64794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16451" name="Oval 12"/>
              <p:cNvSpPr>
                <a:spLocks noChangeArrowheads="1"/>
              </p:cNvSpPr>
              <p:nvPr/>
            </p:nvSpPr>
            <p:spPr bwMode="auto">
              <a:xfrm>
                <a:off x="3754796" y="2499577"/>
                <a:ext cx="65159" cy="64794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16452" name="Oval 12"/>
              <p:cNvSpPr>
                <a:spLocks noChangeArrowheads="1"/>
              </p:cNvSpPr>
              <p:nvPr/>
            </p:nvSpPr>
            <p:spPr bwMode="auto">
              <a:xfrm>
                <a:off x="3714071" y="3662975"/>
                <a:ext cx="141178" cy="145425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16456" name="CasellaDiTesto 164"/>
              <p:cNvSpPr txBox="1">
                <a:spLocks noChangeArrowheads="1"/>
              </p:cNvSpPr>
              <p:nvPr/>
            </p:nvSpPr>
            <p:spPr bwMode="auto">
              <a:xfrm>
                <a:off x="422178" y="1605432"/>
                <a:ext cx="2261565" cy="250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0147" tIns="40074" rIns="80147" bIns="40074">
                <a:spAutoFit/>
              </a:bodyPr>
              <a:lstStyle/>
              <a:p>
                <a:r>
                  <a:rPr lang="it-IT" sz="1100" dirty="0">
                    <a:solidFill>
                      <a:srgbClr val="333333"/>
                    </a:solidFill>
                    <a:latin typeface="Calibri" pitchFamily="34" charset="0"/>
                  </a:rPr>
                  <a:t>Servizi </a:t>
                </a:r>
                <a:r>
                  <a:rPr lang="it-IT" sz="1100" dirty="0" smtClean="0">
                    <a:solidFill>
                      <a:srgbClr val="333333"/>
                    </a:solidFill>
                    <a:latin typeface="Calibri" pitchFamily="34" charset="0"/>
                  </a:rPr>
                  <a:t>cadenzati in partenza:  </a:t>
                </a:r>
                <a:endParaRPr lang="it-IT" sz="1100" dirty="0">
                  <a:solidFill>
                    <a:srgbClr val="333333"/>
                  </a:solidFill>
                  <a:latin typeface="Calibri" pitchFamily="34" charset="0"/>
                </a:endParaRPr>
              </a:p>
            </p:txBody>
          </p:sp>
          <p:sp>
            <p:nvSpPr>
              <p:cNvPr id="16457" name="CasellaDiTesto 164"/>
              <p:cNvSpPr txBox="1">
                <a:spLocks noChangeArrowheads="1"/>
              </p:cNvSpPr>
              <p:nvPr/>
            </p:nvSpPr>
            <p:spPr bwMode="auto">
              <a:xfrm>
                <a:off x="233488" y="1949555"/>
                <a:ext cx="2261565" cy="4143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0147" tIns="40074" rIns="80147" bIns="40074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it-IT" sz="1100" dirty="0" smtClean="0">
                    <a:solidFill>
                      <a:srgbClr val="333333"/>
                    </a:solidFill>
                    <a:latin typeface="Calibri" pitchFamily="34" charset="0"/>
                  </a:rPr>
                  <a:t> a 30 </a:t>
                </a:r>
                <a:r>
                  <a:rPr lang="it-IT" sz="1100" dirty="0">
                    <a:solidFill>
                      <a:srgbClr val="333333"/>
                    </a:solidFill>
                    <a:latin typeface="Calibri" pitchFamily="34" charset="0"/>
                  </a:rPr>
                  <a:t>minuti servizi </a:t>
                </a:r>
                <a:r>
                  <a:rPr lang="it-IT" sz="1100" dirty="0" smtClean="0">
                    <a:solidFill>
                      <a:srgbClr val="333333"/>
                    </a:solidFill>
                    <a:latin typeface="Calibri" pitchFamily="34" charset="0"/>
                  </a:rPr>
                  <a:t>lenti:</a:t>
                </a:r>
              </a:p>
              <a:p>
                <a:pPr marL="180000"/>
                <a:r>
                  <a:rPr lang="it-IT" sz="1100" dirty="0" smtClean="0">
                    <a:solidFill>
                      <a:srgbClr val="333333"/>
                    </a:solidFill>
                    <a:latin typeface="Calibri" pitchFamily="34" charset="0"/>
                  </a:rPr>
                  <a:t>- Venezia – Udine – Trieste</a:t>
                </a:r>
              </a:p>
              <a:p>
                <a:pPr marL="180000"/>
                <a:r>
                  <a:rPr lang="it-IT" sz="1100" dirty="0" smtClean="0">
                    <a:solidFill>
                      <a:srgbClr val="333333"/>
                    </a:solidFill>
                    <a:latin typeface="Calibri" pitchFamily="34" charset="0"/>
                  </a:rPr>
                  <a:t>- Venezia - Treviso 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it-IT" sz="1100" dirty="0" smtClean="0">
                    <a:solidFill>
                      <a:srgbClr val="333333"/>
                    </a:solidFill>
                    <a:latin typeface="Calibri" pitchFamily="34" charset="0"/>
                  </a:rPr>
                  <a:t> a 30 minuti servizi veloci:</a:t>
                </a:r>
              </a:p>
              <a:p>
                <a:pPr marL="180000">
                  <a:defRPr/>
                </a:pPr>
                <a:r>
                  <a:rPr lang="it-IT" sz="1100" dirty="0" smtClean="0">
                    <a:solidFill>
                      <a:srgbClr val="333333"/>
                    </a:solidFill>
                    <a:latin typeface="Calibri" pitchFamily="34" charset="0"/>
                  </a:rPr>
                  <a:t>- Venezia – Conegliano</a:t>
                </a:r>
                <a:br>
                  <a:rPr lang="it-IT" sz="1100" dirty="0" smtClean="0">
                    <a:solidFill>
                      <a:srgbClr val="333333"/>
                    </a:solidFill>
                    <a:latin typeface="Calibri" pitchFamily="34" charset="0"/>
                  </a:rPr>
                </a:br>
                <a:r>
                  <a:rPr lang="it-IT" sz="1100" dirty="0" smtClean="0">
                    <a:solidFill>
                      <a:srgbClr val="333333"/>
                    </a:solidFill>
                    <a:latin typeface="Calibri" pitchFamily="34" charset="0"/>
                  </a:rPr>
                  <a:t> (Vedi Q. O.225)</a:t>
                </a:r>
              </a:p>
              <a:p>
                <a:pPr marL="180000">
                  <a:buFontTx/>
                  <a:buChar char="-"/>
                  <a:defRPr/>
                </a:pPr>
                <a:r>
                  <a:rPr lang="it-IT" sz="1100" dirty="0" smtClean="0">
                    <a:solidFill>
                      <a:srgbClr val="333333"/>
                    </a:solidFill>
                    <a:latin typeface="Calibri" pitchFamily="34" charset="0"/>
                  </a:rPr>
                  <a:t>Venezia – Udine</a:t>
                </a:r>
              </a:p>
              <a:p>
                <a:pPr marL="180000">
                  <a:buFontTx/>
                  <a:buChar char="-"/>
                  <a:defRPr/>
                </a:pPr>
                <a:endParaRPr lang="it-IT" sz="1100" dirty="0">
                  <a:solidFill>
                    <a:srgbClr val="333333"/>
                  </a:solidFill>
                  <a:latin typeface="Calibri" pitchFamily="34" charset="0"/>
                </a:endParaRPr>
              </a:p>
              <a:p>
                <a:pPr marL="180000">
                  <a:buFontTx/>
                  <a:buChar char="-"/>
                  <a:defRPr/>
                </a:pPr>
                <a:endParaRPr lang="it-IT" sz="1100" dirty="0" smtClean="0">
                  <a:solidFill>
                    <a:srgbClr val="333333"/>
                  </a:solidFill>
                  <a:latin typeface="Calibri" pitchFamily="34" charset="0"/>
                </a:endParaRPr>
              </a:p>
              <a:p>
                <a:pPr marL="180000">
                  <a:defRPr/>
                </a:pPr>
                <a:endParaRPr lang="it-IT" sz="1100" i="1" dirty="0" smtClean="0">
                  <a:latin typeface="Calibri" pitchFamily="34" charset="0"/>
                </a:endParaRPr>
              </a:p>
              <a:p>
                <a:pPr marL="180000">
                  <a:defRPr/>
                </a:pPr>
                <a:endParaRPr lang="it-IT" sz="1100" i="1" dirty="0">
                  <a:latin typeface="Calibri" pitchFamily="34" charset="0"/>
                </a:endParaRPr>
              </a:p>
              <a:p>
                <a:pPr marL="180000">
                  <a:defRPr/>
                </a:pPr>
                <a:endParaRPr lang="it-IT" sz="1100" i="1" dirty="0" smtClean="0">
                  <a:latin typeface="Calibri" pitchFamily="34" charset="0"/>
                </a:endParaRPr>
              </a:p>
              <a:p>
                <a:pPr marL="180000">
                  <a:defRPr/>
                </a:pPr>
                <a:r>
                  <a:rPr lang="it-IT" sz="1100" i="1" dirty="0" smtClean="0">
                    <a:latin typeface="Calibri" pitchFamily="34" charset="0"/>
                  </a:rPr>
                  <a:t>(</a:t>
                </a:r>
                <a:r>
                  <a:rPr lang="it-IT" sz="1100" i="1" dirty="0">
                    <a:latin typeface="Calibri" pitchFamily="34" charset="0"/>
                  </a:rPr>
                  <a:t>1) </a:t>
                </a:r>
                <a:r>
                  <a:rPr lang="it-IT" sz="1100" i="1" dirty="0" smtClean="0">
                    <a:latin typeface="Calibri" pitchFamily="34" charset="0"/>
                  </a:rPr>
                  <a:t> Alcuni treni sono di competenza diretta dello Stato.</a:t>
                </a:r>
                <a:endParaRPr lang="it-IT" sz="1100" i="1" dirty="0">
                  <a:latin typeface="Calibri" pitchFamily="34" charset="0"/>
                </a:endParaRPr>
              </a:p>
              <a:p>
                <a:pPr marL="180000">
                  <a:buFontTx/>
                  <a:buChar char="-"/>
                  <a:defRPr/>
                </a:pPr>
                <a:endParaRPr lang="it-IT" sz="1100" dirty="0" smtClean="0">
                  <a:solidFill>
                    <a:srgbClr val="333333"/>
                  </a:solidFill>
                  <a:latin typeface="Calibri" pitchFamily="34" charset="0"/>
                </a:endParaRPr>
              </a:p>
              <a:p>
                <a:pPr marL="180000">
                  <a:buFontTx/>
                  <a:buChar char="-"/>
                  <a:defRPr/>
                </a:pPr>
                <a:endParaRPr lang="it-IT" sz="1100" dirty="0" smtClean="0">
                  <a:solidFill>
                    <a:srgbClr val="333333"/>
                  </a:solidFill>
                  <a:latin typeface="Calibri" pitchFamily="34" charset="0"/>
                </a:endParaRPr>
              </a:p>
              <a:p>
                <a:pPr marL="180000">
                  <a:buFontTx/>
                  <a:buChar char="-"/>
                  <a:defRPr/>
                </a:pPr>
                <a:endParaRPr lang="it-IT" sz="1100" dirty="0" smtClean="0">
                  <a:solidFill>
                    <a:srgbClr val="333333"/>
                  </a:solidFill>
                  <a:latin typeface="Calibri" pitchFamily="34" charset="0"/>
                </a:endParaRPr>
              </a:p>
              <a:p>
                <a:pPr marL="180000">
                  <a:buFontTx/>
                  <a:buChar char="-"/>
                  <a:defRPr/>
                </a:pPr>
                <a:endParaRPr lang="it-IT" sz="1100" dirty="0" smtClean="0">
                  <a:solidFill>
                    <a:srgbClr val="333333"/>
                  </a:solidFill>
                  <a:latin typeface="Calibri" pitchFamily="34" charset="0"/>
                </a:endParaRPr>
              </a:p>
              <a:p>
                <a:pPr marL="180000">
                  <a:buFontTx/>
                  <a:buChar char="-"/>
                  <a:defRPr/>
                </a:pPr>
                <a:endParaRPr lang="it-IT" sz="1100" dirty="0" smtClean="0">
                  <a:solidFill>
                    <a:srgbClr val="333333"/>
                  </a:solidFill>
                  <a:latin typeface="Calibri" pitchFamily="34" charset="0"/>
                </a:endParaRPr>
              </a:p>
              <a:p>
                <a:pPr marL="180000">
                  <a:buFontTx/>
                  <a:buChar char="-"/>
                  <a:defRPr/>
                </a:pPr>
                <a:endParaRPr lang="it-IT" sz="1100" dirty="0" smtClean="0">
                  <a:solidFill>
                    <a:srgbClr val="333333"/>
                  </a:solidFill>
                  <a:latin typeface="Calibri" pitchFamily="34" charset="0"/>
                </a:endParaRPr>
              </a:p>
              <a:p>
                <a:pPr marL="180000">
                  <a:buFontTx/>
                  <a:buChar char="-"/>
                  <a:defRPr/>
                </a:pPr>
                <a:endParaRPr lang="it-IT" sz="1100" dirty="0" smtClean="0">
                  <a:solidFill>
                    <a:srgbClr val="333333"/>
                  </a:solidFill>
                  <a:latin typeface="Calibri" pitchFamily="34" charset="0"/>
                </a:endParaRPr>
              </a:p>
              <a:p>
                <a:pPr marL="180000">
                  <a:buFontTx/>
                  <a:buChar char="-"/>
                  <a:defRPr/>
                </a:pPr>
                <a:endParaRPr lang="it-IT" sz="1100" dirty="0" smtClean="0">
                  <a:solidFill>
                    <a:srgbClr val="333333"/>
                  </a:solidFill>
                  <a:latin typeface="Calibri" pitchFamily="34" charset="0"/>
                </a:endParaRPr>
              </a:p>
              <a:p>
                <a:endParaRPr lang="it-IT" sz="1100" dirty="0" smtClean="0">
                  <a:solidFill>
                    <a:srgbClr val="333333"/>
                  </a:solidFill>
                  <a:latin typeface="Calibri" pitchFamily="34" charset="0"/>
                </a:endParaRPr>
              </a:p>
              <a:p>
                <a:endParaRPr lang="it-IT" sz="1100" dirty="0">
                  <a:solidFill>
                    <a:srgbClr val="333333"/>
                  </a:solidFill>
                  <a:latin typeface="Calibri" pitchFamily="34" charset="0"/>
                </a:endParaRPr>
              </a:p>
            </p:txBody>
          </p:sp>
          <p:sp>
            <p:nvSpPr>
              <p:cNvPr id="16459" name="Oval 199"/>
              <p:cNvSpPr>
                <a:spLocks noChangeArrowheads="1"/>
              </p:cNvSpPr>
              <p:nvPr/>
            </p:nvSpPr>
            <p:spPr bwMode="auto">
              <a:xfrm>
                <a:off x="3712715" y="3327492"/>
                <a:ext cx="153395" cy="133905"/>
              </a:xfrm>
              <a:prstGeom prst="ellipse">
                <a:avLst/>
              </a:prstGeom>
              <a:solidFill>
                <a:srgbClr val="006666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2" name="Oval 12"/>
              <p:cNvSpPr>
                <a:spLocks noChangeArrowheads="1"/>
              </p:cNvSpPr>
              <p:nvPr/>
            </p:nvSpPr>
            <p:spPr bwMode="auto">
              <a:xfrm>
                <a:off x="3715429" y="3963905"/>
                <a:ext cx="141178" cy="145424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16461" name="Oval 199"/>
              <p:cNvSpPr>
                <a:spLocks noChangeArrowheads="1"/>
              </p:cNvSpPr>
              <p:nvPr/>
            </p:nvSpPr>
            <p:spPr bwMode="auto">
              <a:xfrm>
                <a:off x="3714071" y="5010674"/>
                <a:ext cx="153396" cy="133906"/>
              </a:xfrm>
              <a:prstGeom prst="ellipse">
                <a:avLst/>
              </a:prstGeom>
              <a:solidFill>
                <a:srgbClr val="006666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16462" name="Oval 12"/>
              <p:cNvSpPr>
                <a:spLocks noChangeArrowheads="1"/>
              </p:cNvSpPr>
              <p:nvPr/>
            </p:nvSpPr>
            <p:spPr bwMode="auto">
              <a:xfrm>
                <a:off x="3714071" y="4264832"/>
                <a:ext cx="141178" cy="145425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16463" name="Oval 12"/>
              <p:cNvSpPr>
                <a:spLocks noChangeArrowheads="1"/>
              </p:cNvSpPr>
              <p:nvPr/>
            </p:nvSpPr>
            <p:spPr bwMode="auto">
              <a:xfrm>
                <a:off x="3714071" y="4621915"/>
                <a:ext cx="141178" cy="145425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16464" name="Oval 12"/>
              <p:cNvSpPr>
                <a:spLocks noChangeArrowheads="1"/>
              </p:cNvSpPr>
              <p:nvPr/>
            </p:nvSpPr>
            <p:spPr bwMode="auto">
              <a:xfrm>
                <a:off x="3713989" y="5347598"/>
                <a:ext cx="141178" cy="145425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16465" name="Oval 12"/>
              <p:cNvSpPr>
                <a:spLocks noChangeArrowheads="1"/>
              </p:cNvSpPr>
              <p:nvPr/>
            </p:nvSpPr>
            <p:spPr bwMode="auto">
              <a:xfrm>
                <a:off x="3712714" y="3007845"/>
                <a:ext cx="141178" cy="145424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16466" name="Oval 12"/>
              <p:cNvSpPr>
                <a:spLocks noChangeArrowheads="1"/>
              </p:cNvSpPr>
              <p:nvPr/>
            </p:nvSpPr>
            <p:spPr bwMode="auto">
              <a:xfrm>
                <a:off x="3714071" y="2467901"/>
                <a:ext cx="141178" cy="145425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16467" name="Oval 199"/>
              <p:cNvSpPr>
                <a:spLocks noChangeArrowheads="1"/>
              </p:cNvSpPr>
              <p:nvPr/>
            </p:nvSpPr>
            <p:spPr bwMode="auto">
              <a:xfrm>
                <a:off x="3714071" y="2200089"/>
                <a:ext cx="153396" cy="133906"/>
              </a:xfrm>
              <a:prstGeom prst="ellipse">
                <a:avLst/>
              </a:prstGeom>
              <a:solidFill>
                <a:srgbClr val="006666"/>
              </a:solidFill>
              <a:ln w="12700" algn="ctr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16470" name="AutoShape 217"/>
              <p:cNvSpPr>
                <a:spLocks noChangeArrowheads="1"/>
              </p:cNvSpPr>
              <p:nvPr/>
            </p:nvSpPr>
            <p:spPr bwMode="auto">
              <a:xfrm>
                <a:off x="5370225" y="1844884"/>
                <a:ext cx="936682" cy="409540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lIns="80147" tIns="40074" rIns="80147" bIns="40074" anchor="ctr">
                <a:normAutofit fontScale="77500" lnSpcReduction="20000"/>
              </a:bodyPr>
              <a:lstStyle/>
              <a:p>
                <a:pPr algn="ctr">
                  <a:defRPr/>
                </a:pPr>
                <a:endParaRPr lang="it-IT" sz="900" dirty="0">
                  <a:latin typeface="Calibri" pitchFamily="34" charset="0"/>
                </a:endParaRPr>
              </a:p>
              <a:p>
                <a:pPr algn="ctr">
                  <a:defRPr/>
                </a:pPr>
                <a:r>
                  <a:rPr lang="it-IT" sz="1200" dirty="0" smtClean="0">
                    <a:latin typeface="Calibri" pitchFamily="34" charset="0"/>
                  </a:rPr>
                  <a:t>Belluno</a:t>
                </a:r>
                <a:endParaRPr lang="it-IT" sz="900" dirty="0">
                  <a:latin typeface="Calibri" pitchFamily="34" charset="0"/>
                </a:endParaRPr>
              </a:p>
              <a:p>
                <a:pPr algn="ctr">
                  <a:defRPr/>
                </a:pPr>
                <a:r>
                  <a:rPr lang="it-IT" sz="900" dirty="0">
                    <a:latin typeface="Calibri" pitchFamily="34" charset="0"/>
                  </a:rPr>
                  <a:t>(QO 225)</a:t>
                </a:r>
              </a:p>
              <a:p>
                <a:pPr algn="ctr">
                  <a:defRPr/>
                </a:pPr>
                <a:endParaRPr lang="it-IT" sz="900" dirty="0">
                  <a:latin typeface="Calibri" pitchFamily="34" charset="0"/>
                </a:endParaRPr>
              </a:p>
            </p:txBody>
          </p:sp>
          <p:sp>
            <p:nvSpPr>
              <p:cNvPr id="16469" name="Oval 12"/>
              <p:cNvSpPr>
                <a:spLocks noChangeArrowheads="1"/>
              </p:cNvSpPr>
              <p:nvPr/>
            </p:nvSpPr>
            <p:spPr bwMode="auto">
              <a:xfrm>
                <a:off x="3714071" y="2727074"/>
                <a:ext cx="141178" cy="145425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endParaRPr lang="en-US">
                  <a:latin typeface="Futura Lt BT"/>
                </a:endParaRPr>
              </a:p>
            </p:txBody>
          </p:sp>
          <p:sp>
            <p:nvSpPr>
              <p:cNvPr id="531502" name="Line 9"/>
              <p:cNvSpPr>
                <a:spLocks noChangeShapeType="1"/>
              </p:cNvSpPr>
              <p:nvPr/>
            </p:nvSpPr>
            <p:spPr bwMode="auto">
              <a:xfrm>
                <a:off x="5802051" y="2276648"/>
                <a:ext cx="9526" cy="3368391"/>
              </a:xfrm>
              <a:prstGeom prst="line">
                <a:avLst/>
              </a:prstGeom>
              <a:noFill/>
              <a:ln w="19050">
                <a:solidFill>
                  <a:schemeClr val="folHlink"/>
                </a:solidFill>
                <a:prstDash val="sysDot"/>
                <a:round/>
                <a:headEnd/>
                <a:tailEnd/>
              </a:ln>
            </p:spPr>
            <p:txBody>
              <a:bodyPr lIns="80147" tIns="40074" rIns="80147" bIns="40074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endParaRPr>
              </a:p>
            </p:txBody>
          </p:sp>
          <p:sp>
            <p:nvSpPr>
              <p:cNvPr id="96" name="Line 231"/>
              <p:cNvSpPr>
                <a:spLocks noChangeShapeType="1"/>
              </p:cNvSpPr>
              <p:nvPr/>
            </p:nvSpPr>
            <p:spPr bwMode="auto">
              <a:xfrm rot="5400000">
                <a:off x="5948904" y="3497811"/>
                <a:ext cx="0" cy="432620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prstDash val="dashDot"/>
                <a:round/>
                <a:headEnd/>
                <a:tailEnd/>
              </a:ln>
            </p:spPr>
            <p:txBody>
              <a:bodyPr lIns="80147" tIns="40074" rIns="80147" bIns="40074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endParaRPr>
              </a:p>
            </p:txBody>
          </p:sp>
        </p:grpSp>
        <p:sp>
          <p:nvSpPr>
            <p:cNvPr id="16396" name="Oval 12"/>
            <p:cNvSpPr>
              <a:spLocks noChangeArrowheads="1"/>
            </p:cNvSpPr>
            <p:nvPr/>
          </p:nvSpPr>
          <p:spPr bwMode="auto">
            <a:xfrm>
              <a:off x="4718854" y="2420888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16397" name="Oval 12"/>
            <p:cNvSpPr>
              <a:spLocks noChangeArrowheads="1"/>
            </p:cNvSpPr>
            <p:nvPr/>
          </p:nvSpPr>
          <p:spPr bwMode="auto">
            <a:xfrm>
              <a:off x="4716016" y="2420888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16398" name="Oval 12"/>
            <p:cNvSpPr>
              <a:spLocks noChangeArrowheads="1"/>
            </p:cNvSpPr>
            <p:nvPr/>
          </p:nvSpPr>
          <p:spPr bwMode="auto">
            <a:xfrm>
              <a:off x="4718854" y="2708920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16399" name="Oval 12"/>
            <p:cNvSpPr>
              <a:spLocks noChangeArrowheads="1"/>
            </p:cNvSpPr>
            <p:nvPr/>
          </p:nvSpPr>
          <p:spPr bwMode="auto">
            <a:xfrm>
              <a:off x="4716016" y="2996952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16400" name="Oval 12"/>
            <p:cNvSpPr>
              <a:spLocks noChangeArrowheads="1"/>
            </p:cNvSpPr>
            <p:nvPr/>
          </p:nvSpPr>
          <p:spPr bwMode="auto">
            <a:xfrm>
              <a:off x="4716016" y="3283575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16401" name="Oval 12"/>
            <p:cNvSpPr>
              <a:spLocks noChangeArrowheads="1"/>
            </p:cNvSpPr>
            <p:nvPr/>
          </p:nvSpPr>
          <p:spPr bwMode="auto">
            <a:xfrm>
              <a:off x="4716016" y="3643615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16402" name="Oval 12"/>
            <p:cNvSpPr>
              <a:spLocks noChangeArrowheads="1"/>
            </p:cNvSpPr>
            <p:nvPr/>
          </p:nvSpPr>
          <p:spPr bwMode="auto">
            <a:xfrm>
              <a:off x="4716016" y="3931647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16403" name="Oval 12"/>
            <p:cNvSpPr>
              <a:spLocks noChangeArrowheads="1"/>
            </p:cNvSpPr>
            <p:nvPr/>
          </p:nvSpPr>
          <p:spPr bwMode="auto">
            <a:xfrm>
              <a:off x="4716016" y="4221088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16404" name="Oval 12"/>
            <p:cNvSpPr>
              <a:spLocks noChangeArrowheads="1"/>
            </p:cNvSpPr>
            <p:nvPr/>
          </p:nvSpPr>
          <p:spPr bwMode="auto">
            <a:xfrm>
              <a:off x="4718854" y="4651727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16405" name="Oval 12"/>
            <p:cNvSpPr>
              <a:spLocks noChangeArrowheads="1"/>
            </p:cNvSpPr>
            <p:nvPr/>
          </p:nvSpPr>
          <p:spPr bwMode="auto">
            <a:xfrm>
              <a:off x="4716016" y="5011767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16406" name="Oval 12"/>
            <p:cNvSpPr>
              <a:spLocks noChangeArrowheads="1"/>
            </p:cNvSpPr>
            <p:nvPr/>
          </p:nvSpPr>
          <p:spPr bwMode="auto">
            <a:xfrm>
              <a:off x="4716016" y="5371807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16407" name="Oval 12"/>
            <p:cNvSpPr>
              <a:spLocks noChangeArrowheads="1"/>
            </p:cNvSpPr>
            <p:nvPr/>
          </p:nvSpPr>
          <p:spPr bwMode="auto">
            <a:xfrm>
              <a:off x="5942990" y="3284984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16408" name="Oval 12"/>
            <p:cNvSpPr>
              <a:spLocks noChangeArrowheads="1"/>
            </p:cNvSpPr>
            <p:nvPr/>
          </p:nvSpPr>
          <p:spPr bwMode="auto">
            <a:xfrm>
              <a:off x="5940152" y="4291687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16409" name="Oval 12"/>
            <p:cNvSpPr>
              <a:spLocks noChangeArrowheads="1"/>
            </p:cNvSpPr>
            <p:nvPr/>
          </p:nvSpPr>
          <p:spPr bwMode="auto">
            <a:xfrm>
              <a:off x="5940152" y="5011767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16410" name="Oval 12"/>
            <p:cNvSpPr>
              <a:spLocks noChangeArrowheads="1"/>
            </p:cNvSpPr>
            <p:nvPr/>
          </p:nvSpPr>
          <p:spPr bwMode="auto">
            <a:xfrm>
              <a:off x="7020272" y="3643615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16411" name="Oval 12"/>
            <p:cNvSpPr>
              <a:spLocks noChangeArrowheads="1"/>
            </p:cNvSpPr>
            <p:nvPr/>
          </p:nvSpPr>
          <p:spPr bwMode="auto">
            <a:xfrm>
              <a:off x="7020272" y="4005064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16412" name="Oval 12"/>
            <p:cNvSpPr>
              <a:spLocks noChangeArrowheads="1"/>
            </p:cNvSpPr>
            <p:nvPr/>
          </p:nvSpPr>
          <p:spPr bwMode="auto">
            <a:xfrm>
              <a:off x="7023110" y="4291687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16413" name="Oval 12"/>
            <p:cNvSpPr>
              <a:spLocks noChangeArrowheads="1"/>
            </p:cNvSpPr>
            <p:nvPr/>
          </p:nvSpPr>
          <p:spPr bwMode="auto">
            <a:xfrm>
              <a:off x="7020272" y="4579719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16414" name="Oval 12"/>
            <p:cNvSpPr>
              <a:spLocks noChangeArrowheads="1"/>
            </p:cNvSpPr>
            <p:nvPr/>
          </p:nvSpPr>
          <p:spPr bwMode="auto">
            <a:xfrm>
              <a:off x="7020272" y="5011767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16415" name="Oval 12"/>
            <p:cNvSpPr>
              <a:spLocks noChangeArrowheads="1"/>
            </p:cNvSpPr>
            <p:nvPr/>
          </p:nvSpPr>
          <p:spPr bwMode="auto">
            <a:xfrm>
              <a:off x="7020272" y="5371807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16416" name="Oval 12"/>
            <p:cNvSpPr>
              <a:spLocks noChangeArrowheads="1"/>
            </p:cNvSpPr>
            <p:nvPr/>
          </p:nvSpPr>
          <p:spPr bwMode="auto">
            <a:xfrm>
              <a:off x="8244408" y="3284984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16417" name="Oval 12"/>
            <p:cNvSpPr>
              <a:spLocks noChangeArrowheads="1"/>
            </p:cNvSpPr>
            <p:nvPr/>
          </p:nvSpPr>
          <p:spPr bwMode="auto">
            <a:xfrm>
              <a:off x="8247246" y="4293096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16418" name="Oval 12"/>
            <p:cNvSpPr>
              <a:spLocks noChangeArrowheads="1"/>
            </p:cNvSpPr>
            <p:nvPr/>
          </p:nvSpPr>
          <p:spPr bwMode="auto">
            <a:xfrm>
              <a:off x="8244408" y="5011767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</p:grpSp>
      <p:sp>
        <p:nvSpPr>
          <p:cNvPr id="89" name="Segnaposto numero diapositiva 8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AA6D61-BAD6-4EE6-B66E-D9E275BC213E}" type="slidenum">
              <a:rPr lang="it-IT"/>
              <a:pPr>
                <a:defRPr/>
              </a:pPr>
              <a:t>3</a:t>
            </a:fld>
            <a:endParaRPr lang="it-IT" dirty="0"/>
          </a:p>
        </p:txBody>
      </p:sp>
      <p:sp>
        <p:nvSpPr>
          <p:cNvPr id="16387" name="Oval 12"/>
          <p:cNvSpPr>
            <a:spLocks noChangeArrowheads="1"/>
          </p:cNvSpPr>
          <p:nvPr/>
        </p:nvSpPr>
        <p:spPr bwMode="auto">
          <a:xfrm>
            <a:off x="5943600" y="2205038"/>
            <a:ext cx="141288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6388" name="Oval 199"/>
          <p:cNvSpPr>
            <a:spLocks noChangeArrowheads="1"/>
          </p:cNvSpPr>
          <p:nvPr/>
        </p:nvSpPr>
        <p:spPr bwMode="auto">
          <a:xfrm>
            <a:off x="3924300" y="5599113"/>
            <a:ext cx="152400" cy="133350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6389" name="Oval 12"/>
          <p:cNvSpPr>
            <a:spLocks noChangeArrowheads="1"/>
          </p:cNvSpPr>
          <p:nvPr/>
        </p:nvSpPr>
        <p:spPr bwMode="auto">
          <a:xfrm>
            <a:off x="4716463" y="2205038"/>
            <a:ext cx="141287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6390" name="Oval 12"/>
          <p:cNvSpPr>
            <a:spLocks noChangeArrowheads="1"/>
          </p:cNvSpPr>
          <p:nvPr/>
        </p:nvSpPr>
        <p:spPr bwMode="auto">
          <a:xfrm>
            <a:off x="8243888" y="2205038"/>
            <a:ext cx="141287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6391" name="Oval 12"/>
          <p:cNvSpPr>
            <a:spLocks noChangeArrowheads="1"/>
          </p:cNvSpPr>
          <p:nvPr/>
        </p:nvSpPr>
        <p:spPr bwMode="auto">
          <a:xfrm>
            <a:off x="7023100" y="3284538"/>
            <a:ext cx="141288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6392" name="Text Box 29"/>
          <p:cNvSpPr txBox="1">
            <a:spLocks noChangeArrowheads="1"/>
          </p:cNvSpPr>
          <p:nvPr/>
        </p:nvSpPr>
        <p:spPr bwMode="auto">
          <a:xfrm>
            <a:off x="2771775" y="5516563"/>
            <a:ext cx="1397000" cy="290512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100">
                <a:latin typeface="Calibri" pitchFamily="34" charset="0"/>
              </a:rPr>
              <a:t>Venezia S.L.</a:t>
            </a:r>
          </a:p>
        </p:txBody>
      </p:sp>
      <p:sp>
        <p:nvSpPr>
          <p:cNvPr id="16393" name="CasellaDiTesto 90"/>
          <p:cNvSpPr txBox="1">
            <a:spLocks noChangeArrowheads="1"/>
          </p:cNvSpPr>
          <p:nvPr/>
        </p:nvSpPr>
        <p:spPr bwMode="auto">
          <a:xfrm>
            <a:off x="8172450" y="5733256"/>
            <a:ext cx="43168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000" dirty="0"/>
              <a:t>(1)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Oval 41"/>
          <p:cNvSpPr>
            <a:spLocks noChangeArrowheads="1"/>
          </p:cNvSpPr>
          <p:nvPr/>
        </p:nvSpPr>
        <p:spPr bwMode="auto">
          <a:xfrm>
            <a:off x="2438400" y="1739900"/>
            <a:ext cx="3646800" cy="3644900"/>
          </a:xfrm>
          <a:prstGeom prst="ellipse">
            <a:avLst/>
          </a:prstGeom>
          <a:solidFill>
            <a:srgbClr val="FFFFFF">
              <a:alpha val="52156"/>
            </a:srgbClr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>
          <a:xfrm>
            <a:off x="393700" y="50800"/>
            <a:ext cx="8229600" cy="414338"/>
          </a:xfrm>
        </p:spPr>
        <p:txBody>
          <a:bodyPr/>
          <a:lstStyle/>
          <a:p>
            <a:pPr eaLnBrk="1" hangingPunct="1"/>
            <a:r>
              <a:rPr lang="it-IT" sz="1400" b="1" dirty="0" smtClean="0">
                <a:latin typeface="Arial" charset="0"/>
                <a:cs typeface="Arial" charset="0"/>
              </a:rPr>
              <a:t>Ponte nelle Alpi</a:t>
            </a:r>
            <a:r>
              <a:rPr lang="it-IT" sz="1200" b="1" dirty="0" smtClean="0">
                <a:latin typeface="Arial" charset="0"/>
                <a:cs typeface="Arial" charset="0"/>
              </a:rPr>
              <a:t>	</a:t>
            </a:r>
          </a:p>
        </p:txBody>
      </p:sp>
      <p:sp>
        <p:nvSpPr>
          <p:cNvPr id="52229" name="Text Box 107"/>
          <p:cNvSpPr txBox="1">
            <a:spLocks noChangeArrowheads="1"/>
          </p:cNvSpPr>
          <p:nvPr/>
        </p:nvSpPr>
        <p:spPr bwMode="auto">
          <a:xfrm>
            <a:off x="1781175" y="4397375"/>
            <a:ext cx="214313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52230" name="Text Box 124"/>
          <p:cNvSpPr txBox="1">
            <a:spLocks noChangeArrowheads="1"/>
          </p:cNvSpPr>
          <p:nvPr/>
        </p:nvSpPr>
        <p:spPr bwMode="auto">
          <a:xfrm>
            <a:off x="2786050" y="571480"/>
            <a:ext cx="327025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/>
              <a:t>PD</a:t>
            </a:r>
            <a:endParaRPr lang="it-IT" sz="800" b="1" dirty="0">
              <a:solidFill>
                <a:srgbClr val="0000FF"/>
              </a:solidFill>
            </a:endParaRPr>
          </a:p>
        </p:txBody>
      </p:sp>
      <p:cxnSp>
        <p:nvCxnSpPr>
          <p:cNvPr id="44" name="Connettore 1 43"/>
          <p:cNvCxnSpPr/>
          <p:nvPr/>
        </p:nvCxnSpPr>
        <p:spPr>
          <a:xfrm>
            <a:off x="0" y="357166"/>
            <a:ext cx="9144000" cy="158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/>
          <p:cNvCxnSpPr/>
          <p:nvPr/>
        </p:nvCxnSpPr>
        <p:spPr>
          <a:xfrm rot="16200000" flipV="1">
            <a:off x="2801134" y="1056462"/>
            <a:ext cx="1030288" cy="488952"/>
          </a:xfrm>
          <a:prstGeom prst="straightConnector1">
            <a:avLst/>
          </a:prstGeom>
          <a:ln w="158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/>
          <p:cNvCxnSpPr/>
          <p:nvPr/>
        </p:nvCxnSpPr>
        <p:spPr>
          <a:xfrm rot="10800000" flipV="1">
            <a:off x="6000760" y="2786057"/>
            <a:ext cx="1214446" cy="222247"/>
          </a:xfrm>
          <a:prstGeom prst="straightConnector1">
            <a:avLst/>
          </a:prstGeom>
          <a:ln w="158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235" name="Text Box 124"/>
          <p:cNvSpPr txBox="1">
            <a:spLocks noChangeArrowheads="1"/>
          </p:cNvSpPr>
          <p:nvPr/>
        </p:nvSpPr>
        <p:spPr bwMode="auto">
          <a:xfrm>
            <a:off x="7143768" y="2584450"/>
            <a:ext cx="327025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/>
              <a:t>PD</a:t>
            </a:r>
            <a:endParaRPr lang="it-IT" sz="800" b="1" dirty="0">
              <a:solidFill>
                <a:srgbClr val="0000FF"/>
              </a:solidFill>
            </a:endParaRPr>
          </a:p>
        </p:txBody>
      </p:sp>
      <p:sp>
        <p:nvSpPr>
          <p:cNvPr id="52236" name="CasellaDiTesto 41"/>
          <p:cNvSpPr txBox="1">
            <a:spLocks noChangeArrowheads="1"/>
          </p:cNvSpPr>
          <p:nvPr/>
        </p:nvSpPr>
        <p:spPr bwMode="auto">
          <a:xfrm>
            <a:off x="6000760" y="2999242"/>
            <a:ext cx="32252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800" dirty="0" smtClean="0"/>
              <a:t>13’</a:t>
            </a:r>
            <a:endParaRPr lang="it-IT" sz="800" dirty="0"/>
          </a:p>
        </p:txBody>
      </p:sp>
      <p:sp>
        <p:nvSpPr>
          <p:cNvPr id="52237" name="CasellaDiTesto 42"/>
          <p:cNvSpPr txBox="1">
            <a:spLocks noChangeArrowheads="1"/>
          </p:cNvSpPr>
          <p:nvPr/>
        </p:nvSpPr>
        <p:spPr bwMode="auto">
          <a:xfrm>
            <a:off x="3500430" y="1606550"/>
            <a:ext cx="32252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800" dirty="0" smtClean="0"/>
              <a:t>56’</a:t>
            </a:r>
            <a:endParaRPr lang="it-IT" sz="800" dirty="0"/>
          </a:p>
        </p:txBody>
      </p:sp>
      <p:cxnSp>
        <p:nvCxnSpPr>
          <p:cNvPr id="46" name="Connettore 2 45"/>
          <p:cNvCxnSpPr/>
          <p:nvPr/>
        </p:nvCxnSpPr>
        <p:spPr>
          <a:xfrm flipH="1">
            <a:off x="4857752" y="714356"/>
            <a:ext cx="276225" cy="1089818"/>
          </a:xfrm>
          <a:prstGeom prst="straightConnector1">
            <a:avLst/>
          </a:prstGeom>
          <a:ln w="158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2 47"/>
          <p:cNvCxnSpPr/>
          <p:nvPr/>
        </p:nvCxnSpPr>
        <p:spPr>
          <a:xfrm rot="16200000" flipH="1">
            <a:off x="2321023" y="1322259"/>
            <a:ext cx="845910" cy="773112"/>
          </a:xfrm>
          <a:prstGeom prst="straightConnector1">
            <a:avLst/>
          </a:prstGeom>
          <a:ln w="158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240" name="Text Box 124"/>
          <p:cNvSpPr txBox="1">
            <a:spLocks noChangeArrowheads="1"/>
          </p:cNvSpPr>
          <p:nvPr/>
        </p:nvSpPr>
        <p:spPr bwMode="auto">
          <a:xfrm>
            <a:off x="2038350" y="1295400"/>
            <a:ext cx="400050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smtClean="0"/>
              <a:t>BL</a:t>
            </a:r>
            <a:endParaRPr lang="it-IT" sz="800" b="1" dirty="0"/>
          </a:p>
        </p:txBody>
      </p:sp>
      <p:sp>
        <p:nvSpPr>
          <p:cNvPr id="52241" name="Text Box 124"/>
          <p:cNvSpPr txBox="1">
            <a:spLocks noChangeArrowheads="1"/>
          </p:cNvSpPr>
          <p:nvPr/>
        </p:nvSpPr>
        <p:spPr bwMode="auto">
          <a:xfrm>
            <a:off x="4394200" y="584200"/>
            <a:ext cx="765175" cy="214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/>
              <a:t>Conegliano</a:t>
            </a:r>
            <a:endParaRPr lang="it-IT" sz="800" b="1" dirty="0">
              <a:solidFill>
                <a:srgbClr val="0000FF"/>
              </a:solidFill>
            </a:endParaRPr>
          </a:p>
        </p:txBody>
      </p:sp>
      <p:sp>
        <p:nvSpPr>
          <p:cNvPr id="52242" name="CasellaDiTesto 52"/>
          <p:cNvSpPr txBox="1">
            <a:spLocks noChangeArrowheads="1"/>
          </p:cNvSpPr>
          <p:nvPr/>
        </p:nvSpPr>
        <p:spPr bwMode="auto">
          <a:xfrm>
            <a:off x="2749550" y="2000240"/>
            <a:ext cx="32252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800" dirty="0" smtClean="0"/>
              <a:t>54’</a:t>
            </a:r>
            <a:endParaRPr lang="it-IT" sz="800" dirty="0"/>
          </a:p>
        </p:txBody>
      </p:sp>
      <p:sp>
        <p:nvSpPr>
          <p:cNvPr id="52243" name="CasellaDiTesto 53"/>
          <p:cNvSpPr txBox="1">
            <a:spLocks noChangeArrowheads="1"/>
          </p:cNvSpPr>
          <p:nvPr/>
        </p:nvSpPr>
        <p:spPr bwMode="auto">
          <a:xfrm>
            <a:off x="6072198" y="3427414"/>
            <a:ext cx="3238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800" dirty="0"/>
              <a:t>14’</a:t>
            </a:r>
          </a:p>
        </p:txBody>
      </p:sp>
      <p:cxnSp>
        <p:nvCxnSpPr>
          <p:cNvPr id="55" name="Connettore 2 54"/>
          <p:cNvCxnSpPr/>
          <p:nvPr/>
        </p:nvCxnSpPr>
        <p:spPr>
          <a:xfrm>
            <a:off x="1500166" y="2643182"/>
            <a:ext cx="1030285" cy="372272"/>
          </a:xfrm>
          <a:prstGeom prst="straightConnector1">
            <a:avLst/>
          </a:prstGeom>
          <a:ln w="158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2 56"/>
          <p:cNvCxnSpPr/>
          <p:nvPr/>
        </p:nvCxnSpPr>
        <p:spPr>
          <a:xfrm>
            <a:off x="5643570" y="4786322"/>
            <a:ext cx="1066798" cy="666750"/>
          </a:xfrm>
          <a:prstGeom prst="straightConnector1">
            <a:avLst/>
          </a:prstGeom>
          <a:ln w="15875">
            <a:solidFill>
              <a:srgbClr val="00B0F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246" name="Text Box 124"/>
          <p:cNvSpPr txBox="1">
            <a:spLocks noChangeArrowheads="1"/>
          </p:cNvSpPr>
          <p:nvPr/>
        </p:nvSpPr>
        <p:spPr bwMode="auto">
          <a:xfrm>
            <a:off x="6643702" y="5357826"/>
            <a:ext cx="636610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err="1" smtClean="0"/>
              <a:t>Calalzo</a:t>
            </a:r>
            <a:endParaRPr lang="it-IT" sz="800" b="1" dirty="0">
              <a:solidFill>
                <a:srgbClr val="0000FF"/>
              </a:solidFill>
            </a:endParaRPr>
          </a:p>
        </p:txBody>
      </p:sp>
      <p:sp>
        <p:nvSpPr>
          <p:cNvPr id="52247" name="Text Box 124"/>
          <p:cNvSpPr txBox="1">
            <a:spLocks noChangeArrowheads="1"/>
          </p:cNvSpPr>
          <p:nvPr/>
        </p:nvSpPr>
        <p:spPr bwMode="auto">
          <a:xfrm>
            <a:off x="928662" y="2500306"/>
            <a:ext cx="652440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err="1" smtClean="0"/>
              <a:t>Calalzo</a:t>
            </a:r>
            <a:endParaRPr lang="it-IT" sz="800" b="1" dirty="0">
              <a:solidFill>
                <a:srgbClr val="0000FF"/>
              </a:solidFill>
            </a:endParaRPr>
          </a:p>
        </p:txBody>
      </p:sp>
      <p:sp>
        <p:nvSpPr>
          <p:cNvPr id="52248" name="CasellaDiTesto 26"/>
          <p:cNvSpPr txBox="1">
            <a:spLocks noChangeArrowheads="1"/>
          </p:cNvSpPr>
          <p:nvPr/>
        </p:nvSpPr>
        <p:spPr bwMode="auto">
          <a:xfrm>
            <a:off x="2214546" y="3000372"/>
            <a:ext cx="32226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800" dirty="0" smtClean="0"/>
              <a:t>48’</a:t>
            </a:r>
            <a:endParaRPr lang="it-IT" sz="800" dirty="0"/>
          </a:p>
        </p:txBody>
      </p:sp>
      <p:sp>
        <p:nvSpPr>
          <p:cNvPr id="31" name="Arco 30"/>
          <p:cNvSpPr/>
          <p:nvPr/>
        </p:nvSpPr>
        <p:spPr>
          <a:xfrm>
            <a:off x="5202238" y="2589213"/>
            <a:ext cx="90487" cy="46037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52250" name="CasellaDiTesto 60"/>
          <p:cNvSpPr txBox="1">
            <a:spLocks noChangeArrowheads="1"/>
          </p:cNvSpPr>
          <p:nvPr/>
        </p:nvSpPr>
        <p:spPr bwMode="auto">
          <a:xfrm>
            <a:off x="5463922" y="4786322"/>
            <a:ext cx="32252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800" dirty="0" smtClean="0"/>
              <a:t>22’</a:t>
            </a:r>
            <a:endParaRPr lang="it-IT" sz="800" dirty="0"/>
          </a:p>
        </p:txBody>
      </p:sp>
      <p:cxnSp>
        <p:nvCxnSpPr>
          <p:cNvPr id="90" name="Connettore 1 89"/>
          <p:cNvCxnSpPr/>
          <p:nvPr/>
        </p:nvCxnSpPr>
        <p:spPr>
          <a:xfrm rot="5400000" flipH="1" flipV="1">
            <a:off x="3579813" y="2679700"/>
            <a:ext cx="158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CasellaDiTesto 52"/>
          <p:cNvSpPr txBox="1">
            <a:spLocks noChangeArrowheads="1"/>
          </p:cNvSpPr>
          <p:nvPr/>
        </p:nvSpPr>
        <p:spPr bwMode="auto">
          <a:xfrm>
            <a:off x="4643438" y="1571612"/>
            <a:ext cx="32252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800" dirty="0" smtClean="0"/>
              <a:t>3’</a:t>
            </a:r>
            <a:endParaRPr lang="it-IT" sz="800" dirty="0"/>
          </a:p>
        </p:txBody>
      </p:sp>
      <p:cxnSp>
        <p:nvCxnSpPr>
          <p:cNvPr id="78" name="Connettore 2 77"/>
          <p:cNvCxnSpPr/>
          <p:nvPr/>
        </p:nvCxnSpPr>
        <p:spPr>
          <a:xfrm flipV="1">
            <a:off x="6072198" y="3357562"/>
            <a:ext cx="1428760" cy="98424"/>
          </a:xfrm>
          <a:prstGeom prst="straightConnector1">
            <a:avLst/>
          </a:prstGeom>
          <a:ln w="158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 Box 124"/>
          <p:cNvSpPr txBox="1">
            <a:spLocks noChangeArrowheads="1"/>
          </p:cNvSpPr>
          <p:nvPr/>
        </p:nvSpPr>
        <p:spPr bwMode="auto">
          <a:xfrm>
            <a:off x="7500958" y="3286125"/>
            <a:ext cx="444500" cy="214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 smtClean="0"/>
              <a:t>BL</a:t>
            </a:r>
            <a:endParaRPr lang="it-IT" sz="800" b="1" dirty="0"/>
          </a:p>
        </p:txBody>
      </p:sp>
      <p:cxnSp>
        <p:nvCxnSpPr>
          <p:cNvPr id="85" name="Connettore 2 84"/>
          <p:cNvCxnSpPr/>
          <p:nvPr/>
        </p:nvCxnSpPr>
        <p:spPr>
          <a:xfrm rot="5400000" flipH="1" flipV="1">
            <a:off x="4899029" y="1173145"/>
            <a:ext cx="1022350" cy="533400"/>
          </a:xfrm>
          <a:prstGeom prst="straightConnector1">
            <a:avLst/>
          </a:prstGeom>
          <a:ln w="158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CasellaDiTesto 52"/>
          <p:cNvSpPr txBox="1">
            <a:spLocks noChangeArrowheads="1"/>
          </p:cNvSpPr>
          <p:nvPr/>
        </p:nvSpPr>
        <p:spPr bwMode="auto">
          <a:xfrm>
            <a:off x="5238750" y="1695450"/>
            <a:ext cx="32252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800" dirty="0" smtClean="0"/>
              <a:t>4’</a:t>
            </a:r>
            <a:endParaRPr lang="it-IT" sz="800" dirty="0"/>
          </a:p>
        </p:txBody>
      </p:sp>
      <p:sp>
        <p:nvSpPr>
          <p:cNvPr id="89" name="Text Box 124"/>
          <p:cNvSpPr txBox="1">
            <a:spLocks noChangeArrowheads="1"/>
          </p:cNvSpPr>
          <p:nvPr/>
        </p:nvSpPr>
        <p:spPr bwMode="auto">
          <a:xfrm>
            <a:off x="5643570" y="785795"/>
            <a:ext cx="765175" cy="214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800" b="1" dirty="0"/>
              <a:t>Conegliano</a:t>
            </a:r>
            <a:endParaRPr lang="it-IT" sz="800" b="1" dirty="0">
              <a:solidFill>
                <a:srgbClr val="0000FF"/>
              </a:solidFill>
            </a:endParaRPr>
          </a:p>
        </p:txBody>
      </p:sp>
      <p:sp>
        <p:nvSpPr>
          <p:cNvPr id="175" name="Freeform 71"/>
          <p:cNvSpPr>
            <a:spLocks/>
          </p:cNvSpPr>
          <p:nvPr/>
        </p:nvSpPr>
        <p:spPr bwMode="auto">
          <a:xfrm rot="8937776">
            <a:off x="2546079" y="2246743"/>
            <a:ext cx="2952000" cy="864000"/>
          </a:xfrm>
          <a:custGeom>
            <a:avLst/>
            <a:gdLst>
              <a:gd name="T0" fmla="*/ 2147483647 w 514"/>
              <a:gd name="T1" fmla="*/ 0 h 531"/>
              <a:gd name="T2" fmla="*/ 2147483647 w 514"/>
              <a:gd name="T3" fmla="*/ 2147483647 h 531"/>
              <a:gd name="T4" fmla="*/ 2147483647 w 514"/>
              <a:gd name="T5" fmla="*/ 2147483647 h 531"/>
              <a:gd name="T6" fmla="*/ 0 60000 65536"/>
              <a:gd name="T7" fmla="*/ 0 60000 65536"/>
              <a:gd name="T8" fmla="*/ 0 60000 65536"/>
              <a:gd name="T9" fmla="*/ 0 w 514"/>
              <a:gd name="T10" fmla="*/ 0 h 531"/>
              <a:gd name="T11" fmla="*/ 514 w 514"/>
              <a:gd name="T12" fmla="*/ 531 h 531"/>
              <a:gd name="connsiteX0" fmla="*/ 460 w 563"/>
              <a:gd name="connsiteY0" fmla="*/ 0 h 1920"/>
              <a:gd name="connsiteX1" fmla="*/ 498 w 563"/>
              <a:gd name="connsiteY1" fmla="*/ 378 h 1920"/>
              <a:gd name="connsiteX2" fmla="*/ 72 w 563"/>
              <a:gd name="connsiteY2" fmla="*/ 1920 h 1920"/>
              <a:gd name="connsiteX0" fmla="*/ 968 w 968"/>
              <a:gd name="connsiteY0" fmla="*/ 2036 h 2180"/>
              <a:gd name="connsiteX1" fmla="*/ 498 w 968"/>
              <a:gd name="connsiteY1" fmla="*/ 71 h 2180"/>
              <a:gd name="connsiteX2" fmla="*/ 72 w 968"/>
              <a:gd name="connsiteY2" fmla="*/ 1613 h 2180"/>
              <a:gd name="connsiteX0" fmla="*/ 988 w 988"/>
              <a:gd name="connsiteY0" fmla="*/ 4728 h 4872"/>
              <a:gd name="connsiteX1" fmla="*/ 498 w 988"/>
              <a:gd name="connsiteY1" fmla="*/ 455 h 4872"/>
              <a:gd name="connsiteX2" fmla="*/ 72 w 988"/>
              <a:gd name="connsiteY2" fmla="*/ 1997 h 4872"/>
              <a:gd name="connsiteX0" fmla="*/ 997 w 997"/>
              <a:gd name="connsiteY0" fmla="*/ 4631 h 4775"/>
              <a:gd name="connsiteX1" fmla="*/ 507 w 997"/>
              <a:gd name="connsiteY1" fmla="*/ 358 h 4775"/>
              <a:gd name="connsiteX2" fmla="*/ 72 w 997"/>
              <a:gd name="connsiteY2" fmla="*/ 2484 h 4775"/>
              <a:gd name="connsiteX0" fmla="*/ 984 w 984"/>
              <a:gd name="connsiteY0" fmla="*/ 4604 h 4748"/>
              <a:gd name="connsiteX1" fmla="*/ 494 w 984"/>
              <a:gd name="connsiteY1" fmla="*/ 331 h 4748"/>
              <a:gd name="connsiteX2" fmla="*/ 72 w 984"/>
              <a:gd name="connsiteY2" fmla="*/ 2618 h 4748"/>
              <a:gd name="connsiteX0" fmla="*/ 939 w 939"/>
              <a:gd name="connsiteY0" fmla="*/ 4662 h 4806"/>
              <a:gd name="connsiteX1" fmla="*/ 449 w 939"/>
              <a:gd name="connsiteY1" fmla="*/ 389 h 4806"/>
              <a:gd name="connsiteX2" fmla="*/ 72 w 939"/>
              <a:gd name="connsiteY2" fmla="*/ 2330 h 4806"/>
              <a:gd name="connsiteX0" fmla="*/ 956 w 956"/>
              <a:gd name="connsiteY0" fmla="*/ 4634 h 4778"/>
              <a:gd name="connsiteX1" fmla="*/ 466 w 956"/>
              <a:gd name="connsiteY1" fmla="*/ 361 h 4778"/>
              <a:gd name="connsiteX2" fmla="*/ 72 w 956"/>
              <a:gd name="connsiteY2" fmla="*/ 2471 h 4778"/>
              <a:gd name="connsiteX0" fmla="*/ 911 w 911"/>
              <a:gd name="connsiteY0" fmla="*/ 4683 h 4827"/>
              <a:gd name="connsiteX1" fmla="*/ 421 w 911"/>
              <a:gd name="connsiteY1" fmla="*/ 410 h 4827"/>
              <a:gd name="connsiteX2" fmla="*/ 72 w 911"/>
              <a:gd name="connsiteY2" fmla="*/ 2220 h 4827"/>
              <a:gd name="connsiteX0" fmla="*/ 850 w 850"/>
              <a:gd name="connsiteY0" fmla="*/ 4683 h 4827"/>
              <a:gd name="connsiteX1" fmla="*/ 360 w 850"/>
              <a:gd name="connsiteY1" fmla="*/ 410 h 4827"/>
              <a:gd name="connsiteX2" fmla="*/ 11 w 850"/>
              <a:gd name="connsiteY2" fmla="*/ 2220 h 4827"/>
              <a:gd name="connsiteX0" fmla="*/ 877 w 877"/>
              <a:gd name="connsiteY0" fmla="*/ 4683 h 4827"/>
              <a:gd name="connsiteX1" fmla="*/ 387 w 877"/>
              <a:gd name="connsiteY1" fmla="*/ 410 h 4827"/>
              <a:gd name="connsiteX2" fmla="*/ 38 w 877"/>
              <a:gd name="connsiteY2" fmla="*/ 2220 h 4827"/>
              <a:gd name="connsiteX0" fmla="*/ 909 w 909"/>
              <a:gd name="connsiteY0" fmla="*/ 4675 h 4819"/>
              <a:gd name="connsiteX1" fmla="*/ 419 w 909"/>
              <a:gd name="connsiteY1" fmla="*/ 402 h 4819"/>
              <a:gd name="connsiteX2" fmla="*/ 38 w 909"/>
              <a:gd name="connsiteY2" fmla="*/ 2265 h 4819"/>
              <a:gd name="connsiteX0" fmla="*/ 834 w 834"/>
              <a:gd name="connsiteY0" fmla="*/ 4748 h 4892"/>
              <a:gd name="connsiteX1" fmla="*/ 344 w 834"/>
              <a:gd name="connsiteY1" fmla="*/ 475 h 4892"/>
              <a:gd name="connsiteX2" fmla="*/ 38 w 834"/>
              <a:gd name="connsiteY2" fmla="*/ 1898 h 4892"/>
              <a:gd name="connsiteX0" fmla="*/ 903 w 903"/>
              <a:gd name="connsiteY0" fmla="*/ 4699 h 4843"/>
              <a:gd name="connsiteX1" fmla="*/ 413 w 903"/>
              <a:gd name="connsiteY1" fmla="*/ 426 h 4843"/>
              <a:gd name="connsiteX2" fmla="*/ 38 w 903"/>
              <a:gd name="connsiteY2" fmla="*/ 2145 h 4843"/>
              <a:gd name="connsiteX0" fmla="*/ 944 w 944"/>
              <a:gd name="connsiteY0" fmla="*/ 4659 h 4803"/>
              <a:gd name="connsiteX1" fmla="*/ 454 w 944"/>
              <a:gd name="connsiteY1" fmla="*/ 386 h 4803"/>
              <a:gd name="connsiteX2" fmla="*/ 38 w 944"/>
              <a:gd name="connsiteY2" fmla="*/ 2342 h 4803"/>
              <a:gd name="connsiteX0" fmla="*/ 944 w 944"/>
              <a:gd name="connsiteY0" fmla="*/ 4801 h 4801"/>
              <a:gd name="connsiteX1" fmla="*/ 692 w 944"/>
              <a:gd name="connsiteY1" fmla="*/ 712 h 4801"/>
              <a:gd name="connsiteX2" fmla="*/ 454 w 944"/>
              <a:gd name="connsiteY2" fmla="*/ 528 h 4801"/>
              <a:gd name="connsiteX3" fmla="*/ 38 w 944"/>
              <a:gd name="connsiteY3" fmla="*/ 2484 h 4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4" h="4801">
                <a:moveTo>
                  <a:pt x="944" y="4801"/>
                </a:moveTo>
                <a:cubicBezTo>
                  <a:pt x="900" y="4334"/>
                  <a:pt x="774" y="1424"/>
                  <a:pt x="692" y="712"/>
                </a:cubicBezTo>
                <a:cubicBezTo>
                  <a:pt x="610" y="0"/>
                  <a:pt x="563" y="233"/>
                  <a:pt x="454" y="528"/>
                </a:cubicBezTo>
                <a:cubicBezTo>
                  <a:pt x="345" y="823"/>
                  <a:pt x="0" y="2610"/>
                  <a:pt x="38" y="2484"/>
                </a:cubicBezTo>
              </a:path>
            </a:pathLst>
          </a:custGeom>
          <a:noFill/>
          <a:ln w="9525" cap="rnd">
            <a:solidFill>
              <a:srgbClr val="00B0F0"/>
            </a:solidFill>
            <a:prstDash val="lgDashDotDot"/>
            <a:round/>
            <a:headEnd/>
            <a:tailEnd type="arrow" w="med" len="med"/>
          </a:ln>
        </p:spPr>
        <p:txBody>
          <a:bodyPr wrap="square" lIns="111753" tIns="55876" rIns="111753" bIns="55876">
            <a:spAutoFit/>
          </a:bodyPr>
          <a:lstStyle/>
          <a:p>
            <a:endParaRPr lang="it-IT"/>
          </a:p>
        </p:txBody>
      </p:sp>
      <p:sp>
        <p:nvSpPr>
          <p:cNvPr id="176" name="Freeform 71"/>
          <p:cNvSpPr>
            <a:spLocks/>
          </p:cNvSpPr>
          <p:nvPr/>
        </p:nvSpPr>
        <p:spPr bwMode="auto">
          <a:xfrm rot="18031515">
            <a:off x="4551714" y="3001752"/>
            <a:ext cx="1728000" cy="1404000"/>
          </a:xfrm>
          <a:custGeom>
            <a:avLst/>
            <a:gdLst>
              <a:gd name="T0" fmla="*/ 2147483647 w 514"/>
              <a:gd name="T1" fmla="*/ 0 h 531"/>
              <a:gd name="T2" fmla="*/ 2147483647 w 514"/>
              <a:gd name="T3" fmla="*/ 2147483647 h 531"/>
              <a:gd name="T4" fmla="*/ 2147483647 w 514"/>
              <a:gd name="T5" fmla="*/ 2147483647 h 531"/>
              <a:gd name="T6" fmla="*/ 0 60000 65536"/>
              <a:gd name="T7" fmla="*/ 0 60000 65536"/>
              <a:gd name="T8" fmla="*/ 0 60000 65536"/>
              <a:gd name="T9" fmla="*/ 0 w 514"/>
              <a:gd name="T10" fmla="*/ 0 h 531"/>
              <a:gd name="T11" fmla="*/ 514 w 514"/>
              <a:gd name="T12" fmla="*/ 531 h 531"/>
              <a:gd name="connsiteX0" fmla="*/ 460 w 563"/>
              <a:gd name="connsiteY0" fmla="*/ 0 h 1920"/>
              <a:gd name="connsiteX1" fmla="*/ 498 w 563"/>
              <a:gd name="connsiteY1" fmla="*/ 378 h 1920"/>
              <a:gd name="connsiteX2" fmla="*/ 72 w 563"/>
              <a:gd name="connsiteY2" fmla="*/ 1920 h 1920"/>
              <a:gd name="connsiteX0" fmla="*/ 968 w 968"/>
              <a:gd name="connsiteY0" fmla="*/ 2036 h 2180"/>
              <a:gd name="connsiteX1" fmla="*/ 498 w 968"/>
              <a:gd name="connsiteY1" fmla="*/ 71 h 2180"/>
              <a:gd name="connsiteX2" fmla="*/ 72 w 968"/>
              <a:gd name="connsiteY2" fmla="*/ 1613 h 2180"/>
              <a:gd name="connsiteX0" fmla="*/ 988 w 988"/>
              <a:gd name="connsiteY0" fmla="*/ 4728 h 4872"/>
              <a:gd name="connsiteX1" fmla="*/ 498 w 988"/>
              <a:gd name="connsiteY1" fmla="*/ 455 h 4872"/>
              <a:gd name="connsiteX2" fmla="*/ 72 w 988"/>
              <a:gd name="connsiteY2" fmla="*/ 1997 h 4872"/>
              <a:gd name="connsiteX0" fmla="*/ 997 w 997"/>
              <a:gd name="connsiteY0" fmla="*/ 4631 h 4775"/>
              <a:gd name="connsiteX1" fmla="*/ 507 w 997"/>
              <a:gd name="connsiteY1" fmla="*/ 358 h 4775"/>
              <a:gd name="connsiteX2" fmla="*/ 72 w 997"/>
              <a:gd name="connsiteY2" fmla="*/ 2484 h 4775"/>
              <a:gd name="connsiteX0" fmla="*/ 984 w 984"/>
              <a:gd name="connsiteY0" fmla="*/ 4604 h 4748"/>
              <a:gd name="connsiteX1" fmla="*/ 494 w 984"/>
              <a:gd name="connsiteY1" fmla="*/ 331 h 4748"/>
              <a:gd name="connsiteX2" fmla="*/ 72 w 984"/>
              <a:gd name="connsiteY2" fmla="*/ 2618 h 4748"/>
              <a:gd name="connsiteX0" fmla="*/ 939 w 939"/>
              <a:gd name="connsiteY0" fmla="*/ 4662 h 4806"/>
              <a:gd name="connsiteX1" fmla="*/ 449 w 939"/>
              <a:gd name="connsiteY1" fmla="*/ 389 h 4806"/>
              <a:gd name="connsiteX2" fmla="*/ 72 w 939"/>
              <a:gd name="connsiteY2" fmla="*/ 2330 h 4806"/>
              <a:gd name="connsiteX0" fmla="*/ 956 w 956"/>
              <a:gd name="connsiteY0" fmla="*/ 4634 h 4778"/>
              <a:gd name="connsiteX1" fmla="*/ 466 w 956"/>
              <a:gd name="connsiteY1" fmla="*/ 361 h 4778"/>
              <a:gd name="connsiteX2" fmla="*/ 72 w 956"/>
              <a:gd name="connsiteY2" fmla="*/ 2471 h 4778"/>
              <a:gd name="connsiteX0" fmla="*/ 911 w 911"/>
              <a:gd name="connsiteY0" fmla="*/ 4683 h 4827"/>
              <a:gd name="connsiteX1" fmla="*/ 421 w 911"/>
              <a:gd name="connsiteY1" fmla="*/ 410 h 4827"/>
              <a:gd name="connsiteX2" fmla="*/ 72 w 911"/>
              <a:gd name="connsiteY2" fmla="*/ 2220 h 4827"/>
              <a:gd name="connsiteX0" fmla="*/ 850 w 850"/>
              <a:gd name="connsiteY0" fmla="*/ 4683 h 4827"/>
              <a:gd name="connsiteX1" fmla="*/ 360 w 850"/>
              <a:gd name="connsiteY1" fmla="*/ 410 h 4827"/>
              <a:gd name="connsiteX2" fmla="*/ 11 w 850"/>
              <a:gd name="connsiteY2" fmla="*/ 2220 h 4827"/>
              <a:gd name="connsiteX0" fmla="*/ 877 w 877"/>
              <a:gd name="connsiteY0" fmla="*/ 4683 h 4827"/>
              <a:gd name="connsiteX1" fmla="*/ 387 w 877"/>
              <a:gd name="connsiteY1" fmla="*/ 410 h 4827"/>
              <a:gd name="connsiteX2" fmla="*/ 38 w 877"/>
              <a:gd name="connsiteY2" fmla="*/ 2220 h 4827"/>
              <a:gd name="connsiteX0" fmla="*/ 909 w 909"/>
              <a:gd name="connsiteY0" fmla="*/ 4675 h 4819"/>
              <a:gd name="connsiteX1" fmla="*/ 419 w 909"/>
              <a:gd name="connsiteY1" fmla="*/ 402 h 4819"/>
              <a:gd name="connsiteX2" fmla="*/ 38 w 909"/>
              <a:gd name="connsiteY2" fmla="*/ 2265 h 4819"/>
              <a:gd name="connsiteX0" fmla="*/ 834 w 834"/>
              <a:gd name="connsiteY0" fmla="*/ 4748 h 4892"/>
              <a:gd name="connsiteX1" fmla="*/ 344 w 834"/>
              <a:gd name="connsiteY1" fmla="*/ 475 h 4892"/>
              <a:gd name="connsiteX2" fmla="*/ 38 w 834"/>
              <a:gd name="connsiteY2" fmla="*/ 1898 h 4892"/>
              <a:gd name="connsiteX0" fmla="*/ 903 w 903"/>
              <a:gd name="connsiteY0" fmla="*/ 4699 h 4843"/>
              <a:gd name="connsiteX1" fmla="*/ 413 w 903"/>
              <a:gd name="connsiteY1" fmla="*/ 426 h 4843"/>
              <a:gd name="connsiteX2" fmla="*/ 38 w 903"/>
              <a:gd name="connsiteY2" fmla="*/ 2145 h 4843"/>
              <a:gd name="connsiteX0" fmla="*/ 944 w 944"/>
              <a:gd name="connsiteY0" fmla="*/ 4659 h 4803"/>
              <a:gd name="connsiteX1" fmla="*/ 454 w 944"/>
              <a:gd name="connsiteY1" fmla="*/ 386 h 4803"/>
              <a:gd name="connsiteX2" fmla="*/ 38 w 944"/>
              <a:gd name="connsiteY2" fmla="*/ 2342 h 4803"/>
              <a:gd name="connsiteX0" fmla="*/ 944 w 944"/>
              <a:gd name="connsiteY0" fmla="*/ 4858 h 4858"/>
              <a:gd name="connsiteX1" fmla="*/ 647 w 944"/>
              <a:gd name="connsiteY1" fmla="*/ 712 h 4858"/>
              <a:gd name="connsiteX2" fmla="*/ 454 w 944"/>
              <a:gd name="connsiteY2" fmla="*/ 585 h 4858"/>
              <a:gd name="connsiteX3" fmla="*/ 38 w 944"/>
              <a:gd name="connsiteY3" fmla="*/ 2541 h 4858"/>
              <a:gd name="connsiteX0" fmla="*/ 909 w 909"/>
              <a:gd name="connsiteY0" fmla="*/ 4858 h 4858"/>
              <a:gd name="connsiteX1" fmla="*/ 612 w 909"/>
              <a:gd name="connsiteY1" fmla="*/ 712 h 4858"/>
              <a:gd name="connsiteX2" fmla="*/ 419 w 909"/>
              <a:gd name="connsiteY2" fmla="*/ 585 h 4858"/>
              <a:gd name="connsiteX3" fmla="*/ 38 w 909"/>
              <a:gd name="connsiteY3" fmla="*/ 3825 h 4858"/>
              <a:gd name="connsiteX0" fmla="*/ 928 w 928"/>
              <a:gd name="connsiteY0" fmla="*/ 7456 h 7456"/>
              <a:gd name="connsiteX1" fmla="*/ 612 w 928"/>
              <a:gd name="connsiteY1" fmla="*/ 1083 h 7456"/>
              <a:gd name="connsiteX2" fmla="*/ 419 w 928"/>
              <a:gd name="connsiteY2" fmla="*/ 956 h 7456"/>
              <a:gd name="connsiteX3" fmla="*/ 38 w 928"/>
              <a:gd name="connsiteY3" fmla="*/ 4196 h 7456"/>
              <a:gd name="connsiteX0" fmla="*/ 904 w 904"/>
              <a:gd name="connsiteY0" fmla="*/ 7327 h 7327"/>
              <a:gd name="connsiteX1" fmla="*/ 612 w 904"/>
              <a:gd name="connsiteY1" fmla="*/ 1065 h 7327"/>
              <a:gd name="connsiteX2" fmla="*/ 419 w 904"/>
              <a:gd name="connsiteY2" fmla="*/ 938 h 7327"/>
              <a:gd name="connsiteX3" fmla="*/ 38 w 904"/>
              <a:gd name="connsiteY3" fmla="*/ 4178 h 7327"/>
              <a:gd name="connsiteX0" fmla="*/ 693 w 693"/>
              <a:gd name="connsiteY0" fmla="*/ 8392 h 14275"/>
              <a:gd name="connsiteX1" fmla="*/ 401 w 693"/>
              <a:gd name="connsiteY1" fmla="*/ 2130 h 14275"/>
              <a:gd name="connsiteX2" fmla="*/ 208 w 693"/>
              <a:gd name="connsiteY2" fmla="*/ 2003 h 14275"/>
              <a:gd name="connsiteX3" fmla="*/ 38 w 693"/>
              <a:gd name="connsiteY3" fmla="*/ 14149 h 14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3" h="14275">
                <a:moveTo>
                  <a:pt x="693" y="8392"/>
                </a:moveTo>
                <a:cubicBezTo>
                  <a:pt x="640" y="7875"/>
                  <a:pt x="482" y="3195"/>
                  <a:pt x="401" y="2130"/>
                </a:cubicBezTo>
                <a:cubicBezTo>
                  <a:pt x="320" y="1065"/>
                  <a:pt x="268" y="0"/>
                  <a:pt x="208" y="2003"/>
                </a:cubicBezTo>
                <a:cubicBezTo>
                  <a:pt x="148" y="4006"/>
                  <a:pt x="0" y="14275"/>
                  <a:pt x="38" y="14149"/>
                </a:cubicBezTo>
              </a:path>
            </a:pathLst>
          </a:custGeom>
          <a:noFill/>
          <a:ln w="9525" cap="rnd">
            <a:solidFill>
              <a:srgbClr val="00B0F0"/>
            </a:solidFill>
            <a:prstDash val="lgDashDotDot"/>
            <a:round/>
            <a:headEnd/>
            <a:tailEnd type="arrow" w="med" len="med"/>
          </a:ln>
        </p:spPr>
        <p:txBody>
          <a:bodyPr wrap="square" lIns="111753" tIns="55876" rIns="111753" bIns="55876">
            <a:spAutoFit/>
          </a:bodyPr>
          <a:lstStyle/>
          <a:p>
            <a:endParaRPr lang="it-IT"/>
          </a:p>
        </p:txBody>
      </p:sp>
      <p:sp>
        <p:nvSpPr>
          <p:cNvPr id="51" name="Freeform 71"/>
          <p:cNvSpPr>
            <a:spLocks/>
          </p:cNvSpPr>
          <p:nvPr/>
        </p:nvSpPr>
        <p:spPr bwMode="auto">
          <a:xfrm rot="10800000">
            <a:off x="3151351" y="1977229"/>
            <a:ext cx="2046071" cy="389842"/>
          </a:xfrm>
          <a:custGeom>
            <a:avLst/>
            <a:gdLst>
              <a:gd name="T0" fmla="*/ 2147483647 w 514"/>
              <a:gd name="T1" fmla="*/ 0 h 531"/>
              <a:gd name="T2" fmla="*/ 2147483647 w 514"/>
              <a:gd name="T3" fmla="*/ 2147483647 h 531"/>
              <a:gd name="T4" fmla="*/ 2147483647 w 514"/>
              <a:gd name="T5" fmla="*/ 2147483647 h 531"/>
              <a:gd name="T6" fmla="*/ 0 60000 65536"/>
              <a:gd name="T7" fmla="*/ 0 60000 65536"/>
              <a:gd name="T8" fmla="*/ 0 60000 65536"/>
              <a:gd name="T9" fmla="*/ 0 w 514"/>
              <a:gd name="T10" fmla="*/ 0 h 531"/>
              <a:gd name="T11" fmla="*/ 514 w 514"/>
              <a:gd name="T12" fmla="*/ 531 h 531"/>
              <a:gd name="connsiteX0" fmla="*/ 460 w 563"/>
              <a:gd name="connsiteY0" fmla="*/ 0 h 1920"/>
              <a:gd name="connsiteX1" fmla="*/ 498 w 563"/>
              <a:gd name="connsiteY1" fmla="*/ 378 h 1920"/>
              <a:gd name="connsiteX2" fmla="*/ 72 w 563"/>
              <a:gd name="connsiteY2" fmla="*/ 1920 h 1920"/>
              <a:gd name="connsiteX0" fmla="*/ 968 w 968"/>
              <a:gd name="connsiteY0" fmla="*/ 2036 h 2180"/>
              <a:gd name="connsiteX1" fmla="*/ 498 w 968"/>
              <a:gd name="connsiteY1" fmla="*/ 71 h 2180"/>
              <a:gd name="connsiteX2" fmla="*/ 72 w 968"/>
              <a:gd name="connsiteY2" fmla="*/ 1613 h 2180"/>
              <a:gd name="connsiteX0" fmla="*/ 988 w 988"/>
              <a:gd name="connsiteY0" fmla="*/ 4728 h 4872"/>
              <a:gd name="connsiteX1" fmla="*/ 498 w 988"/>
              <a:gd name="connsiteY1" fmla="*/ 455 h 4872"/>
              <a:gd name="connsiteX2" fmla="*/ 72 w 988"/>
              <a:gd name="connsiteY2" fmla="*/ 1997 h 4872"/>
              <a:gd name="connsiteX0" fmla="*/ 997 w 997"/>
              <a:gd name="connsiteY0" fmla="*/ 4631 h 4775"/>
              <a:gd name="connsiteX1" fmla="*/ 507 w 997"/>
              <a:gd name="connsiteY1" fmla="*/ 358 h 4775"/>
              <a:gd name="connsiteX2" fmla="*/ 72 w 997"/>
              <a:gd name="connsiteY2" fmla="*/ 2484 h 4775"/>
              <a:gd name="connsiteX0" fmla="*/ 984 w 984"/>
              <a:gd name="connsiteY0" fmla="*/ 4604 h 4748"/>
              <a:gd name="connsiteX1" fmla="*/ 494 w 984"/>
              <a:gd name="connsiteY1" fmla="*/ 331 h 4748"/>
              <a:gd name="connsiteX2" fmla="*/ 72 w 984"/>
              <a:gd name="connsiteY2" fmla="*/ 2618 h 4748"/>
              <a:gd name="connsiteX0" fmla="*/ 939 w 939"/>
              <a:gd name="connsiteY0" fmla="*/ 4662 h 4806"/>
              <a:gd name="connsiteX1" fmla="*/ 449 w 939"/>
              <a:gd name="connsiteY1" fmla="*/ 389 h 4806"/>
              <a:gd name="connsiteX2" fmla="*/ 72 w 939"/>
              <a:gd name="connsiteY2" fmla="*/ 2330 h 4806"/>
              <a:gd name="connsiteX0" fmla="*/ 956 w 956"/>
              <a:gd name="connsiteY0" fmla="*/ 4634 h 4778"/>
              <a:gd name="connsiteX1" fmla="*/ 466 w 956"/>
              <a:gd name="connsiteY1" fmla="*/ 361 h 4778"/>
              <a:gd name="connsiteX2" fmla="*/ 72 w 956"/>
              <a:gd name="connsiteY2" fmla="*/ 2471 h 4778"/>
              <a:gd name="connsiteX0" fmla="*/ 911 w 911"/>
              <a:gd name="connsiteY0" fmla="*/ 4683 h 4827"/>
              <a:gd name="connsiteX1" fmla="*/ 421 w 911"/>
              <a:gd name="connsiteY1" fmla="*/ 410 h 4827"/>
              <a:gd name="connsiteX2" fmla="*/ 72 w 911"/>
              <a:gd name="connsiteY2" fmla="*/ 2220 h 4827"/>
              <a:gd name="connsiteX0" fmla="*/ 850 w 850"/>
              <a:gd name="connsiteY0" fmla="*/ 4683 h 4827"/>
              <a:gd name="connsiteX1" fmla="*/ 360 w 850"/>
              <a:gd name="connsiteY1" fmla="*/ 410 h 4827"/>
              <a:gd name="connsiteX2" fmla="*/ 11 w 850"/>
              <a:gd name="connsiteY2" fmla="*/ 2220 h 4827"/>
              <a:gd name="connsiteX0" fmla="*/ 877 w 877"/>
              <a:gd name="connsiteY0" fmla="*/ 4683 h 4827"/>
              <a:gd name="connsiteX1" fmla="*/ 387 w 877"/>
              <a:gd name="connsiteY1" fmla="*/ 410 h 4827"/>
              <a:gd name="connsiteX2" fmla="*/ 38 w 877"/>
              <a:gd name="connsiteY2" fmla="*/ 2220 h 4827"/>
              <a:gd name="connsiteX0" fmla="*/ 909 w 909"/>
              <a:gd name="connsiteY0" fmla="*/ 4675 h 4819"/>
              <a:gd name="connsiteX1" fmla="*/ 419 w 909"/>
              <a:gd name="connsiteY1" fmla="*/ 402 h 4819"/>
              <a:gd name="connsiteX2" fmla="*/ 38 w 909"/>
              <a:gd name="connsiteY2" fmla="*/ 2265 h 4819"/>
              <a:gd name="connsiteX0" fmla="*/ 834 w 834"/>
              <a:gd name="connsiteY0" fmla="*/ 4748 h 4892"/>
              <a:gd name="connsiteX1" fmla="*/ 344 w 834"/>
              <a:gd name="connsiteY1" fmla="*/ 475 h 4892"/>
              <a:gd name="connsiteX2" fmla="*/ 38 w 834"/>
              <a:gd name="connsiteY2" fmla="*/ 1898 h 4892"/>
              <a:gd name="connsiteX0" fmla="*/ 903 w 903"/>
              <a:gd name="connsiteY0" fmla="*/ 4699 h 4843"/>
              <a:gd name="connsiteX1" fmla="*/ 413 w 903"/>
              <a:gd name="connsiteY1" fmla="*/ 426 h 4843"/>
              <a:gd name="connsiteX2" fmla="*/ 38 w 903"/>
              <a:gd name="connsiteY2" fmla="*/ 2145 h 4843"/>
              <a:gd name="connsiteX0" fmla="*/ 944 w 944"/>
              <a:gd name="connsiteY0" fmla="*/ 4659 h 4803"/>
              <a:gd name="connsiteX1" fmla="*/ 454 w 944"/>
              <a:gd name="connsiteY1" fmla="*/ 386 h 4803"/>
              <a:gd name="connsiteX2" fmla="*/ 38 w 944"/>
              <a:gd name="connsiteY2" fmla="*/ 2342 h 4803"/>
              <a:gd name="connsiteX0" fmla="*/ 944 w 944"/>
              <a:gd name="connsiteY0" fmla="*/ 4801 h 4801"/>
              <a:gd name="connsiteX1" fmla="*/ 692 w 944"/>
              <a:gd name="connsiteY1" fmla="*/ 712 h 4801"/>
              <a:gd name="connsiteX2" fmla="*/ 454 w 944"/>
              <a:gd name="connsiteY2" fmla="*/ 528 h 4801"/>
              <a:gd name="connsiteX3" fmla="*/ 38 w 944"/>
              <a:gd name="connsiteY3" fmla="*/ 2484 h 4801"/>
              <a:gd name="connsiteX0" fmla="*/ 917 w 917"/>
              <a:gd name="connsiteY0" fmla="*/ 4847 h 4847"/>
              <a:gd name="connsiteX1" fmla="*/ 665 w 917"/>
              <a:gd name="connsiteY1" fmla="*/ 758 h 4847"/>
              <a:gd name="connsiteX2" fmla="*/ 427 w 917"/>
              <a:gd name="connsiteY2" fmla="*/ 574 h 4847"/>
              <a:gd name="connsiteX3" fmla="*/ 38 w 917"/>
              <a:gd name="connsiteY3" fmla="*/ 4200 h 4847"/>
              <a:gd name="connsiteX0" fmla="*/ 914 w 914"/>
              <a:gd name="connsiteY0" fmla="*/ 3611 h 4326"/>
              <a:gd name="connsiteX1" fmla="*/ 665 w 914"/>
              <a:gd name="connsiteY1" fmla="*/ 758 h 4326"/>
              <a:gd name="connsiteX2" fmla="*/ 427 w 914"/>
              <a:gd name="connsiteY2" fmla="*/ 574 h 4326"/>
              <a:gd name="connsiteX3" fmla="*/ 38 w 914"/>
              <a:gd name="connsiteY3" fmla="*/ 4200 h 4326"/>
              <a:gd name="connsiteX0" fmla="*/ 914 w 914"/>
              <a:gd name="connsiteY0" fmla="*/ 3611 h 4326"/>
              <a:gd name="connsiteX1" fmla="*/ 846 w 914"/>
              <a:gd name="connsiteY1" fmla="*/ 2207 h 4326"/>
              <a:gd name="connsiteX2" fmla="*/ 665 w 914"/>
              <a:gd name="connsiteY2" fmla="*/ 758 h 4326"/>
              <a:gd name="connsiteX3" fmla="*/ 427 w 914"/>
              <a:gd name="connsiteY3" fmla="*/ 574 h 4326"/>
              <a:gd name="connsiteX4" fmla="*/ 38 w 914"/>
              <a:gd name="connsiteY4" fmla="*/ 4200 h 4326"/>
              <a:gd name="connsiteX0" fmla="*/ 895 w 895"/>
              <a:gd name="connsiteY0" fmla="*/ 4061 h 7477"/>
              <a:gd name="connsiteX1" fmla="*/ 827 w 895"/>
              <a:gd name="connsiteY1" fmla="*/ 2657 h 7477"/>
              <a:gd name="connsiteX2" fmla="*/ 646 w 895"/>
              <a:gd name="connsiteY2" fmla="*/ 1208 h 7477"/>
              <a:gd name="connsiteX3" fmla="*/ 408 w 895"/>
              <a:gd name="connsiteY3" fmla="*/ 1024 h 7477"/>
              <a:gd name="connsiteX4" fmla="*/ 38 w 895"/>
              <a:gd name="connsiteY4" fmla="*/ 7351 h 7477"/>
              <a:gd name="connsiteX0" fmla="*/ 933 w 933"/>
              <a:gd name="connsiteY0" fmla="*/ 3980 h 6914"/>
              <a:gd name="connsiteX1" fmla="*/ 865 w 933"/>
              <a:gd name="connsiteY1" fmla="*/ 2576 h 6914"/>
              <a:gd name="connsiteX2" fmla="*/ 684 w 933"/>
              <a:gd name="connsiteY2" fmla="*/ 1127 h 6914"/>
              <a:gd name="connsiteX3" fmla="*/ 446 w 933"/>
              <a:gd name="connsiteY3" fmla="*/ 943 h 6914"/>
              <a:gd name="connsiteX4" fmla="*/ 38 w 933"/>
              <a:gd name="connsiteY4" fmla="*/ 6788 h 6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3" h="6914">
                <a:moveTo>
                  <a:pt x="933" y="3980"/>
                </a:moveTo>
                <a:cubicBezTo>
                  <a:pt x="933" y="4027"/>
                  <a:pt x="907" y="3052"/>
                  <a:pt x="865" y="2576"/>
                </a:cubicBezTo>
                <a:cubicBezTo>
                  <a:pt x="824" y="2101"/>
                  <a:pt x="754" y="1399"/>
                  <a:pt x="684" y="1127"/>
                </a:cubicBezTo>
                <a:cubicBezTo>
                  <a:pt x="614" y="855"/>
                  <a:pt x="554" y="0"/>
                  <a:pt x="446" y="943"/>
                </a:cubicBezTo>
                <a:cubicBezTo>
                  <a:pt x="338" y="1886"/>
                  <a:pt x="0" y="6914"/>
                  <a:pt x="38" y="6788"/>
                </a:cubicBezTo>
              </a:path>
            </a:pathLst>
          </a:custGeom>
          <a:noFill/>
          <a:ln w="12700" cap="rnd">
            <a:solidFill>
              <a:srgbClr val="00B0F0"/>
            </a:solidFill>
            <a:prstDash val="solid"/>
            <a:round/>
            <a:headEnd/>
            <a:tailEnd type="none" w="med" len="med"/>
          </a:ln>
        </p:spPr>
        <p:txBody>
          <a:bodyPr wrap="square" lIns="111753" tIns="55876" rIns="111753" bIns="55876">
            <a:spAutoFit/>
          </a:bodyPr>
          <a:lstStyle/>
          <a:p>
            <a:endParaRPr lang="it-IT"/>
          </a:p>
        </p:txBody>
      </p:sp>
      <p:cxnSp>
        <p:nvCxnSpPr>
          <p:cNvPr id="52" name="Connettore 1 51"/>
          <p:cNvCxnSpPr>
            <a:stCxn id="52226" idx="2"/>
            <a:endCxn id="52226" idx="6"/>
          </p:cNvCxnSpPr>
          <p:nvPr/>
        </p:nvCxnSpPr>
        <p:spPr>
          <a:xfrm rot="10800000" flipH="1">
            <a:off x="2438400" y="3562350"/>
            <a:ext cx="3646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1 53"/>
          <p:cNvCxnSpPr>
            <a:stCxn id="52226" idx="0"/>
            <a:endCxn id="52226" idx="4"/>
          </p:cNvCxnSpPr>
          <p:nvPr/>
        </p:nvCxnSpPr>
        <p:spPr>
          <a:xfrm rot="16200000" flipH="1">
            <a:off x="2439350" y="3562350"/>
            <a:ext cx="36449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ttore 7 80"/>
          <p:cNvCxnSpPr/>
          <p:nvPr/>
        </p:nvCxnSpPr>
        <p:spPr>
          <a:xfrm rot="5400000" flipH="1" flipV="1">
            <a:off x="2464579" y="1893083"/>
            <a:ext cx="1143008" cy="1071570"/>
          </a:xfrm>
          <a:prstGeom prst="curvedConnector3">
            <a:avLst>
              <a:gd name="adj1" fmla="val -6629"/>
            </a:avLst>
          </a:prstGeom>
          <a:ln>
            <a:solidFill>
              <a:srgbClr val="00B0F0"/>
            </a:solidFill>
            <a:prstDash val="lg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Freeform 71"/>
          <p:cNvSpPr>
            <a:spLocks/>
          </p:cNvSpPr>
          <p:nvPr/>
        </p:nvSpPr>
        <p:spPr bwMode="auto">
          <a:xfrm rot="14331064">
            <a:off x="4307787" y="2498451"/>
            <a:ext cx="2052000" cy="540000"/>
          </a:xfrm>
          <a:custGeom>
            <a:avLst/>
            <a:gdLst>
              <a:gd name="T0" fmla="*/ 2147483647 w 514"/>
              <a:gd name="T1" fmla="*/ 0 h 531"/>
              <a:gd name="T2" fmla="*/ 2147483647 w 514"/>
              <a:gd name="T3" fmla="*/ 2147483647 h 531"/>
              <a:gd name="T4" fmla="*/ 2147483647 w 514"/>
              <a:gd name="T5" fmla="*/ 2147483647 h 531"/>
              <a:gd name="T6" fmla="*/ 0 60000 65536"/>
              <a:gd name="T7" fmla="*/ 0 60000 65536"/>
              <a:gd name="T8" fmla="*/ 0 60000 65536"/>
              <a:gd name="T9" fmla="*/ 0 w 514"/>
              <a:gd name="T10" fmla="*/ 0 h 531"/>
              <a:gd name="T11" fmla="*/ 514 w 514"/>
              <a:gd name="T12" fmla="*/ 531 h 531"/>
              <a:gd name="connsiteX0" fmla="*/ 460 w 563"/>
              <a:gd name="connsiteY0" fmla="*/ 0 h 1920"/>
              <a:gd name="connsiteX1" fmla="*/ 498 w 563"/>
              <a:gd name="connsiteY1" fmla="*/ 378 h 1920"/>
              <a:gd name="connsiteX2" fmla="*/ 72 w 563"/>
              <a:gd name="connsiteY2" fmla="*/ 1920 h 1920"/>
              <a:gd name="connsiteX0" fmla="*/ 968 w 968"/>
              <a:gd name="connsiteY0" fmla="*/ 2036 h 2180"/>
              <a:gd name="connsiteX1" fmla="*/ 498 w 968"/>
              <a:gd name="connsiteY1" fmla="*/ 71 h 2180"/>
              <a:gd name="connsiteX2" fmla="*/ 72 w 968"/>
              <a:gd name="connsiteY2" fmla="*/ 1613 h 2180"/>
              <a:gd name="connsiteX0" fmla="*/ 988 w 988"/>
              <a:gd name="connsiteY0" fmla="*/ 4728 h 4872"/>
              <a:gd name="connsiteX1" fmla="*/ 498 w 988"/>
              <a:gd name="connsiteY1" fmla="*/ 455 h 4872"/>
              <a:gd name="connsiteX2" fmla="*/ 72 w 988"/>
              <a:gd name="connsiteY2" fmla="*/ 1997 h 4872"/>
              <a:gd name="connsiteX0" fmla="*/ 997 w 997"/>
              <a:gd name="connsiteY0" fmla="*/ 4631 h 4775"/>
              <a:gd name="connsiteX1" fmla="*/ 507 w 997"/>
              <a:gd name="connsiteY1" fmla="*/ 358 h 4775"/>
              <a:gd name="connsiteX2" fmla="*/ 72 w 997"/>
              <a:gd name="connsiteY2" fmla="*/ 2484 h 4775"/>
              <a:gd name="connsiteX0" fmla="*/ 984 w 984"/>
              <a:gd name="connsiteY0" fmla="*/ 4604 h 4748"/>
              <a:gd name="connsiteX1" fmla="*/ 494 w 984"/>
              <a:gd name="connsiteY1" fmla="*/ 331 h 4748"/>
              <a:gd name="connsiteX2" fmla="*/ 72 w 984"/>
              <a:gd name="connsiteY2" fmla="*/ 2618 h 4748"/>
              <a:gd name="connsiteX0" fmla="*/ 939 w 939"/>
              <a:gd name="connsiteY0" fmla="*/ 4662 h 4806"/>
              <a:gd name="connsiteX1" fmla="*/ 449 w 939"/>
              <a:gd name="connsiteY1" fmla="*/ 389 h 4806"/>
              <a:gd name="connsiteX2" fmla="*/ 72 w 939"/>
              <a:gd name="connsiteY2" fmla="*/ 2330 h 4806"/>
              <a:gd name="connsiteX0" fmla="*/ 956 w 956"/>
              <a:gd name="connsiteY0" fmla="*/ 4634 h 4778"/>
              <a:gd name="connsiteX1" fmla="*/ 466 w 956"/>
              <a:gd name="connsiteY1" fmla="*/ 361 h 4778"/>
              <a:gd name="connsiteX2" fmla="*/ 72 w 956"/>
              <a:gd name="connsiteY2" fmla="*/ 2471 h 4778"/>
              <a:gd name="connsiteX0" fmla="*/ 911 w 911"/>
              <a:gd name="connsiteY0" fmla="*/ 4683 h 4827"/>
              <a:gd name="connsiteX1" fmla="*/ 421 w 911"/>
              <a:gd name="connsiteY1" fmla="*/ 410 h 4827"/>
              <a:gd name="connsiteX2" fmla="*/ 72 w 911"/>
              <a:gd name="connsiteY2" fmla="*/ 2220 h 4827"/>
              <a:gd name="connsiteX0" fmla="*/ 850 w 850"/>
              <a:gd name="connsiteY0" fmla="*/ 4683 h 4827"/>
              <a:gd name="connsiteX1" fmla="*/ 360 w 850"/>
              <a:gd name="connsiteY1" fmla="*/ 410 h 4827"/>
              <a:gd name="connsiteX2" fmla="*/ 11 w 850"/>
              <a:gd name="connsiteY2" fmla="*/ 2220 h 4827"/>
              <a:gd name="connsiteX0" fmla="*/ 877 w 877"/>
              <a:gd name="connsiteY0" fmla="*/ 4683 h 4827"/>
              <a:gd name="connsiteX1" fmla="*/ 387 w 877"/>
              <a:gd name="connsiteY1" fmla="*/ 410 h 4827"/>
              <a:gd name="connsiteX2" fmla="*/ 38 w 877"/>
              <a:gd name="connsiteY2" fmla="*/ 2220 h 4827"/>
              <a:gd name="connsiteX0" fmla="*/ 909 w 909"/>
              <a:gd name="connsiteY0" fmla="*/ 4675 h 4819"/>
              <a:gd name="connsiteX1" fmla="*/ 419 w 909"/>
              <a:gd name="connsiteY1" fmla="*/ 402 h 4819"/>
              <a:gd name="connsiteX2" fmla="*/ 38 w 909"/>
              <a:gd name="connsiteY2" fmla="*/ 2265 h 4819"/>
              <a:gd name="connsiteX0" fmla="*/ 834 w 834"/>
              <a:gd name="connsiteY0" fmla="*/ 4748 h 4892"/>
              <a:gd name="connsiteX1" fmla="*/ 344 w 834"/>
              <a:gd name="connsiteY1" fmla="*/ 475 h 4892"/>
              <a:gd name="connsiteX2" fmla="*/ 38 w 834"/>
              <a:gd name="connsiteY2" fmla="*/ 1898 h 4892"/>
              <a:gd name="connsiteX0" fmla="*/ 903 w 903"/>
              <a:gd name="connsiteY0" fmla="*/ 4699 h 4843"/>
              <a:gd name="connsiteX1" fmla="*/ 413 w 903"/>
              <a:gd name="connsiteY1" fmla="*/ 426 h 4843"/>
              <a:gd name="connsiteX2" fmla="*/ 38 w 903"/>
              <a:gd name="connsiteY2" fmla="*/ 2145 h 4843"/>
              <a:gd name="connsiteX0" fmla="*/ 944 w 944"/>
              <a:gd name="connsiteY0" fmla="*/ 4659 h 4803"/>
              <a:gd name="connsiteX1" fmla="*/ 454 w 944"/>
              <a:gd name="connsiteY1" fmla="*/ 386 h 4803"/>
              <a:gd name="connsiteX2" fmla="*/ 38 w 944"/>
              <a:gd name="connsiteY2" fmla="*/ 2342 h 4803"/>
              <a:gd name="connsiteX0" fmla="*/ 944 w 944"/>
              <a:gd name="connsiteY0" fmla="*/ 4801 h 4801"/>
              <a:gd name="connsiteX1" fmla="*/ 692 w 944"/>
              <a:gd name="connsiteY1" fmla="*/ 712 h 4801"/>
              <a:gd name="connsiteX2" fmla="*/ 454 w 944"/>
              <a:gd name="connsiteY2" fmla="*/ 528 h 4801"/>
              <a:gd name="connsiteX3" fmla="*/ 38 w 944"/>
              <a:gd name="connsiteY3" fmla="*/ 2484 h 4801"/>
              <a:gd name="connsiteX0" fmla="*/ 917 w 917"/>
              <a:gd name="connsiteY0" fmla="*/ 4847 h 4847"/>
              <a:gd name="connsiteX1" fmla="*/ 665 w 917"/>
              <a:gd name="connsiteY1" fmla="*/ 758 h 4847"/>
              <a:gd name="connsiteX2" fmla="*/ 427 w 917"/>
              <a:gd name="connsiteY2" fmla="*/ 574 h 4847"/>
              <a:gd name="connsiteX3" fmla="*/ 38 w 917"/>
              <a:gd name="connsiteY3" fmla="*/ 4200 h 4847"/>
              <a:gd name="connsiteX0" fmla="*/ 914 w 914"/>
              <a:gd name="connsiteY0" fmla="*/ 3611 h 4326"/>
              <a:gd name="connsiteX1" fmla="*/ 665 w 914"/>
              <a:gd name="connsiteY1" fmla="*/ 758 h 4326"/>
              <a:gd name="connsiteX2" fmla="*/ 427 w 914"/>
              <a:gd name="connsiteY2" fmla="*/ 574 h 4326"/>
              <a:gd name="connsiteX3" fmla="*/ 38 w 914"/>
              <a:gd name="connsiteY3" fmla="*/ 4200 h 4326"/>
              <a:gd name="connsiteX0" fmla="*/ 914 w 914"/>
              <a:gd name="connsiteY0" fmla="*/ 3611 h 4326"/>
              <a:gd name="connsiteX1" fmla="*/ 846 w 914"/>
              <a:gd name="connsiteY1" fmla="*/ 2207 h 4326"/>
              <a:gd name="connsiteX2" fmla="*/ 665 w 914"/>
              <a:gd name="connsiteY2" fmla="*/ 758 h 4326"/>
              <a:gd name="connsiteX3" fmla="*/ 427 w 914"/>
              <a:gd name="connsiteY3" fmla="*/ 574 h 4326"/>
              <a:gd name="connsiteX4" fmla="*/ 38 w 914"/>
              <a:gd name="connsiteY4" fmla="*/ 4200 h 4326"/>
              <a:gd name="connsiteX0" fmla="*/ 895 w 895"/>
              <a:gd name="connsiteY0" fmla="*/ 4061 h 7477"/>
              <a:gd name="connsiteX1" fmla="*/ 827 w 895"/>
              <a:gd name="connsiteY1" fmla="*/ 2657 h 7477"/>
              <a:gd name="connsiteX2" fmla="*/ 646 w 895"/>
              <a:gd name="connsiteY2" fmla="*/ 1208 h 7477"/>
              <a:gd name="connsiteX3" fmla="*/ 408 w 895"/>
              <a:gd name="connsiteY3" fmla="*/ 1024 h 7477"/>
              <a:gd name="connsiteX4" fmla="*/ 38 w 895"/>
              <a:gd name="connsiteY4" fmla="*/ 7351 h 7477"/>
              <a:gd name="connsiteX0" fmla="*/ 933 w 933"/>
              <a:gd name="connsiteY0" fmla="*/ 3980 h 6914"/>
              <a:gd name="connsiteX1" fmla="*/ 865 w 933"/>
              <a:gd name="connsiteY1" fmla="*/ 2576 h 6914"/>
              <a:gd name="connsiteX2" fmla="*/ 684 w 933"/>
              <a:gd name="connsiteY2" fmla="*/ 1127 h 6914"/>
              <a:gd name="connsiteX3" fmla="*/ 446 w 933"/>
              <a:gd name="connsiteY3" fmla="*/ 943 h 6914"/>
              <a:gd name="connsiteX4" fmla="*/ 38 w 933"/>
              <a:gd name="connsiteY4" fmla="*/ 6788 h 6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3" h="6914">
                <a:moveTo>
                  <a:pt x="933" y="3980"/>
                </a:moveTo>
                <a:cubicBezTo>
                  <a:pt x="933" y="4027"/>
                  <a:pt x="907" y="3052"/>
                  <a:pt x="865" y="2576"/>
                </a:cubicBezTo>
                <a:cubicBezTo>
                  <a:pt x="824" y="2101"/>
                  <a:pt x="754" y="1399"/>
                  <a:pt x="684" y="1127"/>
                </a:cubicBezTo>
                <a:cubicBezTo>
                  <a:pt x="614" y="855"/>
                  <a:pt x="554" y="0"/>
                  <a:pt x="446" y="943"/>
                </a:cubicBezTo>
                <a:cubicBezTo>
                  <a:pt x="338" y="1886"/>
                  <a:pt x="0" y="6914"/>
                  <a:pt x="38" y="6788"/>
                </a:cubicBezTo>
              </a:path>
            </a:pathLst>
          </a:custGeom>
          <a:noFill/>
          <a:ln w="12700" cap="rnd">
            <a:solidFill>
              <a:srgbClr val="00B0F0"/>
            </a:solidFill>
            <a:prstDash val="solid"/>
            <a:round/>
            <a:headEnd/>
            <a:tailEnd type="none" w="med" len="med"/>
          </a:ln>
        </p:spPr>
        <p:txBody>
          <a:bodyPr wrap="square" lIns="111753" tIns="55876" rIns="111753" bIns="55876">
            <a:spAutoFit/>
          </a:bodyPr>
          <a:lstStyle/>
          <a:p>
            <a:endParaRPr lang="it-IT"/>
          </a:p>
        </p:txBody>
      </p:sp>
      <p:sp>
        <p:nvSpPr>
          <p:cNvPr id="120" name="Rettangolo 119"/>
          <p:cNvSpPr/>
          <p:nvPr/>
        </p:nvSpPr>
        <p:spPr>
          <a:xfrm>
            <a:off x="395536" y="5715016"/>
            <a:ext cx="2214578" cy="7858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it-IT" sz="900" dirty="0"/>
          </a:p>
          <a:p>
            <a:pPr>
              <a:defRPr/>
            </a:pPr>
            <a:endParaRPr lang="it-IT" sz="900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it-IT" sz="900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it-IT" sz="900" dirty="0" smtClean="0">
                <a:latin typeface="Arial" pitchFamily="34" charset="0"/>
                <a:cs typeface="Arial" pitchFamily="34" charset="0"/>
              </a:rPr>
              <a:t>celeste   =   R lento</a:t>
            </a:r>
          </a:p>
          <a:p>
            <a:pPr>
              <a:defRPr/>
            </a:pPr>
            <a:endParaRPr lang="it-IT" sz="9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it-IT" sz="9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it-IT" sz="9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it-IT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it-IT" sz="900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it-IT" sz="800" dirty="0"/>
          </a:p>
          <a:p>
            <a:pPr algn="ctr">
              <a:defRPr/>
            </a:pPr>
            <a:endParaRPr lang="it-IT" sz="800" dirty="0"/>
          </a:p>
        </p:txBody>
      </p:sp>
      <p:cxnSp>
        <p:nvCxnSpPr>
          <p:cNvPr id="43" name="Connettore 1 42"/>
          <p:cNvCxnSpPr/>
          <p:nvPr/>
        </p:nvCxnSpPr>
        <p:spPr>
          <a:xfrm>
            <a:off x="500034" y="6213494"/>
            <a:ext cx="428628" cy="1588"/>
          </a:xfrm>
          <a:prstGeom prst="line">
            <a:avLst/>
          </a:prstGeom>
          <a:ln w="1270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asellaDiTesto 46"/>
          <p:cNvSpPr txBox="1"/>
          <p:nvPr/>
        </p:nvSpPr>
        <p:spPr>
          <a:xfrm>
            <a:off x="1000100" y="6127126"/>
            <a:ext cx="10001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 smtClean="0"/>
              <a:t>rottura di carico</a:t>
            </a:r>
            <a:endParaRPr lang="it-IT" sz="900" dirty="0"/>
          </a:p>
        </p:txBody>
      </p:sp>
      <p:sp>
        <p:nvSpPr>
          <p:cNvPr id="49" name="CasellaDiTesto 48"/>
          <p:cNvSpPr txBox="1"/>
          <p:nvPr/>
        </p:nvSpPr>
        <p:spPr>
          <a:xfrm>
            <a:off x="1000100" y="5984250"/>
            <a:ext cx="12858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 smtClean="0"/>
              <a:t>continuità di servizio</a:t>
            </a:r>
            <a:endParaRPr lang="it-IT" sz="900" dirty="0"/>
          </a:p>
        </p:txBody>
      </p:sp>
      <p:cxnSp>
        <p:nvCxnSpPr>
          <p:cNvPr id="50" name="Connettore 1 49"/>
          <p:cNvCxnSpPr/>
          <p:nvPr/>
        </p:nvCxnSpPr>
        <p:spPr>
          <a:xfrm>
            <a:off x="500034" y="6070618"/>
            <a:ext cx="428628" cy="1588"/>
          </a:xfrm>
          <a:prstGeom prst="line">
            <a:avLst/>
          </a:prstGeom>
          <a:ln w="127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215338" y="6356351"/>
            <a:ext cx="471462" cy="358798"/>
          </a:xfrm>
        </p:spPr>
        <p:txBody>
          <a:bodyPr/>
          <a:lstStyle/>
          <a:p>
            <a:pPr>
              <a:defRPr/>
            </a:pPr>
            <a:fld id="{3DB52F21-9BA2-47B9-98F5-74C0F75B7A28}" type="slidenum">
              <a:rPr lang="it-IT" smtClean="0"/>
              <a:pPr>
                <a:defRPr/>
              </a:pPr>
              <a:t>30</a:t>
            </a:fld>
            <a:endParaRPr lang="it-IT" dirty="0"/>
          </a:p>
        </p:txBody>
      </p:sp>
      <p:sp>
        <p:nvSpPr>
          <p:cNvPr id="45" name="Freeform 71"/>
          <p:cNvSpPr>
            <a:spLocks/>
          </p:cNvSpPr>
          <p:nvPr/>
        </p:nvSpPr>
        <p:spPr bwMode="auto">
          <a:xfrm rot="15756361">
            <a:off x="3490075" y="3016271"/>
            <a:ext cx="2952000" cy="720000"/>
          </a:xfrm>
          <a:custGeom>
            <a:avLst/>
            <a:gdLst>
              <a:gd name="T0" fmla="*/ 2147483647 w 514"/>
              <a:gd name="T1" fmla="*/ 0 h 531"/>
              <a:gd name="T2" fmla="*/ 2147483647 w 514"/>
              <a:gd name="T3" fmla="*/ 2147483647 h 531"/>
              <a:gd name="T4" fmla="*/ 2147483647 w 514"/>
              <a:gd name="T5" fmla="*/ 2147483647 h 531"/>
              <a:gd name="T6" fmla="*/ 0 60000 65536"/>
              <a:gd name="T7" fmla="*/ 0 60000 65536"/>
              <a:gd name="T8" fmla="*/ 0 60000 65536"/>
              <a:gd name="T9" fmla="*/ 0 w 514"/>
              <a:gd name="T10" fmla="*/ 0 h 531"/>
              <a:gd name="T11" fmla="*/ 514 w 514"/>
              <a:gd name="T12" fmla="*/ 531 h 531"/>
              <a:gd name="connsiteX0" fmla="*/ 460 w 563"/>
              <a:gd name="connsiteY0" fmla="*/ 0 h 1920"/>
              <a:gd name="connsiteX1" fmla="*/ 498 w 563"/>
              <a:gd name="connsiteY1" fmla="*/ 378 h 1920"/>
              <a:gd name="connsiteX2" fmla="*/ 72 w 563"/>
              <a:gd name="connsiteY2" fmla="*/ 1920 h 1920"/>
              <a:gd name="connsiteX0" fmla="*/ 968 w 968"/>
              <a:gd name="connsiteY0" fmla="*/ 2036 h 2180"/>
              <a:gd name="connsiteX1" fmla="*/ 498 w 968"/>
              <a:gd name="connsiteY1" fmla="*/ 71 h 2180"/>
              <a:gd name="connsiteX2" fmla="*/ 72 w 968"/>
              <a:gd name="connsiteY2" fmla="*/ 1613 h 2180"/>
              <a:gd name="connsiteX0" fmla="*/ 988 w 988"/>
              <a:gd name="connsiteY0" fmla="*/ 4728 h 4872"/>
              <a:gd name="connsiteX1" fmla="*/ 498 w 988"/>
              <a:gd name="connsiteY1" fmla="*/ 455 h 4872"/>
              <a:gd name="connsiteX2" fmla="*/ 72 w 988"/>
              <a:gd name="connsiteY2" fmla="*/ 1997 h 4872"/>
              <a:gd name="connsiteX0" fmla="*/ 997 w 997"/>
              <a:gd name="connsiteY0" fmla="*/ 4631 h 4775"/>
              <a:gd name="connsiteX1" fmla="*/ 507 w 997"/>
              <a:gd name="connsiteY1" fmla="*/ 358 h 4775"/>
              <a:gd name="connsiteX2" fmla="*/ 72 w 997"/>
              <a:gd name="connsiteY2" fmla="*/ 2484 h 4775"/>
              <a:gd name="connsiteX0" fmla="*/ 984 w 984"/>
              <a:gd name="connsiteY0" fmla="*/ 4604 h 4748"/>
              <a:gd name="connsiteX1" fmla="*/ 494 w 984"/>
              <a:gd name="connsiteY1" fmla="*/ 331 h 4748"/>
              <a:gd name="connsiteX2" fmla="*/ 72 w 984"/>
              <a:gd name="connsiteY2" fmla="*/ 2618 h 4748"/>
              <a:gd name="connsiteX0" fmla="*/ 939 w 939"/>
              <a:gd name="connsiteY0" fmla="*/ 4662 h 4806"/>
              <a:gd name="connsiteX1" fmla="*/ 449 w 939"/>
              <a:gd name="connsiteY1" fmla="*/ 389 h 4806"/>
              <a:gd name="connsiteX2" fmla="*/ 72 w 939"/>
              <a:gd name="connsiteY2" fmla="*/ 2330 h 4806"/>
              <a:gd name="connsiteX0" fmla="*/ 956 w 956"/>
              <a:gd name="connsiteY0" fmla="*/ 4634 h 4778"/>
              <a:gd name="connsiteX1" fmla="*/ 466 w 956"/>
              <a:gd name="connsiteY1" fmla="*/ 361 h 4778"/>
              <a:gd name="connsiteX2" fmla="*/ 72 w 956"/>
              <a:gd name="connsiteY2" fmla="*/ 2471 h 4778"/>
              <a:gd name="connsiteX0" fmla="*/ 911 w 911"/>
              <a:gd name="connsiteY0" fmla="*/ 4683 h 4827"/>
              <a:gd name="connsiteX1" fmla="*/ 421 w 911"/>
              <a:gd name="connsiteY1" fmla="*/ 410 h 4827"/>
              <a:gd name="connsiteX2" fmla="*/ 72 w 911"/>
              <a:gd name="connsiteY2" fmla="*/ 2220 h 4827"/>
              <a:gd name="connsiteX0" fmla="*/ 850 w 850"/>
              <a:gd name="connsiteY0" fmla="*/ 4683 h 4827"/>
              <a:gd name="connsiteX1" fmla="*/ 360 w 850"/>
              <a:gd name="connsiteY1" fmla="*/ 410 h 4827"/>
              <a:gd name="connsiteX2" fmla="*/ 11 w 850"/>
              <a:gd name="connsiteY2" fmla="*/ 2220 h 4827"/>
              <a:gd name="connsiteX0" fmla="*/ 877 w 877"/>
              <a:gd name="connsiteY0" fmla="*/ 4683 h 4827"/>
              <a:gd name="connsiteX1" fmla="*/ 387 w 877"/>
              <a:gd name="connsiteY1" fmla="*/ 410 h 4827"/>
              <a:gd name="connsiteX2" fmla="*/ 38 w 877"/>
              <a:gd name="connsiteY2" fmla="*/ 2220 h 4827"/>
              <a:gd name="connsiteX0" fmla="*/ 909 w 909"/>
              <a:gd name="connsiteY0" fmla="*/ 4675 h 4819"/>
              <a:gd name="connsiteX1" fmla="*/ 419 w 909"/>
              <a:gd name="connsiteY1" fmla="*/ 402 h 4819"/>
              <a:gd name="connsiteX2" fmla="*/ 38 w 909"/>
              <a:gd name="connsiteY2" fmla="*/ 2265 h 4819"/>
              <a:gd name="connsiteX0" fmla="*/ 834 w 834"/>
              <a:gd name="connsiteY0" fmla="*/ 4748 h 4892"/>
              <a:gd name="connsiteX1" fmla="*/ 344 w 834"/>
              <a:gd name="connsiteY1" fmla="*/ 475 h 4892"/>
              <a:gd name="connsiteX2" fmla="*/ 38 w 834"/>
              <a:gd name="connsiteY2" fmla="*/ 1898 h 4892"/>
              <a:gd name="connsiteX0" fmla="*/ 903 w 903"/>
              <a:gd name="connsiteY0" fmla="*/ 4699 h 4843"/>
              <a:gd name="connsiteX1" fmla="*/ 413 w 903"/>
              <a:gd name="connsiteY1" fmla="*/ 426 h 4843"/>
              <a:gd name="connsiteX2" fmla="*/ 38 w 903"/>
              <a:gd name="connsiteY2" fmla="*/ 2145 h 4843"/>
              <a:gd name="connsiteX0" fmla="*/ 944 w 944"/>
              <a:gd name="connsiteY0" fmla="*/ 4659 h 4803"/>
              <a:gd name="connsiteX1" fmla="*/ 454 w 944"/>
              <a:gd name="connsiteY1" fmla="*/ 386 h 4803"/>
              <a:gd name="connsiteX2" fmla="*/ 38 w 944"/>
              <a:gd name="connsiteY2" fmla="*/ 2342 h 4803"/>
              <a:gd name="connsiteX0" fmla="*/ 944 w 944"/>
              <a:gd name="connsiteY0" fmla="*/ 4858 h 4858"/>
              <a:gd name="connsiteX1" fmla="*/ 647 w 944"/>
              <a:gd name="connsiteY1" fmla="*/ 712 h 4858"/>
              <a:gd name="connsiteX2" fmla="*/ 454 w 944"/>
              <a:gd name="connsiteY2" fmla="*/ 585 h 4858"/>
              <a:gd name="connsiteX3" fmla="*/ 38 w 944"/>
              <a:gd name="connsiteY3" fmla="*/ 2541 h 4858"/>
              <a:gd name="connsiteX0" fmla="*/ 909 w 909"/>
              <a:gd name="connsiteY0" fmla="*/ 4858 h 4858"/>
              <a:gd name="connsiteX1" fmla="*/ 612 w 909"/>
              <a:gd name="connsiteY1" fmla="*/ 712 h 4858"/>
              <a:gd name="connsiteX2" fmla="*/ 419 w 909"/>
              <a:gd name="connsiteY2" fmla="*/ 585 h 4858"/>
              <a:gd name="connsiteX3" fmla="*/ 38 w 909"/>
              <a:gd name="connsiteY3" fmla="*/ 3825 h 4858"/>
              <a:gd name="connsiteX0" fmla="*/ 928 w 928"/>
              <a:gd name="connsiteY0" fmla="*/ 7456 h 7456"/>
              <a:gd name="connsiteX1" fmla="*/ 612 w 928"/>
              <a:gd name="connsiteY1" fmla="*/ 1083 h 7456"/>
              <a:gd name="connsiteX2" fmla="*/ 419 w 928"/>
              <a:gd name="connsiteY2" fmla="*/ 956 h 7456"/>
              <a:gd name="connsiteX3" fmla="*/ 38 w 928"/>
              <a:gd name="connsiteY3" fmla="*/ 4196 h 7456"/>
              <a:gd name="connsiteX0" fmla="*/ 904 w 904"/>
              <a:gd name="connsiteY0" fmla="*/ 7327 h 7327"/>
              <a:gd name="connsiteX1" fmla="*/ 612 w 904"/>
              <a:gd name="connsiteY1" fmla="*/ 1065 h 7327"/>
              <a:gd name="connsiteX2" fmla="*/ 419 w 904"/>
              <a:gd name="connsiteY2" fmla="*/ 938 h 7327"/>
              <a:gd name="connsiteX3" fmla="*/ 38 w 904"/>
              <a:gd name="connsiteY3" fmla="*/ 4178 h 7327"/>
              <a:gd name="connsiteX0" fmla="*/ 693 w 693"/>
              <a:gd name="connsiteY0" fmla="*/ 8392 h 14275"/>
              <a:gd name="connsiteX1" fmla="*/ 401 w 693"/>
              <a:gd name="connsiteY1" fmla="*/ 2130 h 14275"/>
              <a:gd name="connsiteX2" fmla="*/ 208 w 693"/>
              <a:gd name="connsiteY2" fmla="*/ 2003 h 14275"/>
              <a:gd name="connsiteX3" fmla="*/ 38 w 693"/>
              <a:gd name="connsiteY3" fmla="*/ 14149 h 14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3" h="14275">
                <a:moveTo>
                  <a:pt x="693" y="8392"/>
                </a:moveTo>
                <a:cubicBezTo>
                  <a:pt x="640" y="7875"/>
                  <a:pt x="482" y="3195"/>
                  <a:pt x="401" y="2130"/>
                </a:cubicBezTo>
                <a:cubicBezTo>
                  <a:pt x="320" y="1065"/>
                  <a:pt x="268" y="0"/>
                  <a:pt x="208" y="2003"/>
                </a:cubicBezTo>
                <a:cubicBezTo>
                  <a:pt x="148" y="4006"/>
                  <a:pt x="0" y="14275"/>
                  <a:pt x="38" y="14149"/>
                </a:cubicBezTo>
              </a:path>
            </a:pathLst>
          </a:custGeom>
          <a:noFill/>
          <a:ln w="9525" cap="rnd">
            <a:solidFill>
              <a:srgbClr val="00B0F0"/>
            </a:solidFill>
            <a:prstDash val="lgDashDotDot"/>
            <a:round/>
            <a:headEnd/>
            <a:tailEnd type="arrow" w="med" len="med"/>
          </a:ln>
        </p:spPr>
        <p:txBody>
          <a:bodyPr wrap="square" lIns="111753" tIns="55876" rIns="111753" bIns="55876">
            <a:spAutoFit/>
          </a:bodyPr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ttangolo arrotondato 78"/>
          <p:cNvSpPr/>
          <p:nvPr/>
        </p:nvSpPr>
        <p:spPr>
          <a:xfrm>
            <a:off x="6296025" y="1989138"/>
            <a:ext cx="292100" cy="2159000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cxnSp>
        <p:nvCxnSpPr>
          <p:cNvPr id="80" name="Connettore 1 79"/>
          <p:cNvCxnSpPr>
            <a:stCxn id="18470" idx="0"/>
          </p:cNvCxnSpPr>
          <p:nvPr/>
        </p:nvCxnSpPr>
        <p:spPr>
          <a:xfrm flipH="1">
            <a:off x="6443663" y="1917700"/>
            <a:ext cx="794" cy="215900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ttangolo arrotondato 55"/>
          <p:cNvSpPr/>
          <p:nvPr/>
        </p:nvSpPr>
        <p:spPr>
          <a:xfrm>
            <a:off x="5576888" y="4076700"/>
            <a:ext cx="290512" cy="1949450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grpSp>
        <p:nvGrpSpPr>
          <p:cNvPr id="18436" name="Group 156"/>
          <p:cNvGrpSpPr>
            <a:grpSpLocks/>
          </p:cNvGrpSpPr>
          <p:nvPr/>
        </p:nvGrpSpPr>
        <p:grpSpPr bwMode="auto">
          <a:xfrm>
            <a:off x="179388" y="503210"/>
            <a:ext cx="8689582" cy="6014718"/>
            <a:chOff x="132" y="249"/>
            <a:chExt cx="6401" cy="4178"/>
          </a:xfrm>
        </p:grpSpPr>
        <p:sp>
          <p:nvSpPr>
            <p:cNvPr id="18472" name="Text Box 230"/>
            <p:cNvSpPr txBox="1">
              <a:spLocks noChangeArrowheads="1"/>
            </p:cNvSpPr>
            <p:nvPr/>
          </p:nvSpPr>
          <p:spPr bwMode="auto">
            <a:xfrm>
              <a:off x="5804" y="740"/>
              <a:ext cx="215" cy="160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 sz="900">
                <a:solidFill>
                  <a:srgbClr val="777777"/>
                </a:solidFill>
                <a:latin typeface="Calibri" pitchFamily="34" charset="0"/>
              </a:endParaRPr>
            </a:p>
          </p:txBody>
        </p:sp>
        <p:sp>
          <p:nvSpPr>
            <p:cNvPr id="18473" name="CasellaDiTesto 164"/>
            <p:cNvSpPr txBox="1">
              <a:spLocks noChangeArrowheads="1"/>
            </p:cNvSpPr>
            <p:nvPr/>
          </p:nvSpPr>
          <p:spPr bwMode="auto">
            <a:xfrm>
              <a:off x="185" y="249"/>
              <a:ext cx="6348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2000" b="1" dirty="0">
                  <a:solidFill>
                    <a:srgbClr val="333333"/>
                  </a:solidFill>
                  <a:latin typeface="Calibri" pitchFamily="34" charset="0"/>
                </a:rPr>
                <a:t>Q.O.225</a:t>
              </a:r>
              <a:r>
                <a:rPr lang="it-IT" b="1" dirty="0">
                  <a:solidFill>
                    <a:srgbClr val="333333"/>
                  </a:solidFill>
                  <a:latin typeface="Calibri" pitchFamily="34" charset="0"/>
                </a:rPr>
                <a:t>  </a:t>
              </a:r>
              <a:r>
                <a:rPr lang="it-IT" sz="2100" b="1" dirty="0">
                  <a:solidFill>
                    <a:srgbClr val="333333"/>
                  </a:solidFill>
                  <a:latin typeface="Calibri" pitchFamily="34" charset="0"/>
                </a:rPr>
                <a:t>Conegliano – </a:t>
              </a:r>
              <a:r>
                <a:rPr lang="it-IT" sz="2100" b="1" dirty="0" smtClean="0">
                  <a:solidFill>
                    <a:srgbClr val="333333"/>
                  </a:solidFill>
                  <a:latin typeface="Calibri" pitchFamily="34" charset="0"/>
                </a:rPr>
                <a:t>Vittorio Veneto – Ponte </a:t>
              </a:r>
              <a:r>
                <a:rPr lang="it-IT" sz="2100" b="1" dirty="0">
                  <a:solidFill>
                    <a:srgbClr val="333333"/>
                  </a:solidFill>
                  <a:latin typeface="Calibri" pitchFamily="34" charset="0"/>
                </a:rPr>
                <a:t>n. A. - </a:t>
              </a:r>
              <a:r>
                <a:rPr lang="it-IT" sz="2100" b="1" dirty="0" err="1">
                  <a:solidFill>
                    <a:srgbClr val="333333"/>
                  </a:solidFill>
                  <a:latin typeface="Calibri" pitchFamily="34" charset="0"/>
                </a:rPr>
                <a:t>Calalzo</a:t>
              </a:r>
              <a:endParaRPr lang="it-IT" sz="2100" b="1" dirty="0">
                <a:solidFill>
                  <a:srgbClr val="333333"/>
                </a:solidFill>
                <a:latin typeface="Calibri" pitchFamily="34" charset="0"/>
              </a:endParaRPr>
            </a:p>
          </p:txBody>
        </p:sp>
        <p:sp>
          <p:nvSpPr>
            <p:cNvPr id="18474" name="CasellaDiTesto 164"/>
            <p:cNvSpPr txBox="1">
              <a:spLocks noChangeArrowheads="1"/>
            </p:cNvSpPr>
            <p:nvPr/>
          </p:nvSpPr>
          <p:spPr bwMode="auto">
            <a:xfrm>
              <a:off x="132" y="881"/>
              <a:ext cx="1539" cy="2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endParaRPr lang="it-IT" sz="1100" dirty="0" smtClean="0">
                <a:solidFill>
                  <a:srgbClr val="333333"/>
                </a:solidFill>
                <a:latin typeface="Calibri" pitchFamily="34" charset="0"/>
              </a:endParaRPr>
            </a:p>
            <a:p>
              <a:endParaRPr lang="it-IT" sz="1100" dirty="0">
                <a:solidFill>
                  <a:srgbClr val="333333"/>
                </a:solidFill>
                <a:latin typeface="Calibri" pitchFamily="34" charset="0"/>
              </a:endParaRPr>
            </a:p>
            <a:p>
              <a:endParaRPr lang="it-IT" sz="1100" dirty="0" smtClean="0">
                <a:solidFill>
                  <a:srgbClr val="333333"/>
                </a:solidFill>
                <a:latin typeface="Calibri" pitchFamily="34" charset="0"/>
              </a:endParaRPr>
            </a:p>
            <a:p>
              <a:endParaRPr lang="it-IT" sz="1100" dirty="0">
                <a:solidFill>
                  <a:srgbClr val="333333"/>
                </a:solidFill>
                <a:latin typeface="Calibri" pitchFamily="34" charset="0"/>
              </a:endParaRPr>
            </a:p>
            <a:p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Servizi lenti cadenzati</a:t>
              </a:r>
            </a:p>
            <a:p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a  </a:t>
              </a:r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60 minuti</a:t>
              </a:r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 </a:t>
              </a:r>
            </a:p>
            <a:p>
              <a:r>
                <a:rPr lang="it-IT" sz="1100" i="1" dirty="0" smtClean="0">
                  <a:solidFill>
                    <a:srgbClr val="333333"/>
                  </a:solidFill>
                  <a:latin typeface="Calibri" pitchFamily="34" charset="0"/>
                </a:rPr>
                <a:t>con </a:t>
              </a:r>
              <a:r>
                <a:rPr lang="it-IT" sz="1100" i="1" dirty="0">
                  <a:solidFill>
                    <a:srgbClr val="333333"/>
                  </a:solidFill>
                  <a:latin typeface="Calibri" pitchFamily="34" charset="0"/>
                </a:rPr>
                <a:t>attestamento a </a:t>
              </a:r>
              <a:r>
                <a:rPr lang="it-IT" sz="1100" i="1" dirty="0" smtClean="0">
                  <a:solidFill>
                    <a:srgbClr val="333333"/>
                  </a:solidFill>
                  <a:latin typeface="Calibri" pitchFamily="34" charset="0"/>
                </a:rPr>
                <a:t>BELLUNO</a:t>
              </a:r>
            </a:p>
            <a:p>
              <a:endParaRPr lang="it-IT" sz="1100" i="1" dirty="0">
                <a:solidFill>
                  <a:srgbClr val="333333"/>
                </a:solidFill>
                <a:latin typeface="Calibri" pitchFamily="34" charset="0"/>
              </a:endParaRPr>
            </a:p>
            <a:p>
              <a:pPr marL="228600" indent="-228600">
                <a:buAutoNum type="arabicParenBoth"/>
              </a:pPr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Questi </a:t>
              </a:r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servizi </a:t>
              </a:r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sono</a:t>
              </a:r>
            </a:p>
            <a:p>
              <a:pPr marL="228600" indent="-228600"/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       in </a:t>
              </a:r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coincidenza a Conegliano con i R veloci Venezia </a:t>
              </a:r>
              <a:r>
                <a:rPr lang="it-IT" sz="1100" dirty="0" err="1">
                  <a:solidFill>
                    <a:srgbClr val="333333"/>
                  </a:solidFill>
                  <a:latin typeface="Calibri" pitchFamily="34" charset="0"/>
                </a:rPr>
                <a:t>S.L</a:t>
              </a:r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 </a:t>
              </a:r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– Udine (</a:t>
              </a:r>
              <a:r>
                <a:rPr lang="it-IT" sz="1100" i="1" dirty="0" err="1" smtClean="0">
                  <a:solidFill>
                    <a:srgbClr val="333333"/>
                  </a:solidFill>
                  <a:latin typeface="Calibri" pitchFamily="34" charset="0"/>
                </a:rPr>
                <a:t>Q.O</a:t>
              </a:r>
              <a:r>
                <a:rPr lang="it-IT" sz="1100" i="1" dirty="0" err="1">
                  <a:solidFill>
                    <a:srgbClr val="333333"/>
                  </a:solidFill>
                  <a:latin typeface="Calibri" pitchFamily="34" charset="0"/>
                </a:rPr>
                <a:t>.</a:t>
              </a:r>
              <a:r>
                <a:rPr lang="it-IT" sz="1100" i="1" dirty="0">
                  <a:solidFill>
                    <a:srgbClr val="333333"/>
                  </a:solidFill>
                  <a:latin typeface="Calibri" pitchFamily="34" charset="0"/>
                </a:rPr>
                <a:t> 14</a:t>
              </a:r>
              <a:r>
                <a:rPr lang="it-IT" sz="1100" i="1" dirty="0" smtClean="0">
                  <a:solidFill>
                    <a:srgbClr val="333333"/>
                  </a:solidFill>
                  <a:latin typeface="Calibri" pitchFamily="34" charset="0"/>
                </a:rPr>
                <a:t>) e a Ponte </a:t>
              </a:r>
              <a:r>
                <a:rPr lang="it-IT" sz="1100" i="1" dirty="0" err="1" smtClean="0">
                  <a:solidFill>
                    <a:srgbClr val="333333"/>
                  </a:solidFill>
                  <a:latin typeface="Calibri" pitchFamily="34" charset="0"/>
                </a:rPr>
                <a:t>n.A.</a:t>
              </a:r>
              <a:r>
                <a:rPr lang="it-IT" sz="1100" i="1" dirty="0" smtClean="0">
                  <a:solidFill>
                    <a:srgbClr val="333333"/>
                  </a:solidFill>
                  <a:latin typeface="Calibri" pitchFamily="34" charset="0"/>
                </a:rPr>
                <a:t> in coincidenza con i servizi per </a:t>
              </a:r>
              <a:r>
                <a:rPr lang="it-IT" sz="1100" i="1" dirty="0" err="1" smtClean="0">
                  <a:solidFill>
                    <a:srgbClr val="333333"/>
                  </a:solidFill>
                  <a:latin typeface="Calibri" pitchFamily="34" charset="0"/>
                </a:rPr>
                <a:t>Calalzo</a:t>
              </a:r>
              <a:endParaRPr lang="it-IT" sz="1100" i="1" dirty="0" smtClean="0">
                <a:solidFill>
                  <a:srgbClr val="333333"/>
                </a:solidFill>
                <a:latin typeface="Calibri" pitchFamily="34" charset="0"/>
              </a:endParaRPr>
            </a:p>
            <a:p>
              <a:endParaRPr lang="it-IT" sz="1100" i="1" dirty="0">
                <a:solidFill>
                  <a:srgbClr val="333333"/>
                </a:solidFill>
                <a:latin typeface="Calibri" pitchFamily="34" charset="0"/>
              </a:endParaRPr>
            </a:p>
            <a:p>
              <a:endParaRPr lang="it-IT" sz="1100" dirty="0">
                <a:solidFill>
                  <a:srgbClr val="333333"/>
                </a:solidFill>
                <a:latin typeface="Calibri" pitchFamily="34" charset="0"/>
              </a:endParaRPr>
            </a:p>
            <a:p>
              <a:endParaRPr lang="it-IT" sz="1100" dirty="0">
                <a:solidFill>
                  <a:srgbClr val="333333"/>
                </a:solidFill>
                <a:latin typeface="Calibri" pitchFamily="34" charset="0"/>
              </a:endParaRPr>
            </a:p>
          </p:txBody>
        </p:sp>
        <p:sp>
          <p:nvSpPr>
            <p:cNvPr id="533583" name="Line 10"/>
            <p:cNvSpPr>
              <a:spLocks noChangeShapeType="1"/>
            </p:cNvSpPr>
            <p:nvPr/>
          </p:nvSpPr>
          <p:spPr bwMode="auto">
            <a:xfrm flipH="1">
              <a:off x="6439" y="1281"/>
              <a:ext cx="7" cy="2888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18477" name="Line 10"/>
            <p:cNvSpPr>
              <a:spLocks noChangeShapeType="1"/>
            </p:cNvSpPr>
            <p:nvPr/>
          </p:nvSpPr>
          <p:spPr bwMode="auto">
            <a:xfrm flipH="1">
              <a:off x="2784" y="1331"/>
              <a:ext cx="0" cy="2837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8478" name="Text Box 98"/>
            <p:cNvSpPr txBox="1">
              <a:spLocks noChangeArrowheads="1"/>
            </p:cNvSpPr>
            <p:nvPr/>
          </p:nvSpPr>
          <p:spPr bwMode="auto">
            <a:xfrm>
              <a:off x="1724" y="4082"/>
              <a:ext cx="604" cy="183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CONEGLIANO</a:t>
              </a:r>
            </a:p>
          </p:txBody>
        </p:sp>
        <p:sp>
          <p:nvSpPr>
            <p:cNvPr id="18479" name="AutoShape 84"/>
            <p:cNvSpPr>
              <a:spLocks noChangeArrowheads="1"/>
            </p:cNvSpPr>
            <p:nvPr/>
          </p:nvSpPr>
          <p:spPr bwMode="auto">
            <a:xfrm>
              <a:off x="4111" y="4182"/>
              <a:ext cx="265" cy="245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 algn="ctr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it-IT" sz="1000" i="1" dirty="0" smtClean="0">
                  <a:latin typeface="Arial" pitchFamily="34" charset="0"/>
                  <a:cs typeface="Arial" pitchFamily="34" charset="0"/>
                </a:rPr>
                <a:t>(1)</a:t>
              </a:r>
              <a:r>
                <a:rPr lang="it-IT" sz="1000" i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it-IT" sz="10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" name="Line 231"/>
            <p:cNvSpPr>
              <a:spLocks noChangeShapeType="1"/>
            </p:cNvSpPr>
            <p:nvPr/>
          </p:nvSpPr>
          <p:spPr bwMode="auto">
            <a:xfrm rot="5400000">
              <a:off x="4614" y="-543"/>
              <a:ext cx="0" cy="365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18481" name="Oval 199"/>
            <p:cNvSpPr>
              <a:spLocks noChangeArrowheads="1"/>
            </p:cNvSpPr>
            <p:nvPr/>
          </p:nvSpPr>
          <p:spPr bwMode="auto">
            <a:xfrm>
              <a:off x="2731" y="1238"/>
              <a:ext cx="113" cy="93"/>
            </a:xfrm>
            <a:prstGeom prst="ellipse">
              <a:avLst/>
            </a:prstGeom>
            <a:solidFill>
              <a:srgbClr val="006666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18482" name="Oval 12"/>
            <p:cNvSpPr>
              <a:spLocks noChangeArrowheads="1"/>
            </p:cNvSpPr>
            <p:nvPr/>
          </p:nvSpPr>
          <p:spPr bwMode="auto">
            <a:xfrm>
              <a:off x="2731" y="1731"/>
              <a:ext cx="104" cy="101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18483" name="Oval 12"/>
            <p:cNvSpPr>
              <a:spLocks noChangeArrowheads="1"/>
            </p:cNvSpPr>
            <p:nvPr/>
          </p:nvSpPr>
          <p:spPr bwMode="auto">
            <a:xfrm>
              <a:off x="2743" y="2982"/>
              <a:ext cx="104" cy="101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18484" name="Oval 12"/>
            <p:cNvSpPr>
              <a:spLocks noChangeArrowheads="1"/>
            </p:cNvSpPr>
            <p:nvPr/>
          </p:nvSpPr>
          <p:spPr bwMode="auto">
            <a:xfrm>
              <a:off x="2746" y="3282"/>
              <a:ext cx="104" cy="101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Futura Lt BT"/>
              </a:endParaRPr>
            </a:p>
          </p:txBody>
        </p:sp>
      </p:grpSp>
      <p:sp>
        <p:nvSpPr>
          <p:cNvPr id="18437" name="Oval 205"/>
          <p:cNvSpPr>
            <a:spLocks noChangeArrowheads="1"/>
          </p:cNvSpPr>
          <p:nvPr/>
        </p:nvSpPr>
        <p:spPr bwMode="auto">
          <a:xfrm>
            <a:off x="6372225" y="3068513"/>
            <a:ext cx="144463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8438" name="Oval 205"/>
          <p:cNvSpPr>
            <a:spLocks noChangeArrowheads="1"/>
          </p:cNvSpPr>
          <p:nvPr/>
        </p:nvSpPr>
        <p:spPr bwMode="auto">
          <a:xfrm>
            <a:off x="5651500" y="4005263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8439" name="Oval 205"/>
          <p:cNvSpPr>
            <a:spLocks noChangeArrowheads="1"/>
          </p:cNvSpPr>
          <p:nvPr/>
        </p:nvSpPr>
        <p:spPr bwMode="auto">
          <a:xfrm>
            <a:off x="5651500" y="4437063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8440" name="Oval 205"/>
          <p:cNvSpPr>
            <a:spLocks noChangeArrowheads="1"/>
          </p:cNvSpPr>
          <p:nvPr/>
        </p:nvSpPr>
        <p:spPr bwMode="auto">
          <a:xfrm>
            <a:off x="5651500" y="4868863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cxnSp>
        <p:nvCxnSpPr>
          <p:cNvPr id="63" name="Connettore 1 62"/>
          <p:cNvCxnSpPr>
            <a:endCxn id="18461" idx="4"/>
          </p:cNvCxnSpPr>
          <p:nvPr/>
        </p:nvCxnSpPr>
        <p:spPr>
          <a:xfrm flipH="1">
            <a:off x="5723732" y="4076700"/>
            <a:ext cx="793" cy="2016125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46B006-54C0-4C61-91DA-91E7BB4EDFD9}" type="slidenum">
              <a:rPr lang="it-IT"/>
              <a:pPr>
                <a:defRPr/>
              </a:pPr>
              <a:t>4</a:t>
            </a:fld>
            <a:endParaRPr lang="it-IT" dirty="0"/>
          </a:p>
        </p:txBody>
      </p:sp>
      <p:sp>
        <p:nvSpPr>
          <p:cNvPr id="18443" name="AutoShape 84"/>
          <p:cNvSpPr>
            <a:spLocks noChangeArrowheads="1"/>
          </p:cNvSpPr>
          <p:nvPr/>
        </p:nvSpPr>
        <p:spPr bwMode="auto">
          <a:xfrm>
            <a:off x="5219700" y="3644900"/>
            <a:ext cx="969963" cy="3524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900" dirty="0" smtClean="0">
                <a:latin typeface="Calibri" pitchFamily="34" charset="0"/>
              </a:rPr>
              <a:t>Belluno</a:t>
            </a:r>
            <a:endParaRPr lang="it-IT" sz="900" dirty="0">
              <a:latin typeface="Calibri" pitchFamily="34" charset="0"/>
            </a:endParaRPr>
          </a:p>
        </p:txBody>
      </p:sp>
      <p:sp>
        <p:nvSpPr>
          <p:cNvPr id="18444" name="Text Box 31"/>
          <p:cNvSpPr txBox="1">
            <a:spLocks noChangeArrowheads="1"/>
          </p:cNvSpPr>
          <p:nvPr/>
        </p:nvSpPr>
        <p:spPr bwMode="auto">
          <a:xfrm>
            <a:off x="2268538" y="5229225"/>
            <a:ext cx="901700" cy="29845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1000">
                <a:latin typeface="Calibri" pitchFamily="34" charset="0"/>
              </a:rPr>
              <a:t>Vittorio V.to</a:t>
            </a:r>
          </a:p>
        </p:txBody>
      </p:sp>
      <p:sp>
        <p:nvSpPr>
          <p:cNvPr id="18445" name="Text Box 96"/>
          <p:cNvSpPr txBox="1">
            <a:spLocks noChangeArrowheads="1"/>
          </p:cNvSpPr>
          <p:nvPr/>
        </p:nvSpPr>
        <p:spPr bwMode="auto">
          <a:xfrm>
            <a:off x="2339975" y="4797425"/>
            <a:ext cx="1349375" cy="29845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>
                <a:latin typeface="Calibri" pitchFamily="34" charset="0"/>
              </a:rPr>
              <a:t>S. Croce del Lago</a:t>
            </a:r>
          </a:p>
        </p:txBody>
      </p:sp>
      <p:sp>
        <p:nvSpPr>
          <p:cNvPr id="18446" name="Text Box 29"/>
          <p:cNvSpPr txBox="1">
            <a:spLocks noChangeArrowheads="1"/>
          </p:cNvSpPr>
          <p:nvPr/>
        </p:nvSpPr>
        <p:spPr bwMode="auto">
          <a:xfrm>
            <a:off x="2339975" y="5589588"/>
            <a:ext cx="1633538" cy="29845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>
                <a:latin typeface="Calibri" pitchFamily="34" charset="0"/>
              </a:rPr>
              <a:t>Soffratta</a:t>
            </a:r>
          </a:p>
        </p:txBody>
      </p:sp>
      <p:sp>
        <p:nvSpPr>
          <p:cNvPr id="18447" name="Text Box 98"/>
          <p:cNvSpPr txBox="1">
            <a:spLocks noChangeArrowheads="1"/>
          </p:cNvSpPr>
          <p:nvPr/>
        </p:nvSpPr>
        <p:spPr bwMode="auto">
          <a:xfrm>
            <a:off x="2339975" y="4365625"/>
            <a:ext cx="1471613" cy="29845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>
                <a:latin typeface="Calibri" pitchFamily="34" charset="0"/>
              </a:rPr>
              <a:t>Stazione per l’Alpago</a:t>
            </a:r>
          </a:p>
        </p:txBody>
      </p:sp>
      <p:sp>
        <p:nvSpPr>
          <p:cNvPr id="18448" name="Text Box 98"/>
          <p:cNvSpPr txBox="1">
            <a:spLocks noChangeArrowheads="1"/>
          </p:cNvSpPr>
          <p:nvPr/>
        </p:nvSpPr>
        <p:spPr bwMode="auto">
          <a:xfrm>
            <a:off x="2339975" y="3883025"/>
            <a:ext cx="1330325" cy="33813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200">
                <a:latin typeface="Calibri" pitchFamily="34" charset="0"/>
              </a:rPr>
              <a:t>Ponte nelle Alpi</a:t>
            </a:r>
          </a:p>
        </p:txBody>
      </p:sp>
      <p:sp>
        <p:nvSpPr>
          <p:cNvPr id="18449" name="Text Box 98"/>
          <p:cNvSpPr txBox="1">
            <a:spLocks noChangeArrowheads="1"/>
          </p:cNvSpPr>
          <p:nvPr/>
        </p:nvSpPr>
        <p:spPr bwMode="auto">
          <a:xfrm>
            <a:off x="2339975" y="1651000"/>
            <a:ext cx="717550" cy="33813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200">
                <a:latin typeface="Calibri" pitchFamily="34" charset="0"/>
              </a:rPr>
              <a:t>Calalzo</a:t>
            </a:r>
          </a:p>
        </p:txBody>
      </p:sp>
      <p:sp>
        <p:nvSpPr>
          <p:cNvPr id="18451" name="Text Box 98"/>
          <p:cNvSpPr txBox="1">
            <a:spLocks noChangeArrowheads="1"/>
          </p:cNvSpPr>
          <p:nvPr/>
        </p:nvSpPr>
        <p:spPr bwMode="auto">
          <a:xfrm>
            <a:off x="2339975" y="2986088"/>
            <a:ext cx="1228725" cy="29845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>
                <a:latin typeface="Calibri" pitchFamily="34" charset="0"/>
              </a:rPr>
              <a:t>Longarone-Zoldo</a:t>
            </a:r>
          </a:p>
        </p:txBody>
      </p:sp>
      <p:sp>
        <p:nvSpPr>
          <p:cNvPr id="18452" name="Text Box 98"/>
          <p:cNvSpPr txBox="1">
            <a:spLocks noChangeArrowheads="1"/>
          </p:cNvSpPr>
          <p:nvPr/>
        </p:nvSpPr>
        <p:spPr bwMode="auto">
          <a:xfrm>
            <a:off x="2339975" y="2554288"/>
            <a:ext cx="844550" cy="29845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>
                <a:latin typeface="Calibri" pitchFamily="34" charset="0"/>
              </a:rPr>
              <a:t>Ospitale C.</a:t>
            </a:r>
          </a:p>
        </p:txBody>
      </p:sp>
      <p:sp>
        <p:nvSpPr>
          <p:cNvPr id="18453" name="Text Box 98"/>
          <p:cNvSpPr txBox="1">
            <a:spLocks noChangeArrowheads="1"/>
          </p:cNvSpPr>
          <p:nvPr/>
        </p:nvSpPr>
        <p:spPr bwMode="auto">
          <a:xfrm>
            <a:off x="2339975" y="2133600"/>
            <a:ext cx="858838" cy="29845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>
                <a:latin typeface="Calibri" pitchFamily="34" charset="0"/>
              </a:rPr>
              <a:t>Perarolo C.</a:t>
            </a:r>
          </a:p>
        </p:txBody>
      </p:sp>
      <p:sp>
        <p:nvSpPr>
          <p:cNvPr id="18454" name="Oval 12"/>
          <p:cNvSpPr>
            <a:spLocks noChangeArrowheads="1"/>
          </p:cNvSpPr>
          <p:nvPr/>
        </p:nvSpPr>
        <p:spPr bwMode="auto">
          <a:xfrm>
            <a:off x="3708400" y="2203450"/>
            <a:ext cx="142875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8455" name="Oval 12"/>
          <p:cNvSpPr>
            <a:spLocks noChangeArrowheads="1"/>
          </p:cNvSpPr>
          <p:nvPr/>
        </p:nvSpPr>
        <p:spPr bwMode="auto">
          <a:xfrm>
            <a:off x="3708400" y="3067050"/>
            <a:ext cx="142875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8457" name="Oval 199"/>
          <p:cNvSpPr>
            <a:spLocks noChangeArrowheads="1"/>
          </p:cNvSpPr>
          <p:nvPr/>
        </p:nvSpPr>
        <p:spPr bwMode="auto">
          <a:xfrm>
            <a:off x="3708400" y="4014788"/>
            <a:ext cx="152400" cy="134937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8458" name="Oval 12"/>
          <p:cNvSpPr>
            <a:spLocks noChangeArrowheads="1"/>
          </p:cNvSpPr>
          <p:nvPr/>
        </p:nvSpPr>
        <p:spPr bwMode="auto">
          <a:xfrm>
            <a:off x="3708400" y="5300663"/>
            <a:ext cx="141288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8459" name="Oval 12"/>
          <p:cNvSpPr>
            <a:spLocks noChangeArrowheads="1"/>
          </p:cNvSpPr>
          <p:nvPr/>
        </p:nvSpPr>
        <p:spPr bwMode="auto">
          <a:xfrm>
            <a:off x="3708400" y="5659438"/>
            <a:ext cx="141288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8460" name="Oval 12"/>
          <p:cNvSpPr>
            <a:spLocks noChangeArrowheads="1"/>
          </p:cNvSpPr>
          <p:nvPr/>
        </p:nvSpPr>
        <p:spPr bwMode="auto">
          <a:xfrm>
            <a:off x="3708400" y="5948363"/>
            <a:ext cx="141288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8461" name="Oval 205"/>
          <p:cNvSpPr>
            <a:spLocks noChangeArrowheads="1"/>
          </p:cNvSpPr>
          <p:nvPr/>
        </p:nvSpPr>
        <p:spPr bwMode="auto">
          <a:xfrm>
            <a:off x="5651500" y="5949950"/>
            <a:ext cx="144463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8462" name="Oval 205"/>
          <p:cNvSpPr>
            <a:spLocks noChangeArrowheads="1"/>
          </p:cNvSpPr>
          <p:nvPr/>
        </p:nvSpPr>
        <p:spPr bwMode="auto">
          <a:xfrm>
            <a:off x="5651500" y="5661025"/>
            <a:ext cx="144463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8463" name="Oval 205"/>
          <p:cNvSpPr>
            <a:spLocks noChangeArrowheads="1"/>
          </p:cNvSpPr>
          <p:nvPr/>
        </p:nvSpPr>
        <p:spPr bwMode="auto">
          <a:xfrm>
            <a:off x="5651500" y="5300663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8464" name="Oval 199"/>
          <p:cNvSpPr>
            <a:spLocks noChangeArrowheads="1"/>
          </p:cNvSpPr>
          <p:nvPr/>
        </p:nvSpPr>
        <p:spPr bwMode="auto">
          <a:xfrm>
            <a:off x="3708400" y="5959475"/>
            <a:ext cx="152400" cy="133350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78" name="Line 231"/>
          <p:cNvSpPr>
            <a:spLocks noChangeShapeType="1"/>
          </p:cNvSpPr>
          <p:nvPr/>
        </p:nvSpPr>
        <p:spPr bwMode="auto">
          <a:xfrm rot="5400000">
            <a:off x="6256338" y="3544888"/>
            <a:ext cx="0" cy="4953000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Dot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8467" name="Oval 205"/>
          <p:cNvSpPr>
            <a:spLocks noChangeArrowheads="1"/>
          </p:cNvSpPr>
          <p:nvPr/>
        </p:nvSpPr>
        <p:spPr bwMode="auto">
          <a:xfrm>
            <a:off x="6372225" y="4006205"/>
            <a:ext cx="144463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8468" name="Oval 205"/>
          <p:cNvSpPr>
            <a:spLocks noChangeArrowheads="1"/>
          </p:cNvSpPr>
          <p:nvPr/>
        </p:nvSpPr>
        <p:spPr bwMode="auto">
          <a:xfrm>
            <a:off x="6372225" y="2636466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8469" name="Oval 205"/>
          <p:cNvSpPr>
            <a:spLocks noChangeArrowheads="1"/>
          </p:cNvSpPr>
          <p:nvPr/>
        </p:nvSpPr>
        <p:spPr bwMode="auto">
          <a:xfrm>
            <a:off x="6372225" y="2206625"/>
            <a:ext cx="144463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8470" name="Oval 205"/>
          <p:cNvSpPr>
            <a:spLocks noChangeArrowheads="1"/>
          </p:cNvSpPr>
          <p:nvPr/>
        </p:nvSpPr>
        <p:spPr bwMode="auto">
          <a:xfrm>
            <a:off x="6372225" y="1917700"/>
            <a:ext cx="144463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8471" name="AutoShape 84"/>
          <p:cNvSpPr>
            <a:spLocks noChangeArrowheads="1"/>
          </p:cNvSpPr>
          <p:nvPr/>
        </p:nvSpPr>
        <p:spPr bwMode="auto">
          <a:xfrm>
            <a:off x="6084889" y="1628329"/>
            <a:ext cx="647352" cy="21649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900" dirty="0">
                <a:latin typeface="Calibri" pitchFamily="34" charset="0"/>
              </a:rPr>
              <a:t>Q. </a:t>
            </a:r>
            <a:r>
              <a:rPr lang="it-IT" sz="900" dirty="0" smtClean="0">
                <a:latin typeface="Calibri" pitchFamily="34" charset="0"/>
              </a:rPr>
              <a:t>O.226</a:t>
            </a:r>
            <a:endParaRPr lang="it-IT" sz="9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Rettangolo arrotondato 119"/>
          <p:cNvSpPr/>
          <p:nvPr/>
        </p:nvSpPr>
        <p:spPr>
          <a:xfrm>
            <a:off x="4783141" y="2214554"/>
            <a:ext cx="288925" cy="3594105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21" name="Rettangolo arrotondato 120"/>
          <p:cNvSpPr/>
          <p:nvPr/>
        </p:nvSpPr>
        <p:spPr>
          <a:xfrm>
            <a:off x="4786314" y="4714884"/>
            <a:ext cx="285752" cy="1093775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32" name="Rettangolo arrotondato 131"/>
          <p:cNvSpPr/>
          <p:nvPr/>
        </p:nvSpPr>
        <p:spPr>
          <a:xfrm>
            <a:off x="5651500" y="1196975"/>
            <a:ext cx="288925" cy="1079500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cxnSp>
        <p:nvCxnSpPr>
          <p:cNvPr id="141" name="Connettore 1 140"/>
          <p:cNvCxnSpPr>
            <a:stCxn id="132" idx="0"/>
            <a:endCxn id="23649" idx="0"/>
          </p:cNvCxnSpPr>
          <p:nvPr/>
        </p:nvCxnSpPr>
        <p:spPr>
          <a:xfrm rot="16200000" flipH="1">
            <a:off x="5291931" y="1701007"/>
            <a:ext cx="1008063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nettore 1 132"/>
          <p:cNvCxnSpPr>
            <a:stCxn id="120" idx="0"/>
            <a:endCxn id="121" idx="2"/>
          </p:cNvCxnSpPr>
          <p:nvPr/>
        </p:nvCxnSpPr>
        <p:spPr>
          <a:xfrm rot="16200000" flipH="1">
            <a:off x="3131344" y="4010813"/>
            <a:ext cx="3594105" cy="1586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ttangolo arrotondato 105"/>
          <p:cNvSpPr/>
          <p:nvPr/>
        </p:nvSpPr>
        <p:spPr>
          <a:xfrm>
            <a:off x="6824663" y="4716463"/>
            <a:ext cx="288925" cy="1089025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05" name="Rettangolo arrotondato 104"/>
          <p:cNvSpPr>
            <a:spLocks noChangeArrowheads="1"/>
          </p:cNvSpPr>
          <p:nvPr/>
        </p:nvSpPr>
        <p:spPr bwMode="auto">
          <a:xfrm>
            <a:off x="5816600" y="4889500"/>
            <a:ext cx="287338" cy="915988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25400" algn="ctr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schemeClr val="lt1"/>
              </a:solidFill>
              <a:latin typeface="+mn-lt"/>
            </a:endParaRPr>
          </a:p>
        </p:txBody>
      </p:sp>
      <p:sp>
        <p:nvSpPr>
          <p:cNvPr id="23559" name="Text Box 31"/>
          <p:cNvSpPr txBox="1">
            <a:spLocks noChangeArrowheads="1"/>
          </p:cNvSpPr>
          <p:nvPr/>
        </p:nvSpPr>
        <p:spPr bwMode="auto">
          <a:xfrm>
            <a:off x="2503488" y="5233988"/>
            <a:ext cx="855662" cy="2635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Campodarsego</a:t>
            </a:r>
          </a:p>
        </p:txBody>
      </p:sp>
      <p:sp>
        <p:nvSpPr>
          <p:cNvPr id="23560" name="Text Box 96"/>
          <p:cNvSpPr txBox="1">
            <a:spLocks noChangeArrowheads="1"/>
          </p:cNvSpPr>
          <p:nvPr/>
        </p:nvSpPr>
        <p:spPr bwMode="auto">
          <a:xfrm>
            <a:off x="2503488" y="4789488"/>
            <a:ext cx="1295400" cy="30638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100">
                <a:latin typeface="Calibri" pitchFamily="34" charset="0"/>
              </a:rPr>
              <a:t>Camposampiero</a:t>
            </a:r>
          </a:p>
        </p:txBody>
      </p:sp>
      <p:sp>
        <p:nvSpPr>
          <p:cNvPr id="23561" name="Text Box 98"/>
          <p:cNvSpPr txBox="1">
            <a:spLocks noChangeArrowheads="1"/>
          </p:cNvSpPr>
          <p:nvPr/>
        </p:nvSpPr>
        <p:spPr bwMode="auto">
          <a:xfrm>
            <a:off x="2503488" y="5002213"/>
            <a:ext cx="1270000" cy="2635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S. Giorgio delle Pertiche</a:t>
            </a:r>
          </a:p>
        </p:txBody>
      </p:sp>
      <p:sp>
        <p:nvSpPr>
          <p:cNvPr id="23562" name="Text Box 230"/>
          <p:cNvSpPr txBox="1">
            <a:spLocks noChangeArrowheads="1"/>
          </p:cNvSpPr>
          <p:nvPr/>
        </p:nvSpPr>
        <p:spPr bwMode="auto">
          <a:xfrm>
            <a:off x="7970838" y="1065213"/>
            <a:ext cx="292100" cy="2159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endParaRPr lang="en-US" sz="900">
              <a:solidFill>
                <a:srgbClr val="777777"/>
              </a:solidFill>
              <a:latin typeface="Calibri" pitchFamily="34" charset="0"/>
            </a:endParaRPr>
          </a:p>
        </p:txBody>
      </p:sp>
      <p:sp>
        <p:nvSpPr>
          <p:cNvPr id="23563" name="CasellaDiTesto 164"/>
          <p:cNvSpPr txBox="1">
            <a:spLocks noChangeArrowheads="1"/>
          </p:cNvSpPr>
          <p:nvPr/>
        </p:nvSpPr>
        <p:spPr bwMode="auto">
          <a:xfrm>
            <a:off x="304800" y="273050"/>
            <a:ext cx="8618538" cy="40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r>
              <a:rPr lang="it-IT" b="1" dirty="0" err="1">
                <a:solidFill>
                  <a:srgbClr val="333333"/>
                </a:solidFill>
                <a:latin typeface="Calibri" pitchFamily="34" charset="0"/>
              </a:rPr>
              <a:t>Q.O.</a:t>
            </a:r>
            <a:r>
              <a:rPr lang="it-IT" b="1" dirty="0">
                <a:solidFill>
                  <a:srgbClr val="333333"/>
                </a:solidFill>
                <a:latin typeface="Calibri" pitchFamily="34" charset="0"/>
              </a:rPr>
              <a:t> 226 </a:t>
            </a:r>
            <a:r>
              <a:rPr lang="it-IT" b="1" dirty="0" smtClean="0">
                <a:solidFill>
                  <a:srgbClr val="333333"/>
                </a:solidFill>
                <a:latin typeface="Calibri" pitchFamily="34" charset="0"/>
              </a:rPr>
              <a:t> </a:t>
            </a:r>
            <a:r>
              <a:rPr lang="it-IT" sz="2100" b="1" dirty="0" smtClean="0">
                <a:solidFill>
                  <a:srgbClr val="333333"/>
                </a:solidFill>
                <a:latin typeface="Calibri" pitchFamily="34" charset="0"/>
              </a:rPr>
              <a:t>Padova  </a:t>
            </a:r>
            <a:r>
              <a:rPr lang="it-IT" sz="2100" b="1" dirty="0">
                <a:solidFill>
                  <a:srgbClr val="333333"/>
                </a:solidFill>
                <a:latin typeface="Calibri" pitchFamily="34" charset="0"/>
              </a:rPr>
              <a:t>- Montebelluna – Belluno </a:t>
            </a:r>
            <a:r>
              <a:rPr lang="it-IT" sz="2100" b="1" dirty="0" smtClean="0">
                <a:solidFill>
                  <a:srgbClr val="333333"/>
                </a:solidFill>
                <a:latin typeface="Calibri" pitchFamily="34" charset="0"/>
              </a:rPr>
              <a:t>– Ponte </a:t>
            </a:r>
            <a:r>
              <a:rPr lang="it-IT" sz="2100" b="1" dirty="0">
                <a:solidFill>
                  <a:srgbClr val="333333"/>
                </a:solidFill>
                <a:latin typeface="Calibri" pitchFamily="34" charset="0"/>
              </a:rPr>
              <a:t>n. A .- </a:t>
            </a:r>
            <a:r>
              <a:rPr lang="it-IT" sz="2100" b="1" dirty="0" err="1" smtClean="0">
                <a:solidFill>
                  <a:srgbClr val="333333"/>
                </a:solidFill>
                <a:latin typeface="Calibri" pitchFamily="34" charset="0"/>
              </a:rPr>
              <a:t>Calalzo</a:t>
            </a:r>
            <a:endParaRPr lang="it-IT" sz="2100" b="1" dirty="0">
              <a:solidFill>
                <a:srgbClr val="333333"/>
              </a:solidFill>
              <a:latin typeface="Calibri" pitchFamily="34" charset="0"/>
            </a:endParaRPr>
          </a:p>
        </p:txBody>
      </p:sp>
      <p:sp>
        <p:nvSpPr>
          <p:cNvPr id="23564" name="Text Box 29"/>
          <p:cNvSpPr txBox="1">
            <a:spLocks noChangeArrowheads="1"/>
          </p:cNvSpPr>
          <p:nvPr/>
        </p:nvSpPr>
        <p:spPr bwMode="auto">
          <a:xfrm>
            <a:off x="2503488" y="5467350"/>
            <a:ext cx="1397000" cy="2635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Vigodarzere</a:t>
            </a:r>
          </a:p>
        </p:txBody>
      </p:sp>
      <p:sp>
        <p:nvSpPr>
          <p:cNvPr id="23565" name="Text Box 98"/>
          <p:cNvSpPr txBox="1">
            <a:spLocks noChangeArrowheads="1"/>
          </p:cNvSpPr>
          <p:nvPr/>
        </p:nvSpPr>
        <p:spPr bwMode="auto">
          <a:xfrm>
            <a:off x="2503488" y="4340225"/>
            <a:ext cx="517525" cy="2635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Fanzolo</a:t>
            </a:r>
          </a:p>
        </p:txBody>
      </p:sp>
      <p:sp>
        <p:nvSpPr>
          <p:cNvPr id="23566" name="Text Box 98"/>
          <p:cNvSpPr txBox="1">
            <a:spLocks noChangeArrowheads="1"/>
          </p:cNvSpPr>
          <p:nvPr/>
        </p:nvSpPr>
        <p:spPr bwMode="auto">
          <a:xfrm>
            <a:off x="2503488" y="4148138"/>
            <a:ext cx="958850" cy="30638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100">
                <a:latin typeface="Calibri" pitchFamily="34" charset="0"/>
              </a:rPr>
              <a:t>Montebelluna</a:t>
            </a:r>
          </a:p>
        </p:txBody>
      </p:sp>
      <p:sp>
        <p:nvSpPr>
          <p:cNvPr id="23567" name="Text Box 98"/>
          <p:cNvSpPr txBox="1">
            <a:spLocks noChangeArrowheads="1"/>
          </p:cNvSpPr>
          <p:nvPr/>
        </p:nvSpPr>
        <p:spPr bwMode="auto">
          <a:xfrm>
            <a:off x="2503488" y="3962400"/>
            <a:ext cx="554037" cy="2635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Cornuda</a:t>
            </a:r>
          </a:p>
        </p:txBody>
      </p:sp>
      <p:sp>
        <p:nvSpPr>
          <p:cNvPr id="23568" name="Text Box 98"/>
          <p:cNvSpPr txBox="1">
            <a:spLocks noChangeArrowheads="1"/>
          </p:cNvSpPr>
          <p:nvPr/>
        </p:nvSpPr>
        <p:spPr bwMode="auto">
          <a:xfrm>
            <a:off x="2503488" y="4581525"/>
            <a:ext cx="1022350" cy="3079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100">
                <a:latin typeface="Calibri" pitchFamily="34" charset="0"/>
              </a:rPr>
              <a:t>Castelfranco V.</a:t>
            </a:r>
          </a:p>
        </p:txBody>
      </p:sp>
      <p:sp>
        <p:nvSpPr>
          <p:cNvPr id="533543" name="Line 231"/>
          <p:cNvSpPr>
            <a:spLocks noChangeShapeType="1"/>
          </p:cNvSpPr>
          <p:nvPr/>
        </p:nvSpPr>
        <p:spPr bwMode="auto">
          <a:xfrm rot="5400000">
            <a:off x="6353969" y="3328194"/>
            <a:ext cx="0" cy="4954588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3570" name="CasellaDiTesto 164"/>
          <p:cNvSpPr txBox="1">
            <a:spLocks noChangeArrowheads="1"/>
          </p:cNvSpPr>
          <p:nvPr/>
        </p:nvSpPr>
        <p:spPr bwMode="auto">
          <a:xfrm>
            <a:off x="171450" y="1206500"/>
            <a:ext cx="2260600" cy="25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Servizi </a:t>
            </a: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cadenzati: </a:t>
            </a:r>
            <a:endParaRPr lang="it-IT" sz="1100" dirty="0">
              <a:solidFill>
                <a:srgbClr val="333333"/>
              </a:solidFill>
              <a:latin typeface="Calibri" pitchFamily="34" charset="0"/>
            </a:endParaRPr>
          </a:p>
        </p:txBody>
      </p:sp>
      <p:sp>
        <p:nvSpPr>
          <p:cNvPr id="23571" name="CasellaDiTesto 164"/>
          <p:cNvSpPr txBox="1">
            <a:spLocks noChangeArrowheads="1"/>
          </p:cNvSpPr>
          <p:nvPr/>
        </p:nvSpPr>
        <p:spPr bwMode="auto">
          <a:xfrm>
            <a:off x="171450" y="1517650"/>
            <a:ext cx="2262187" cy="2450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  a 60 minuti, veloce/lento Padova – Belluno – Ponte </a:t>
            </a:r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N. A</a:t>
            </a: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 a 60 minuti,  lento Padova – Treviso</a:t>
            </a:r>
          </a:p>
          <a:p>
            <a:pPr>
              <a:buFont typeface="Arial" pitchFamily="34" charset="0"/>
              <a:buChar char="•"/>
            </a:pP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 a 60 minuti,  lento Ponte </a:t>
            </a:r>
            <a:r>
              <a:rPr lang="it-IT" sz="1100" dirty="0" err="1" smtClean="0">
                <a:solidFill>
                  <a:srgbClr val="333333"/>
                </a:solidFill>
                <a:latin typeface="Calibri" pitchFamily="34" charset="0"/>
              </a:rPr>
              <a:t>n.A.</a:t>
            </a: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 – </a:t>
            </a:r>
            <a:r>
              <a:rPr lang="it-IT" sz="1100" dirty="0" err="1" smtClean="0">
                <a:solidFill>
                  <a:srgbClr val="333333"/>
                </a:solidFill>
                <a:latin typeface="Calibri" pitchFamily="34" charset="0"/>
              </a:rPr>
              <a:t>Calalzo</a:t>
            </a:r>
            <a:endParaRPr lang="it-IT" sz="1100" dirty="0" smtClean="0">
              <a:solidFill>
                <a:srgbClr val="333333"/>
              </a:solidFill>
              <a:latin typeface="Calibri" pitchFamily="34" charset="0"/>
            </a:endParaRPr>
          </a:p>
          <a:p>
            <a:endParaRPr lang="it-IT" sz="1100" dirty="0" smtClean="0">
              <a:solidFill>
                <a:srgbClr val="333333"/>
              </a:solidFill>
              <a:latin typeface="Calibri" pitchFamily="34" charset="0"/>
            </a:endParaRPr>
          </a:p>
          <a:p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Inoltre, nella tratta comune Padova – </a:t>
            </a:r>
            <a:r>
              <a:rPr lang="it-IT" sz="1100" dirty="0" err="1" smtClean="0">
                <a:solidFill>
                  <a:srgbClr val="333333"/>
                </a:solidFill>
                <a:latin typeface="Calibri" pitchFamily="34" charset="0"/>
              </a:rPr>
              <a:t>Camposampiero</a:t>
            </a: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, servizi lenti cadenzati a 60 minuti Padova – Bassano</a:t>
            </a:r>
          </a:p>
          <a:p>
            <a:pPr>
              <a:buFont typeface="Arial" pitchFamily="34" charset="0"/>
              <a:buChar char="•"/>
            </a:pPr>
            <a:endParaRPr lang="it-IT" sz="1100" dirty="0" smtClean="0">
              <a:solidFill>
                <a:srgbClr val="333333"/>
              </a:solidFill>
              <a:latin typeface="Calibri" pitchFamily="34" charset="0"/>
            </a:endParaRPr>
          </a:p>
          <a:p>
            <a:endParaRPr lang="it-IT" sz="1100" dirty="0" smtClean="0">
              <a:solidFill>
                <a:srgbClr val="333333"/>
              </a:solidFill>
              <a:latin typeface="Calibri" pitchFamily="34" charset="0"/>
            </a:endParaRPr>
          </a:p>
          <a:p>
            <a:endParaRPr lang="it-IT" sz="1100" dirty="0" smtClean="0">
              <a:solidFill>
                <a:srgbClr val="333333"/>
              </a:solidFill>
              <a:latin typeface="Calibri" pitchFamily="34" charset="0"/>
            </a:endParaRPr>
          </a:p>
          <a:p>
            <a:endParaRPr lang="it-IT" sz="1100" dirty="0">
              <a:solidFill>
                <a:srgbClr val="333333"/>
              </a:solidFill>
              <a:latin typeface="Calibri" pitchFamily="34" charset="0"/>
            </a:endParaRPr>
          </a:p>
        </p:txBody>
      </p:sp>
      <p:sp>
        <p:nvSpPr>
          <p:cNvPr id="23572" name="CasellaDiTesto 164"/>
          <p:cNvSpPr txBox="1">
            <a:spLocks noChangeArrowheads="1"/>
          </p:cNvSpPr>
          <p:nvPr/>
        </p:nvSpPr>
        <p:spPr bwMode="auto">
          <a:xfrm>
            <a:off x="107504" y="4140201"/>
            <a:ext cx="2123852" cy="1096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endParaRPr lang="it-IT" sz="1100" dirty="0">
              <a:solidFill>
                <a:srgbClr val="333333"/>
              </a:solidFill>
              <a:latin typeface="Calibri" pitchFamily="34" charset="0"/>
            </a:endParaRPr>
          </a:p>
          <a:p>
            <a:pPr marL="228600" indent="-228600">
              <a:buAutoNum type="arabicParenBoth"/>
            </a:pP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A </a:t>
            </a:r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Castelfranco  coincidenze  in ordine prioritario per : </a:t>
            </a:r>
            <a:r>
              <a:rPr lang="it-IT" sz="1100" dirty="0" err="1">
                <a:solidFill>
                  <a:srgbClr val="333333"/>
                </a:solidFill>
                <a:latin typeface="Calibri" pitchFamily="34" charset="0"/>
              </a:rPr>
              <a:t>VI</a:t>
            </a:r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, VE, Bassano, TV</a:t>
            </a:r>
          </a:p>
          <a:p>
            <a:pPr marL="228600" indent="-228600"/>
            <a:endParaRPr lang="it-IT" sz="1100" dirty="0">
              <a:solidFill>
                <a:srgbClr val="333333"/>
              </a:solidFill>
              <a:latin typeface="Calibri" pitchFamily="34" charset="0"/>
            </a:endParaRPr>
          </a:p>
          <a:p>
            <a:endParaRPr lang="it-IT" sz="1100" dirty="0">
              <a:solidFill>
                <a:srgbClr val="333333"/>
              </a:solidFill>
              <a:latin typeface="Calibri" pitchFamily="34" charset="0"/>
            </a:endParaRPr>
          </a:p>
        </p:txBody>
      </p:sp>
      <p:sp>
        <p:nvSpPr>
          <p:cNvPr id="23573" name="Text Box 98"/>
          <p:cNvSpPr txBox="1">
            <a:spLocks noChangeArrowheads="1"/>
          </p:cNvSpPr>
          <p:nvPr/>
        </p:nvSpPr>
        <p:spPr bwMode="auto">
          <a:xfrm>
            <a:off x="2503488" y="3765550"/>
            <a:ext cx="484187" cy="2635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Levada</a:t>
            </a:r>
          </a:p>
        </p:txBody>
      </p:sp>
      <p:sp>
        <p:nvSpPr>
          <p:cNvPr id="23574" name="Text Box 98"/>
          <p:cNvSpPr txBox="1">
            <a:spLocks noChangeArrowheads="1"/>
          </p:cNvSpPr>
          <p:nvPr/>
        </p:nvSpPr>
        <p:spPr bwMode="auto">
          <a:xfrm>
            <a:off x="2498725" y="3363913"/>
            <a:ext cx="1589088" cy="2635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Alano-Fener Valdobbiadene</a:t>
            </a:r>
          </a:p>
        </p:txBody>
      </p:sp>
      <p:sp>
        <p:nvSpPr>
          <p:cNvPr id="23575" name="Text Box 98"/>
          <p:cNvSpPr txBox="1">
            <a:spLocks noChangeArrowheads="1"/>
          </p:cNvSpPr>
          <p:nvPr/>
        </p:nvSpPr>
        <p:spPr bwMode="auto">
          <a:xfrm>
            <a:off x="2503488" y="2241550"/>
            <a:ext cx="587375" cy="30638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100">
                <a:latin typeface="Calibri" pitchFamily="34" charset="0"/>
              </a:rPr>
              <a:t>Belluno</a:t>
            </a:r>
          </a:p>
        </p:txBody>
      </p:sp>
      <p:sp>
        <p:nvSpPr>
          <p:cNvPr id="533583" name="Line 10"/>
          <p:cNvSpPr>
            <a:spLocks noChangeShapeType="1"/>
          </p:cNvSpPr>
          <p:nvPr/>
        </p:nvSpPr>
        <p:spPr bwMode="auto">
          <a:xfrm>
            <a:off x="8804275" y="1196975"/>
            <a:ext cx="28575" cy="4805363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3577" name="Text Box 98"/>
          <p:cNvSpPr txBox="1">
            <a:spLocks noChangeArrowheads="1"/>
          </p:cNvSpPr>
          <p:nvPr/>
        </p:nvSpPr>
        <p:spPr bwMode="auto">
          <a:xfrm>
            <a:off x="2503488" y="3560763"/>
            <a:ext cx="1339850" cy="2635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Pederobba Possagno</a:t>
            </a:r>
          </a:p>
        </p:txBody>
      </p:sp>
      <p:sp>
        <p:nvSpPr>
          <p:cNvPr id="23578" name="Text Box 98"/>
          <p:cNvSpPr txBox="1">
            <a:spLocks noChangeArrowheads="1"/>
          </p:cNvSpPr>
          <p:nvPr/>
        </p:nvSpPr>
        <p:spPr bwMode="auto">
          <a:xfrm>
            <a:off x="2503488" y="3181350"/>
            <a:ext cx="1339850" cy="2635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Quero-vas</a:t>
            </a:r>
          </a:p>
        </p:txBody>
      </p:sp>
      <p:sp>
        <p:nvSpPr>
          <p:cNvPr id="23579" name="Text Box 98"/>
          <p:cNvSpPr txBox="1">
            <a:spLocks noChangeArrowheads="1"/>
          </p:cNvSpPr>
          <p:nvPr/>
        </p:nvSpPr>
        <p:spPr bwMode="auto">
          <a:xfrm>
            <a:off x="2503488" y="3022600"/>
            <a:ext cx="1187450" cy="2635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Feltre</a:t>
            </a:r>
          </a:p>
        </p:txBody>
      </p:sp>
      <p:sp>
        <p:nvSpPr>
          <p:cNvPr id="23580" name="Text Box 98"/>
          <p:cNvSpPr txBox="1">
            <a:spLocks noChangeArrowheads="1"/>
          </p:cNvSpPr>
          <p:nvPr/>
        </p:nvSpPr>
        <p:spPr bwMode="auto">
          <a:xfrm>
            <a:off x="2503488" y="2851150"/>
            <a:ext cx="1187450" cy="2635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Busche-Lentiai-Mel</a:t>
            </a:r>
          </a:p>
        </p:txBody>
      </p:sp>
      <p:sp>
        <p:nvSpPr>
          <p:cNvPr id="23581" name="Text Box 98"/>
          <p:cNvSpPr txBox="1">
            <a:spLocks noChangeArrowheads="1"/>
          </p:cNvSpPr>
          <p:nvPr/>
        </p:nvSpPr>
        <p:spPr bwMode="auto">
          <a:xfrm>
            <a:off x="2503488" y="2644775"/>
            <a:ext cx="1187450" cy="2635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S.Giustina-Cesio</a:t>
            </a:r>
          </a:p>
        </p:txBody>
      </p:sp>
      <p:sp>
        <p:nvSpPr>
          <p:cNvPr id="23582" name="Text Box 98"/>
          <p:cNvSpPr txBox="1">
            <a:spLocks noChangeArrowheads="1"/>
          </p:cNvSpPr>
          <p:nvPr/>
        </p:nvSpPr>
        <p:spPr bwMode="auto">
          <a:xfrm>
            <a:off x="2503488" y="2420938"/>
            <a:ext cx="1187450" cy="2635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Sedico-Bribano</a:t>
            </a:r>
          </a:p>
        </p:txBody>
      </p:sp>
      <p:sp>
        <p:nvSpPr>
          <p:cNvPr id="23583" name="Text Box 98"/>
          <p:cNvSpPr txBox="1">
            <a:spLocks noChangeArrowheads="1"/>
          </p:cNvSpPr>
          <p:nvPr/>
        </p:nvSpPr>
        <p:spPr bwMode="auto">
          <a:xfrm>
            <a:off x="2503488" y="2081213"/>
            <a:ext cx="1184275" cy="30638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100">
                <a:latin typeface="Calibri" pitchFamily="34" charset="0"/>
              </a:rPr>
              <a:t>Ponte nelle Alpi</a:t>
            </a:r>
          </a:p>
        </p:txBody>
      </p:sp>
      <p:sp>
        <p:nvSpPr>
          <p:cNvPr id="23584" name="Text Box 98"/>
          <p:cNvSpPr txBox="1">
            <a:spLocks noChangeArrowheads="1"/>
          </p:cNvSpPr>
          <p:nvPr/>
        </p:nvSpPr>
        <p:spPr bwMode="auto">
          <a:xfrm>
            <a:off x="2503488" y="1138238"/>
            <a:ext cx="558800" cy="30638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100">
                <a:latin typeface="Calibri" pitchFamily="34" charset="0"/>
              </a:rPr>
              <a:t>Calalzo</a:t>
            </a:r>
          </a:p>
        </p:txBody>
      </p:sp>
      <p:sp>
        <p:nvSpPr>
          <p:cNvPr id="533513" name="Line 10"/>
          <p:cNvSpPr>
            <a:spLocks noChangeShapeType="1"/>
          </p:cNvSpPr>
          <p:nvPr/>
        </p:nvSpPr>
        <p:spPr bwMode="auto">
          <a:xfrm flipH="1">
            <a:off x="3881438" y="1196975"/>
            <a:ext cx="25400" cy="4781550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3587" name="Text Box 98"/>
          <p:cNvSpPr txBox="1">
            <a:spLocks noChangeArrowheads="1"/>
          </p:cNvSpPr>
          <p:nvPr/>
        </p:nvSpPr>
        <p:spPr bwMode="auto">
          <a:xfrm>
            <a:off x="2503488" y="1700213"/>
            <a:ext cx="949325" cy="2635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Longarone-Zoldo</a:t>
            </a:r>
          </a:p>
        </p:txBody>
      </p:sp>
      <p:sp>
        <p:nvSpPr>
          <p:cNvPr id="4" name="Line 231"/>
          <p:cNvSpPr>
            <a:spLocks noChangeShapeType="1"/>
          </p:cNvSpPr>
          <p:nvPr/>
        </p:nvSpPr>
        <p:spPr bwMode="auto">
          <a:xfrm rot="5400000">
            <a:off x="6357144" y="-1280319"/>
            <a:ext cx="0" cy="4954588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3589" name="Text Box 98"/>
          <p:cNvSpPr txBox="1">
            <a:spLocks noChangeArrowheads="1"/>
          </p:cNvSpPr>
          <p:nvPr/>
        </p:nvSpPr>
        <p:spPr bwMode="auto">
          <a:xfrm>
            <a:off x="2503488" y="1520825"/>
            <a:ext cx="657225" cy="2635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Ospitale C.</a:t>
            </a:r>
          </a:p>
        </p:txBody>
      </p:sp>
      <p:sp>
        <p:nvSpPr>
          <p:cNvPr id="23590" name="Text Box 98"/>
          <p:cNvSpPr txBox="1">
            <a:spLocks noChangeArrowheads="1"/>
          </p:cNvSpPr>
          <p:nvPr/>
        </p:nvSpPr>
        <p:spPr bwMode="auto">
          <a:xfrm>
            <a:off x="2503488" y="1360488"/>
            <a:ext cx="669925" cy="2635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Perarolo C.</a:t>
            </a:r>
          </a:p>
        </p:txBody>
      </p:sp>
      <p:sp>
        <p:nvSpPr>
          <p:cNvPr id="23591" name="Oval 12"/>
          <p:cNvSpPr>
            <a:spLocks noChangeArrowheads="1"/>
          </p:cNvSpPr>
          <p:nvPr/>
        </p:nvSpPr>
        <p:spPr bwMode="auto">
          <a:xfrm>
            <a:off x="3821113" y="5516563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592" name="Oval 12"/>
          <p:cNvSpPr>
            <a:spLocks noChangeArrowheads="1"/>
          </p:cNvSpPr>
          <p:nvPr/>
        </p:nvSpPr>
        <p:spPr bwMode="auto">
          <a:xfrm>
            <a:off x="3822700" y="5300663"/>
            <a:ext cx="141288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593" name="Oval 12"/>
          <p:cNvSpPr>
            <a:spLocks noChangeArrowheads="1"/>
          </p:cNvSpPr>
          <p:nvPr/>
        </p:nvSpPr>
        <p:spPr bwMode="auto">
          <a:xfrm>
            <a:off x="3824288" y="5084763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594" name="Oval 199"/>
          <p:cNvSpPr>
            <a:spLocks noChangeArrowheads="1"/>
          </p:cNvSpPr>
          <p:nvPr/>
        </p:nvSpPr>
        <p:spPr bwMode="auto">
          <a:xfrm>
            <a:off x="3808413" y="4864100"/>
            <a:ext cx="153987" cy="133350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595" name="Oval 199"/>
          <p:cNvSpPr>
            <a:spLocks noChangeArrowheads="1"/>
          </p:cNvSpPr>
          <p:nvPr/>
        </p:nvSpPr>
        <p:spPr bwMode="auto">
          <a:xfrm>
            <a:off x="3810000" y="4657725"/>
            <a:ext cx="153988" cy="133350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596" name="Oval 12"/>
          <p:cNvSpPr>
            <a:spLocks noChangeArrowheads="1"/>
          </p:cNvSpPr>
          <p:nvPr/>
        </p:nvSpPr>
        <p:spPr bwMode="auto">
          <a:xfrm>
            <a:off x="3814763" y="4446588"/>
            <a:ext cx="141287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597" name="Oval 199"/>
          <p:cNvSpPr>
            <a:spLocks noChangeArrowheads="1"/>
          </p:cNvSpPr>
          <p:nvPr/>
        </p:nvSpPr>
        <p:spPr bwMode="auto">
          <a:xfrm>
            <a:off x="3800475" y="4267200"/>
            <a:ext cx="153988" cy="133350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598" name="Oval 12"/>
          <p:cNvSpPr>
            <a:spLocks noChangeArrowheads="1"/>
          </p:cNvSpPr>
          <p:nvPr/>
        </p:nvSpPr>
        <p:spPr bwMode="auto">
          <a:xfrm>
            <a:off x="3811588" y="4016375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599" name="Oval 12"/>
          <p:cNvSpPr>
            <a:spLocks noChangeArrowheads="1"/>
          </p:cNvSpPr>
          <p:nvPr/>
        </p:nvSpPr>
        <p:spPr bwMode="auto">
          <a:xfrm>
            <a:off x="3813175" y="3811588"/>
            <a:ext cx="141288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00" name="Oval 12"/>
          <p:cNvSpPr>
            <a:spLocks noChangeArrowheads="1"/>
          </p:cNvSpPr>
          <p:nvPr/>
        </p:nvSpPr>
        <p:spPr bwMode="auto">
          <a:xfrm>
            <a:off x="3814763" y="3616325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01" name="Oval 12"/>
          <p:cNvSpPr>
            <a:spLocks noChangeArrowheads="1"/>
          </p:cNvSpPr>
          <p:nvPr/>
        </p:nvSpPr>
        <p:spPr bwMode="auto">
          <a:xfrm>
            <a:off x="3814763" y="3409950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02" name="Oval 12"/>
          <p:cNvSpPr>
            <a:spLocks noChangeArrowheads="1"/>
          </p:cNvSpPr>
          <p:nvPr/>
        </p:nvSpPr>
        <p:spPr bwMode="auto">
          <a:xfrm>
            <a:off x="3816350" y="3205163"/>
            <a:ext cx="141288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03" name="Oval 12"/>
          <p:cNvSpPr>
            <a:spLocks noChangeArrowheads="1"/>
          </p:cNvSpPr>
          <p:nvPr/>
        </p:nvSpPr>
        <p:spPr bwMode="auto">
          <a:xfrm>
            <a:off x="3817938" y="2976563"/>
            <a:ext cx="141287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04" name="Oval 12"/>
          <p:cNvSpPr>
            <a:spLocks noChangeArrowheads="1"/>
          </p:cNvSpPr>
          <p:nvPr/>
        </p:nvSpPr>
        <p:spPr bwMode="auto">
          <a:xfrm>
            <a:off x="3819525" y="2759075"/>
            <a:ext cx="141288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05" name="Oval 12"/>
          <p:cNvSpPr>
            <a:spLocks noChangeArrowheads="1"/>
          </p:cNvSpPr>
          <p:nvPr/>
        </p:nvSpPr>
        <p:spPr bwMode="auto">
          <a:xfrm>
            <a:off x="3821113" y="2552700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06" name="Oval 199"/>
          <p:cNvSpPr>
            <a:spLocks noChangeArrowheads="1"/>
          </p:cNvSpPr>
          <p:nvPr/>
        </p:nvSpPr>
        <p:spPr bwMode="auto">
          <a:xfrm>
            <a:off x="3811588" y="2366963"/>
            <a:ext cx="153987" cy="133350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07" name="Oval 199"/>
          <p:cNvSpPr>
            <a:spLocks noChangeArrowheads="1"/>
          </p:cNvSpPr>
          <p:nvPr/>
        </p:nvSpPr>
        <p:spPr bwMode="auto">
          <a:xfrm>
            <a:off x="3813175" y="2206625"/>
            <a:ext cx="152400" cy="134938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08" name="Oval 199"/>
          <p:cNvSpPr>
            <a:spLocks noChangeArrowheads="1"/>
          </p:cNvSpPr>
          <p:nvPr/>
        </p:nvSpPr>
        <p:spPr bwMode="auto">
          <a:xfrm>
            <a:off x="3814763" y="1123950"/>
            <a:ext cx="152400" cy="134938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11" name="Oval 12"/>
          <p:cNvSpPr>
            <a:spLocks noChangeArrowheads="1"/>
          </p:cNvSpPr>
          <p:nvPr/>
        </p:nvSpPr>
        <p:spPr bwMode="auto">
          <a:xfrm>
            <a:off x="3816350" y="1627188"/>
            <a:ext cx="141288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12" name="Oval 12"/>
          <p:cNvSpPr>
            <a:spLocks noChangeArrowheads="1"/>
          </p:cNvSpPr>
          <p:nvPr/>
        </p:nvSpPr>
        <p:spPr bwMode="auto">
          <a:xfrm>
            <a:off x="3817938" y="1411288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14" name="Oval 92"/>
          <p:cNvSpPr>
            <a:spLocks noChangeArrowheads="1"/>
          </p:cNvSpPr>
          <p:nvPr/>
        </p:nvSpPr>
        <p:spPr bwMode="auto">
          <a:xfrm>
            <a:off x="6965950" y="5121275"/>
            <a:ext cx="65088" cy="65088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15" name="Line 239"/>
          <p:cNvSpPr>
            <a:spLocks noChangeShapeType="1"/>
          </p:cNvSpPr>
          <p:nvPr/>
        </p:nvSpPr>
        <p:spPr bwMode="auto">
          <a:xfrm>
            <a:off x="6969125" y="4665663"/>
            <a:ext cx="0" cy="1049337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Dot"/>
            <a:round/>
            <a:headEnd/>
            <a:tailEnd/>
          </a:ln>
        </p:spPr>
        <p:txBody>
          <a:bodyPr lIns="80147" tIns="40074" rIns="80147" bIns="40074"/>
          <a:lstStyle/>
          <a:p>
            <a:endParaRPr lang="it-IT"/>
          </a:p>
        </p:txBody>
      </p:sp>
      <p:sp>
        <p:nvSpPr>
          <p:cNvPr id="23616" name="Oval 12"/>
          <p:cNvSpPr>
            <a:spLocks noChangeArrowheads="1"/>
          </p:cNvSpPr>
          <p:nvPr/>
        </p:nvSpPr>
        <p:spPr bwMode="auto">
          <a:xfrm>
            <a:off x="6977063" y="4706938"/>
            <a:ext cx="65087" cy="6191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17" name="Oval 12"/>
          <p:cNvSpPr>
            <a:spLocks noChangeArrowheads="1"/>
          </p:cNvSpPr>
          <p:nvPr/>
        </p:nvSpPr>
        <p:spPr bwMode="auto">
          <a:xfrm>
            <a:off x="6970713" y="4886325"/>
            <a:ext cx="65087" cy="6191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18" name="AutoShape 84"/>
          <p:cNvSpPr>
            <a:spLocks noChangeArrowheads="1"/>
          </p:cNvSpPr>
          <p:nvPr/>
        </p:nvSpPr>
        <p:spPr bwMode="auto">
          <a:xfrm>
            <a:off x="5478463" y="4522788"/>
            <a:ext cx="969962" cy="3524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pPr algn="ctr"/>
            <a:r>
              <a:rPr lang="it-IT" sz="900">
                <a:latin typeface="Calibri" pitchFamily="34" charset="0"/>
              </a:rPr>
              <a:t>Bassano</a:t>
            </a:r>
          </a:p>
          <a:p>
            <a:pPr algn="ctr"/>
            <a:r>
              <a:rPr lang="it-IT" sz="900">
                <a:latin typeface="Calibri" pitchFamily="34" charset="0"/>
              </a:rPr>
              <a:t>QO 230</a:t>
            </a:r>
          </a:p>
        </p:txBody>
      </p:sp>
      <p:sp>
        <p:nvSpPr>
          <p:cNvPr id="23619" name="Oval 205"/>
          <p:cNvSpPr>
            <a:spLocks noChangeArrowheads="1"/>
          </p:cNvSpPr>
          <p:nvPr/>
        </p:nvSpPr>
        <p:spPr bwMode="auto">
          <a:xfrm>
            <a:off x="4857752" y="4643446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20" name="Oval 205"/>
          <p:cNvSpPr>
            <a:spLocks noChangeArrowheads="1"/>
          </p:cNvSpPr>
          <p:nvPr/>
        </p:nvSpPr>
        <p:spPr bwMode="auto">
          <a:xfrm>
            <a:off x="4857752" y="4498984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21" name="Oval 205"/>
          <p:cNvSpPr>
            <a:spLocks noChangeArrowheads="1"/>
          </p:cNvSpPr>
          <p:nvPr/>
        </p:nvSpPr>
        <p:spPr bwMode="auto">
          <a:xfrm>
            <a:off x="4857752" y="4286257"/>
            <a:ext cx="144463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22" name="Oval 205"/>
          <p:cNvSpPr>
            <a:spLocks noChangeArrowheads="1"/>
          </p:cNvSpPr>
          <p:nvPr/>
        </p:nvSpPr>
        <p:spPr bwMode="auto">
          <a:xfrm>
            <a:off x="4857752" y="4071943"/>
            <a:ext cx="144463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23" name="Oval 205"/>
          <p:cNvSpPr>
            <a:spLocks noChangeArrowheads="1"/>
          </p:cNvSpPr>
          <p:nvPr/>
        </p:nvSpPr>
        <p:spPr bwMode="auto">
          <a:xfrm>
            <a:off x="4857752" y="3857629"/>
            <a:ext cx="144463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24" name="Oval 205"/>
          <p:cNvSpPr>
            <a:spLocks noChangeArrowheads="1"/>
          </p:cNvSpPr>
          <p:nvPr/>
        </p:nvSpPr>
        <p:spPr bwMode="auto">
          <a:xfrm>
            <a:off x="4857752" y="3643315"/>
            <a:ext cx="144463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25" name="Oval 205"/>
          <p:cNvSpPr>
            <a:spLocks noChangeArrowheads="1"/>
          </p:cNvSpPr>
          <p:nvPr/>
        </p:nvSpPr>
        <p:spPr bwMode="auto">
          <a:xfrm>
            <a:off x="4857752" y="3427413"/>
            <a:ext cx="144463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26" name="Oval 205"/>
          <p:cNvSpPr>
            <a:spLocks noChangeArrowheads="1"/>
          </p:cNvSpPr>
          <p:nvPr/>
        </p:nvSpPr>
        <p:spPr bwMode="auto">
          <a:xfrm>
            <a:off x="4857752" y="3213099"/>
            <a:ext cx="144463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27" name="Oval 205"/>
          <p:cNvSpPr>
            <a:spLocks noChangeArrowheads="1"/>
          </p:cNvSpPr>
          <p:nvPr/>
        </p:nvSpPr>
        <p:spPr bwMode="auto">
          <a:xfrm>
            <a:off x="4857752" y="2998785"/>
            <a:ext cx="144463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28" name="Oval 205"/>
          <p:cNvSpPr>
            <a:spLocks noChangeArrowheads="1"/>
          </p:cNvSpPr>
          <p:nvPr/>
        </p:nvSpPr>
        <p:spPr bwMode="auto">
          <a:xfrm>
            <a:off x="4857752" y="2784471"/>
            <a:ext cx="144463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29" name="Oval 205"/>
          <p:cNvSpPr>
            <a:spLocks noChangeArrowheads="1"/>
          </p:cNvSpPr>
          <p:nvPr/>
        </p:nvSpPr>
        <p:spPr bwMode="auto">
          <a:xfrm>
            <a:off x="4857752" y="2570157"/>
            <a:ext cx="144463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30" name="Oval 205"/>
          <p:cNvSpPr>
            <a:spLocks noChangeArrowheads="1"/>
          </p:cNvSpPr>
          <p:nvPr/>
        </p:nvSpPr>
        <p:spPr bwMode="auto">
          <a:xfrm>
            <a:off x="4857752" y="2357430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32" name="Oval 205"/>
          <p:cNvSpPr>
            <a:spLocks noChangeArrowheads="1"/>
          </p:cNvSpPr>
          <p:nvPr/>
        </p:nvSpPr>
        <p:spPr bwMode="auto">
          <a:xfrm>
            <a:off x="5888038" y="4868863"/>
            <a:ext cx="144462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33" name="Oval 205"/>
          <p:cNvSpPr>
            <a:spLocks noChangeArrowheads="1"/>
          </p:cNvSpPr>
          <p:nvPr/>
        </p:nvSpPr>
        <p:spPr bwMode="auto">
          <a:xfrm>
            <a:off x="6896100" y="4652963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34" name="Oval 205"/>
          <p:cNvSpPr>
            <a:spLocks noChangeArrowheads="1"/>
          </p:cNvSpPr>
          <p:nvPr/>
        </p:nvSpPr>
        <p:spPr bwMode="auto">
          <a:xfrm>
            <a:off x="6896100" y="4868863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35" name="Oval 205"/>
          <p:cNvSpPr>
            <a:spLocks noChangeArrowheads="1"/>
          </p:cNvSpPr>
          <p:nvPr/>
        </p:nvSpPr>
        <p:spPr bwMode="auto">
          <a:xfrm>
            <a:off x="6896100" y="5084763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36" name="Oval 205"/>
          <p:cNvSpPr>
            <a:spLocks noChangeArrowheads="1"/>
          </p:cNvSpPr>
          <p:nvPr/>
        </p:nvSpPr>
        <p:spPr bwMode="auto">
          <a:xfrm>
            <a:off x="6896100" y="5372100"/>
            <a:ext cx="144463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43" name="Oval 205"/>
          <p:cNvSpPr>
            <a:spLocks noChangeArrowheads="1"/>
          </p:cNvSpPr>
          <p:nvPr/>
        </p:nvSpPr>
        <p:spPr bwMode="auto">
          <a:xfrm>
            <a:off x="5724525" y="1629941"/>
            <a:ext cx="142875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44" name="Oval 205"/>
          <p:cNvSpPr>
            <a:spLocks noChangeArrowheads="1"/>
          </p:cNvSpPr>
          <p:nvPr/>
        </p:nvSpPr>
        <p:spPr bwMode="auto">
          <a:xfrm>
            <a:off x="5724525" y="1413917"/>
            <a:ext cx="142875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46" name="AutoShape 84"/>
          <p:cNvSpPr>
            <a:spLocks noChangeArrowheads="1"/>
          </p:cNvSpPr>
          <p:nvPr/>
        </p:nvSpPr>
        <p:spPr bwMode="auto">
          <a:xfrm>
            <a:off x="5330825" y="2355850"/>
            <a:ext cx="969963" cy="3524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pPr algn="ctr"/>
            <a:r>
              <a:rPr lang="it-IT" sz="900">
                <a:solidFill>
                  <a:srgbClr val="FF0000"/>
                </a:solidFill>
                <a:latin typeface="Calibri" pitchFamily="34" charset="0"/>
              </a:rPr>
              <a:t>Ponte nelle Alpi</a:t>
            </a:r>
          </a:p>
        </p:txBody>
      </p:sp>
      <p:sp>
        <p:nvSpPr>
          <p:cNvPr id="23647" name="Text Box 29"/>
          <p:cNvSpPr txBox="1">
            <a:spLocks noChangeArrowheads="1"/>
          </p:cNvSpPr>
          <p:nvPr/>
        </p:nvSpPr>
        <p:spPr bwMode="auto">
          <a:xfrm>
            <a:off x="2627313" y="5681663"/>
            <a:ext cx="1397000" cy="2508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PADOVA</a:t>
            </a:r>
          </a:p>
        </p:txBody>
      </p:sp>
      <p:sp>
        <p:nvSpPr>
          <p:cNvPr id="125" name="Segnaposto numero diapositiva 1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4FF791-57F0-49FD-97D1-A384C36689BE}" type="slidenum">
              <a:rPr lang="it-IT"/>
              <a:pPr>
                <a:defRPr/>
              </a:pPr>
              <a:t>5</a:t>
            </a:fld>
            <a:endParaRPr lang="it-IT"/>
          </a:p>
        </p:txBody>
      </p:sp>
      <p:sp>
        <p:nvSpPr>
          <p:cNvPr id="23649" name="Oval 205"/>
          <p:cNvSpPr>
            <a:spLocks noChangeArrowheads="1"/>
          </p:cNvSpPr>
          <p:nvPr/>
        </p:nvSpPr>
        <p:spPr bwMode="auto">
          <a:xfrm>
            <a:off x="5724525" y="2205038"/>
            <a:ext cx="142875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50" name="Oval 205"/>
          <p:cNvSpPr>
            <a:spLocks noChangeArrowheads="1"/>
          </p:cNvSpPr>
          <p:nvPr/>
        </p:nvSpPr>
        <p:spPr bwMode="auto">
          <a:xfrm>
            <a:off x="5724525" y="1125538"/>
            <a:ext cx="142875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51" name="Oval 199"/>
          <p:cNvSpPr>
            <a:spLocks noChangeArrowheads="1"/>
          </p:cNvSpPr>
          <p:nvPr/>
        </p:nvSpPr>
        <p:spPr bwMode="auto">
          <a:xfrm>
            <a:off x="3786182" y="5743575"/>
            <a:ext cx="153987" cy="133350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52" name="Oval 205"/>
          <p:cNvSpPr>
            <a:spLocks noChangeArrowheads="1"/>
          </p:cNvSpPr>
          <p:nvPr/>
        </p:nvSpPr>
        <p:spPr bwMode="auto">
          <a:xfrm>
            <a:off x="6911975" y="5589588"/>
            <a:ext cx="144463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53" name="AutoShape 84"/>
          <p:cNvSpPr>
            <a:spLocks noChangeArrowheads="1"/>
          </p:cNvSpPr>
          <p:nvPr/>
        </p:nvSpPr>
        <p:spPr bwMode="auto">
          <a:xfrm>
            <a:off x="6588125" y="4292600"/>
            <a:ext cx="969963" cy="35401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pPr algn="ctr"/>
            <a:r>
              <a:rPr lang="it-IT" sz="900">
                <a:latin typeface="Calibri" pitchFamily="34" charset="0"/>
              </a:rPr>
              <a:t>Treviso</a:t>
            </a:r>
          </a:p>
        </p:txBody>
      </p:sp>
      <p:sp>
        <p:nvSpPr>
          <p:cNvPr id="23654" name="Rettangolo 115"/>
          <p:cNvSpPr>
            <a:spLocks noChangeArrowheads="1"/>
          </p:cNvSpPr>
          <p:nvPr/>
        </p:nvSpPr>
        <p:spPr bwMode="auto">
          <a:xfrm>
            <a:off x="6808581" y="5857892"/>
            <a:ext cx="3417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1000" i="1" dirty="0">
                <a:latin typeface="Arial" pitchFamily="34" charset="0"/>
                <a:cs typeface="Arial" pitchFamily="34" charset="0"/>
              </a:rPr>
              <a:t>(2)</a:t>
            </a:r>
          </a:p>
        </p:txBody>
      </p:sp>
      <p:sp>
        <p:nvSpPr>
          <p:cNvPr id="23655" name="Rettangolo 119"/>
          <p:cNvSpPr>
            <a:spLocks noChangeArrowheads="1"/>
          </p:cNvSpPr>
          <p:nvPr/>
        </p:nvSpPr>
        <p:spPr bwMode="auto">
          <a:xfrm>
            <a:off x="4779740" y="5857892"/>
            <a:ext cx="34176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1000" i="1" dirty="0">
                <a:latin typeface="Arial" pitchFamily="34" charset="0"/>
                <a:cs typeface="Arial" pitchFamily="34" charset="0"/>
              </a:rPr>
              <a:t>(1)</a:t>
            </a:r>
          </a:p>
        </p:txBody>
      </p:sp>
      <p:sp>
        <p:nvSpPr>
          <p:cNvPr id="23656" name="Oval 205"/>
          <p:cNvSpPr>
            <a:spLocks noChangeArrowheads="1"/>
          </p:cNvSpPr>
          <p:nvPr/>
        </p:nvSpPr>
        <p:spPr bwMode="auto">
          <a:xfrm>
            <a:off x="5876925" y="5094288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57" name="Oval 205"/>
          <p:cNvSpPr>
            <a:spLocks noChangeArrowheads="1"/>
          </p:cNvSpPr>
          <p:nvPr/>
        </p:nvSpPr>
        <p:spPr bwMode="auto">
          <a:xfrm>
            <a:off x="5876925" y="5319713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3658" name="Oval 205"/>
          <p:cNvSpPr>
            <a:spLocks noChangeArrowheads="1"/>
          </p:cNvSpPr>
          <p:nvPr/>
        </p:nvSpPr>
        <p:spPr bwMode="auto">
          <a:xfrm>
            <a:off x="5876925" y="5543550"/>
            <a:ext cx="144463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12" name="Rettangolo arrotondato 111"/>
          <p:cNvSpPr/>
          <p:nvPr/>
        </p:nvSpPr>
        <p:spPr>
          <a:xfrm>
            <a:off x="6357951" y="2214554"/>
            <a:ext cx="285752" cy="285752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13" name="Oval 205"/>
          <p:cNvSpPr>
            <a:spLocks noChangeArrowheads="1"/>
          </p:cNvSpPr>
          <p:nvPr/>
        </p:nvSpPr>
        <p:spPr bwMode="auto">
          <a:xfrm>
            <a:off x="6429389" y="2214554"/>
            <a:ext cx="142875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14" name="Oval 205"/>
          <p:cNvSpPr>
            <a:spLocks noChangeArrowheads="1"/>
          </p:cNvSpPr>
          <p:nvPr/>
        </p:nvSpPr>
        <p:spPr bwMode="auto">
          <a:xfrm>
            <a:off x="6429388" y="2357430"/>
            <a:ext cx="144463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15" name="AutoShape 84"/>
          <p:cNvSpPr>
            <a:spLocks noChangeArrowheads="1"/>
          </p:cNvSpPr>
          <p:nvPr/>
        </p:nvSpPr>
        <p:spPr bwMode="auto">
          <a:xfrm>
            <a:off x="6000760" y="1714488"/>
            <a:ext cx="1000132" cy="50006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pPr algn="ctr"/>
            <a:endParaRPr lang="it-IT" sz="900" dirty="0" smtClean="0">
              <a:solidFill>
                <a:srgbClr val="FF0000"/>
              </a:solidFill>
              <a:latin typeface="Calibri" pitchFamily="34" charset="0"/>
            </a:endParaRPr>
          </a:p>
          <a:p>
            <a:pPr algn="ctr"/>
            <a:r>
              <a:rPr lang="it-IT" sz="900" dirty="0" smtClean="0">
                <a:latin typeface="Calibri" pitchFamily="34" charset="0"/>
              </a:rPr>
              <a:t>Conegliano / </a:t>
            </a:r>
          </a:p>
          <a:p>
            <a:pPr algn="ctr"/>
            <a:r>
              <a:rPr lang="it-IT" sz="900" dirty="0" smtClean="0">
                <a:latin typeface="Calibri" pitchFamily="34" charset="0"/>
              </a:rPr>
              <a:t>Ponte n. Alpi / BL </a:t>
            </a:r>
          </a:p>
          <a:p>
            <a:pPr algn="ctr"/>
            <a:r>
              <a:rPr lang="it-IT" sz="900" dirty="0" smtClean="0">
                <a:latin typeface="Calibri" pitchFamily="34" charset="0"/>
              </a:rPr>
              <a:t>QO 225</a:t>
            </a:r>
          </a:p>
          <a:p>
            <a:pPr algn="ctr"/>
            <a:endParaRPr lang="it-IT" sz="9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3631" name="Oval 205"/>
          <p:cNvSpPr>
            <a:spLocks noChangeArrowheads="1"/>
          </p:cNvSpPr>
          <p:nvPr/>
        </p:nvSpPr>
        <p:spPr bwMode="auto">
          <a:xfrm>
            <a:off x="4857752" y="2143116"/>
            <a:ext cx="144463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31" name="Oval 205"/>
          <p:cNvSpPr>
            <a:spLocks noChangeArrowheads="1"/>
          </p:cNvSpPr>
          <p:nvPr/>
        </p:nvSpPr>
        <p:spPr bwMode="auto">
          <a:xfrm>
            <a:off x="4857752" y="4857760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ttangolo arrotondato 101"/>
          <p:cNvSpPr/>
          <p:nvPr/>
        </p:nvSpPr>
        <p:spPr>
          <a:xfrm>
            <a:off x="5867400" y="2060575"/>
            <a:ext cx="298450" cy="3544888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87" name="Rettangolo arrotondato 86"/>
          <p:cNvSpPr/>
          <p:nvPr/>
        </p:nvSpPr>
        <p:spPr>
          <a:xfrm>
            <a:off x="4775200" y="4292600"/>
            <a:ext cx="296863" cy="1368425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533512" name="Line 9"/>
          <p:cNvSpPr>
            <a:spLocks noChangeShapeType="1"/>
          </p:cNvSpPr>
          <p:nvPr/>
        </p:nvSpPr>
        <p:spPr bwMode="auto">
          <a:xfrm>
            <a:off x="4914900" y="4365625"/>
            <a:ext cx="9525" cy="1308100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533513" name="Line 10"/>
          <p:cNvSpPr>
            <a:spLocks noChangeShapeType="1"/>
          </p:cNvSpPr>
          <p:nvPr/>
        </p:nvSpPr>
        <p:spPr bwMode="auto">
          <a:xfrm>
            <a:off x="4041775" y="1776413"/>
            <a:ext cx="0" cy="4202112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1509" name="Text Box 31"/>
          <p:cNvSpPr txBox="1">
            <a:spLocks noChangeArrowheads="1"/>
          </p:cNvSpPr>
          <p:nvPr/>
        </p:nvSpPr>
        <p:spPr bwMode="auto">
          <a:xfrm>
            <a:off x="2471738" y="4773613"/>
            <a:ext cx="892175" cy="2667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 algn="r"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Campodarsego</a:t>
            </a:r>
          </a:p>
        </p:txBody>
      </p:sp>
      <p:sp>
        <p:nvSpPr>
          <p:cNvPr id="21511" name="Oval 92"/>
          <p:cNvSpPr>
            <a:spLocks noChangeArrowheads="1"/>
          </p:cNvSpPr>
          <p:nvPr/>
        </p:nvSpPr>
        <p:spPr bwMode="auto">
          <a:xfrm>
            <a:off x="4006850" y="4911725"/>
            <a:ext cx="66675" cy="65088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12" name="Text Box 96"/>
          <p:cNvSpPr txBox="1">
            <a:spLocks noChangeArrowheads="1"/>
          </p:cNvSpPr>
          <p:nvPr/>
        </p:nvSpPr>
        <p:spPr bwMode="auto">
          <a:xfrm>
            <a:off x="2489200" y="4168775"/>
            <a:ext cx="1190625" cy="2667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Camposampiero</a:t>
            </a:r>
          </a:p>
        </p:txBody>
      </p:sp>
      <p:sp>
        <p:nvSpPr>
          <p:cNvPr id="21513" name="Text Box 98"/>
          <p:cNvSpPr txBox="1">
            <a:spLocks noChangeArrowheads="1"/>
          </p:cNvSpPr>
          <p:nvPr/>
        </p:nvSpPr>
        <p:spPr bwMode="auto">
          <a:xfrm>
            <a:off x="2489200" y="4471988"/>
            <a:ext cx="1325563" cy="26828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S. Giorgio delle Pertiche</a:t>
            </a:r>
          </a:p>
        </p:txBody>
      </p:sp>
      <p:sp>
        <p:nvSpPr>
          <p:cNvPr id="21514" name="Oval 100"/>
          <p:cNvSpPr>
            <a:spLocks noChangeArrowheads="1"/>
          </p:cNvSpPr>
          <p:nvPr/>
        </p:nvSpPr>
        <p:spPr bwMode="auto">
          <a:xfrm>
            <a:off x="3997325" y="4613275"/>
            <a:ext cx="68263" cy="65088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15" name="Text Box 230"/>
          <p:cNvSpPr txBox="1">
            <a:spLocks noChangeArrowheads="1"/>
          </p:cNvSpPr>
          <p:nvPr/>
        </p:nvSpPr>
        <p:spPr bwMode="auto">
          <a:xfrm>
            <a:off x="8262938" y="1065213"/>
            <a:ext cx="301625" cy="22225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endParaRPr lang="en-US" sz="900">
              <a:solidFill>
                <a:srgbClr val="777777"/>
              </a:solidFill>
              <a:latin typeface="Calibri" pitchFamily="34" charset="0"/>
            </a:endParaRPr>
          </a:p>
        </p:txBody>
      </p:sp>
      <p:sp>
        <p:nvSpPr>
          <p:cNvPr id="21516" name="Line 236"/>
          <p:cNvSpPr>
            <a:spLocks noChangeShapeType="1"/>
          </p:cNvSpPr>
          <p:nvPr/>
        </p:nvSpPr>
        <p:spPr bwMode="auto">
          <a:xfrm rot="5400000">
            <a:off x="6572250" y="-447675"/>
            <a:ext cx="0" cy="5143500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Dot"/>
            <a:round/>
            <a:headEnd/>
            <a:tailEnd/>
          </a:ln>
        </p:spPr>
        <p:txBody>
          <a:bodyPr lIns="80147" tIns="40074" rIns="80147" bIns="40074"/>
          <a:lstStyle/>
          <a:p>
            <a:endParaRPr lang="it-IT"/>
          </a:p>
        </p:txBody>
      </p:sp>
      <p:sp>
        <p:nvSpPr>
          <p:cNvPr id="21517" name="CasellaDiTesto 164"/>
          <p:cNvSpPr txBox="1">
            <a:spLocks noChangeArrowheads="1"/>
          </p:cNvSpPr>
          <p:nvPr/>
        </p:nvSpPr>
        <p:spPr bwMode="auto">
          <a:xfrm>
            <a:off x="215900" y="450850"/>
            <a:ext cx="8345488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r>
              <a:rPr lang="it-IT" sz="2000" b="1" dirty="0">
                <a:solidFill>
                  <a:srgbClr val="333333"/>
                </a:solidFill>
                <a:latin typeface="Calibri" pitchFamily="34" charset="0"/>
              </a:rPr>
              <a:t>Q.O.230  </a:t>
            </a:r>
            <a:r>
              <a:rPr lang="it-IT" sz="2100" b="1" dirty="0">
                <a:solidFill>
                  <a:srgbClr val="333333"/>
                </a:solidFill>
                <a:latin typeface="Calibri" pitchFamily="34" charset="0"/>
              </a:rPr>
              <a:t>Padova  - Camposampiero </a:t>
            </a:r>
            <a:r>
              <a:rPr lang="it-IT" sz="2100" b="1" dirty="0" smtClean="0">
                <a:solidFill>
                  <a:srgbClr val="333333"/>
                </a:solidFill>
                <a:latin typeface="Calibri" pitchFamily="34" charset="0"/>
              </a:rPr>
              <a:t>- Bassano</a:t>
            </a:r>
            <a:endParaRPr lang="it-IT" sz="2100" b="1" dirty="0">
              <a:solidFill>
                <a:srgbClr val="333333"/>
              </a:solidFill>
              <a:latin typeface="Calibri" pitchFamily="34" charset="0"/>
            </a:endParaRPr>
          </a:p>
        </p:txBody>
      </p:sp>
      <p:sp>
        <p:nvSpPr>
          <p:cNvPr id="21518" name="Text Box 29"/>
          <p:cNvSpPr txBox="1">
            <a:spLocks noChangeArrowheads="1"/>
          </p:cNvSpPr>
          <p:nvPr/>
        </p:nvSpPr>
        <p:spPr bwMode="auto">
          <a:xfrm>
            <a:off x="2516188" y="5053013"/>
            <a:ext cx="1441450" cy="2667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Vigodarzere</a:t>
            </a:r>
          </a:p>
        </p:txBody>
      </p:sp>
      <p:sp>
        <p:nvSpPr>
          <p:cNvPr id="21519" name="Oval 120"/>
          <p:cNvSpPr>
            <a:spLocks noChangeArrowheads="1"/>
          </p:cNvSpPr>
          <p:nvPr/>
        </p:nvSpPr>
        <p:spPr bwMode="auto">
          <a:xfrm>
            <a:off x="6002338" y="5605463"/>
            <a:ext cx="68262" cy="65087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20" name="Oval 206"/>
          <p:cNvSpPr>
            <a:spLocks noChangeArrowheads="1"/>
          </p:cNvSpPr>
          <p:nvPr/>
        </p:nvSpPr>
        <p:spPr bwMode="auto">
          <a:xfrm>
            <a:off x="5995988" y="4297363"/>
            <a:ext cx="68262" cy="65087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21" name="Text Box 98"/>
          <p:cNvSpPr txBox="1">
            <a:spLocks noChangeArrowheads="1"/>
          </p:cNvSpPr>
          <p:nvPr/>
        </p:nvSpPr>
        <p:spPr bwMode="auto">
          <a:xfrm>
            <a:off x="2498725" y="3736975"/>
            <a:ext cx="800100" cy="26828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Fratte centro</a:t>
            </a:r>
          </a:p>
        </p:txBody>
      </p:sp>
      <p:sp>
        <p:nvSpPr>
          <p:cNvPr id="21522" name="Text Box 98"/>
          <p:cNvSpPr txBox="1">
            <a:spLocks noChangeArrowheads="1"/>
          </p:cNvSpPr>
          <p:nvPr/>
        </p:nvSpPr>
        <p:spPr bwMode="auto">
          <a:xfrm>
            <a:off x="2517775" y="3376613"/>
            <a:ext cx="827088" cy="26828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Villa del conte</a:t>
            </a:r>
          </a:p>
        </p:txBody>
      </p:sp>
      <p:sp>
        <p:nvSpPr>
          <p:cNvPr id="21523" name="Text Box 98"/>
          <p:cNvSpPr txBox="1">
            <a:spLocks noChangeArrowheads="1"/>
          </p:cNvSpPr>
          <p:nvPr/>
        </p:nvSpPr>
        <p:spPr bwMode="auto">
          <a:xfrm>
            <a:off x="2514600" y="2974975"/>
            <a:ext cx="727075" cy="309563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100">
                <a:latin typeface="Calibri" pitchFamily="34" charset="0"/>
              </a:rPr>
              <a:t>Cittadella</a:t>
            </a:r>
          </a:p>
        </p:txBody>
      </p:sp>
      <p:sp>
        <p:nvSpPr>
          <p:cNvPr id="21524" name="Oval 199"/>
          <p:cNvSpPr>
            <a:spLocks noChangeArrowheads="1"/>
          </p:cNvSpPr>
          <p:nvPr/>
        </p:nvSpPr>
        <p:spPr bwMode="auto">
          <a:xfrm>
            <a:off x="4006850" y="2108200"/>
            <a:ext cx="68263" cy="65088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25" name="CasellaDiTesto 164"/>
          <p:cNvSpPr txBox="1">
            <a:spLocks noChangeArrowheads="1"/>
          </p:cNvSpPr>
          <p:nvPr/>
        </p:nvSpPr>
        <p:spPr bwMode="auto">
          <a:xfrm>
            <a:off x="260351" y="1412776"/>
            <a:ext cx="2211387" cy="295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Servizi </a:t>
            </a: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lenti cadenzati</a:t>
            </a:r>
          </a:p>
          <a:p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a 60 minuti</a:t>
            </a:r>
          </a:p>
          <a:p>
            <a:endParaRPr lang="it-IT" sz="1100" dirty="0" smtClean="0">
              <a:solidFill>
                <a:srgbClr val="333333"/>
              </a:solidFill>
              <a:latin typeface="Calibri" pitchFamily="34" charset="0"/>
            </a:endParaRPr>
          </a:p>
          <a:p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Nodo </a:t>
            </a:r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a Cittadella per i servizi da Bassano con i servizi da Treviso a </a:t>
            </a: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Vicenza</a:t>
            </a:r>
          </a:p>
          <a:p>
            <a:endParaRPr lang="it-IT" sz="1100" dirty="0">
              <a:solidFill>
                <a:srgbClr val="333333"/>
              </a:solidFill>
              <a:latin typeface="Calibri" pitchFamily="34" charset="0"/>
            </a:endParaRPr>
          </a:p>
          <a:p>
            <a:endParaRPr lang="it-IT" sz="1100" dirty="0" smtClean="0">
              <a:solidFill>
                <a:srgbClr val="333333"/>
              </a:solidFill>
              <a:latin typeface="Calibri" pitchFamily="34" charset="0"/>
            </a:endParaRPr>
          </a:p>
          <a:p>
            <a:endParaRPr lang="it-IT" sz="1100" dirty="0">
              <a:solidFill>
                <a:srgbClr val="333333"/>
              </a:solidFill>
              <a:latin typeface="Calibri" pitchFamily="34" charset="0"/>
            </a:endParaRPr>
          </a:p>
          <a:p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Inoltre, nella tratta </a:t>
            </a: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comune</a:t>
            </a:r>
          </a:p>
          <a:p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Padova  </a:t>
            </a:r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–Camposampiero:</a:t>
            </a:r>
          </a:p>
          <a:p>
            <a:pPr>
              <a:buFont typeface="Arial" pitchFamily="34" charset="0"/>
              <a:buChar char="•"/>
            </a:pPr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 a 60 minuti i servizi  veloci/lenti</a:t>
            </a:r>
          </a:p>
          <a:p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   Padova-Castelfranco – Belluno, </a:t>
            </a:r>
          </a:p>
          <a:p>
            <a:pPr>
              <a:buFont typeface="Arial" pitchFamily="34" charset="0"/>
              <a:buChar char="•"/>
            </a:pPr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 a 60 minuti i servizi lenti </a:t>
            </a:r>
          </a:p>
          <a:p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   Padova-Treviso </a:t>
            </a:r>
          </a:p>
          <a:p>
            <a:endParaRPr lang="it-IT" sz="1100" dirty="0">
              <a:solidFill>
                <a:srgbClr val="333333"/>
              </a:solidFill>
              <a:latin typeface="Calibri" pitchFamily="34" charset="0"/>
            </a:endParaRPr>
          </a:p>
          <a:p>
            <a:endParaRPr lang="it-IT" sz="1100" dirty="0" smtClean="0">
              <a:solidFill>
                <a:srgbClr val="333333"/>
              </a:solidFill>
              <a:latin typeface="Calibri" pitchFamily="34" charset="0"/>
            </a:endParaRPr>
          </a:p>
        </p:txBody>
      </p:sp>
      <p:sp>
        <p:nvSpPr>
          <p:cNvPr id="21528" name="Oval 205"/>
          <p:cNvSpPr>
            <a:spLocks noChangeArrowheads="1"/>
          </p:cNvSpPr>
          <p:nvPr/>
        </p:nvSpPr>
        <p:spPr bwMode="auto">
          <a:xfrm>
            <a:off x="4886325" y="4616450"/>
            <a:ext cx="68263" cy="65088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29" name="Oval 205"/>
          <p:cNvSpPr>
            <a:spLocks noChangeArrowheads="1"/>
          </p:cNvSpPr>
          <p:nvPr/>
        </p:nvSpPr>
        <p:spPr bwMode="auto">
          <a:xfrm>
            <a:off x="4886325" y="5160963"/>
            <a:ext cx="68263" cy="6350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30" name="Text Box 98"/>
          <p:cNvSpPr txBox="1">
            <a:spLocks noChangeArrowheads="1"/>
          </p:cNvSpPr>
          <p:nvPr/>
        </p:nvSpPr>
        <p:spPr bwMode="auto">
          <a:xfrm>
            <a:off x="2513013" y="2728913"/>
            <a:ext cx="692150" cy="26828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Rossano V.</a:t>
            </a:r>
          </a:p>
        </p:txBody>
      </p:sp>
      <p:sp>
        <p:nvSpPr>
          <p:cNvPr id="21531" name="Text Box 98"/>
          <p:cNvSpPr txBox="1">
            <a:spLocks noChangeArrowheads="1"/>
          </p:cNvSpPr>
          <p:nvPr/>
        </p:nvSpPr>
        <p:spPr bwMode="auto">
          <a:xfrm>
            <a:off x="2516188" y="2368550"/>
            <a:ext cx="396875" cy="26828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Rosà</a:t>
            </a:r>
          </a:p>
        </p:txBody>
      </p:sp>
      <p:sp>
        <p:nvSpPr>
          <p:cNvPr id="21532" name="Text Box 98"/>
          <p:cNvSpPr txBox="1">
            <a:spLocks noChangeArrowheads="1"/>
          </p:cNvSpPr>
          <p:nvPr/>
        </p:nvSpPr>
        <p:spPr bwMode="auto">
          <a:xfrm>
            <a:off x="2524125" y="1965325"/>
            <a:ext cx="1333500" cy="2889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100">
                <a:latin typeface="Calibri" pitchFamily="34" charset="0"/>
              </a:rPr>
              <a:t>Bassano del Grappa</a:t>
            </a:r>
          </a:p>
        </p:txBody>
      </p:sp>
      <p:sp>
        <p:nvSpPr>
          <p:cNvPr id="21533" name="Oval 92"/>
          <p:cNvSpPr>
            <a:spLocks noChangeArrowheads="1"/>
          </p:cNvSpPr>
          <p:nvPr/>
        </p:nvSpPr>
        <p:spPr bwMode="auto">
          <a:xfrm>
            <a:off x="4005263" y="5160963"/>
            <a:ext cx="66675" cy="6350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34" name="Oval 199"/>
          <p:cNvSpPr>
            <a:spLocks noChangeArrowheads="1"/>
          </p:cNvSpPr>
          <p:nvPr/>
        </p:nvSpPr>
        <p:spPr bwMode="auto">
          <a:xfrm>
            <a:off x="3995738" y="4292600"/>
            <a:ext cx="69850" cy="65088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35" name="Oval 205"/>
          <p:cNvSpPr>
            <a:spLocks noChangeArrowheads="1"/>
          </p:cNvSpPr>
          <p:nvPr/>
        </p:nvSpPr>
        <p:spPr bwMode="auto">
          <a:xfrm>
            <a:off x="4892675" y="4908550"/>
            <a:ext cx="68263" cy="65088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533583" name="Line 10"/>
          <p:cNvSpPr>
            <a:spLocks noChangeShapeType="1"/>
          </p:cNvSpPr>
          <p:nvPr/>
        </p:nvSpPr>
        <p:spPr bwMode="auto">
          <a:xfrm>
            <a:off x="9151938" y="1801813"/>
            <a:ext cx="0" cy="4200525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1537" name="Oval 12"/>
          <p:cNvSpPr>
            <a:spLocks noChangeArrowheads="1"/>
          </p:cNvSpPr>
          <p:nvPr/>
        </p:nvSpPr>
        <p:spPr bwMode="auto">
          <a:xfrm>
            <a:off x="3973513" y="3789363"/>
            <a:ext cx="146050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38" name="Oval 199"/>
          <p:cNvSpPr>
            <a:spLocks noChangeArrowheads="1"/>
          </p:cNvSpPr>
          <p:nvPr/>
        </p:nvSpPr>
        <p:spPr bwMode="auto">
          <a:xfrm>
            <a:off x="3963988" y="2051050"/>
            <a:ext cx="158750" cy="133350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39" name="Oval 199"/>
          <p:cNvSpPr>
            <a:spLocks noChangeArrowheads="1"/>
          </p:cNvSpPr>
          <p:nvPr/>
        </p:nvSpPr>
        <p:spPr bwMode="auto">
          <a:xfrm>
            <a:off x="3965575" y="3079750"/>
            <a:ext cx="158750" cy="133350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40" name="Oval 12"/>
          <p:cNvSpPr>
            <a:spLocks noChangeArrowheads="1"/>
          </p:cNvSpPr>
          <p:nvPr/>
        </p:nvSpPr>
        <p:spPr bwMode="auto">
          <a:xfrm>
            <a:off x="3975100" y="3429000"/>
            <a:ext cx="146050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41" name="Oval 12"/>
          <p:cNvSpPr>
            <a:spLocks noChangeArrowheads="1"/>
          </p:cNvSpPr>
          <p:nvPr/>
        </p:nvSpPr>
        <p:spPr bwMode="auto">
          <a:xfrm>
            <a:off x="3978275" y="2779713"/>
            <a:ext cx="146050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42" name="Oval 199"/>
          <p:cNvSpPr>
            <a:spLocks noChangeArrowheads="1"/>
          </p:cNvSpPr>
          <p:nvPr/>
        </p:nvSpPr>
        <p:spPr bwMode="auto">
          <a:xfrm>
            <a:off x="3968750" y="4254500"/>
            <a:ext cx="157163" cy="134938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43" name="Oval 12"/>
          <p:cNvSpPr>
            <a:spLocks noChangeArrowheads="1"/>
          </p:cNvSpPr>
          <p:nvPr/>
        </p:nvSpPr>
        <p:spPr bwMode="auto">
          <a:xfrm>
            <a:off x="3975100" y="4575175"/>
            <a:ext cx="146050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44" name="Oval 12"/>
          <p:cNvSpPr>
            <a:spLocks noChangeArrowheads="1"/>
          </p:cNvSpPr>
          <p:nvPr/>
        </p:nvSpPr>
        <p:spPr bwMode="auto">
          <a:xfrm>
            <a:off x="3976688" y="4876800"/>
            <a:ext cx="146050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45" name="Oval 12"/>
          <p:cNvSpPr>
            <a:spLocks noChangeArrowheads="1"/>
          </p:cNvSpPr>
          <p:nvPr/>
        </p:nvSpPr>
        <p:spPr bwMode="auto">
          <a:xfrm>
            <a:off x="3978275" y="5143500"/>
            <a:ext cx="146050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46" name="AutoShape 84"/>
          <p:cNvSpPr>
            <a:spLocks noChangeArrowheads="1"/>
          </p:cNvSpPr>
          <p:nvPr/>
        </p:nvSpPr>
        <p:spPr bwMode="auto">
          <a:xfrm>
            <a:off x="4403725" y="3933825"/>
            <a:ext cx="1000125" cy="3524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pPr algn="ctr"/>
            <a:r>
              <a:rPr lang="it-IT" sz="900" dirty="0">
                <a:latin typeface="Calibri" pitchFamily="34" charset="0"/>
              </a:rPr>
              <a:t>Castelfranco </a:t>
            </a:r>
            <a:r>
              <a:rPr lang="it-IT" sz="900" dirty="0" err="1" smtClean="0">
                <a:latin typeface="Calibri" pitchFamily="34" charset="0"/>
              </a:rPr>
              <a:t>V.to</a:t>
            </a:r>
            <a:endParaRPr lang="it-IT" sz="900" dirty="0" smtClean="0">
              <a:latin typeface="Calibri" pitchFamily="34" charset="0"/>
            </a:endParaRPr>
          </a:p>
          <a:p>
            <a:pPr algn="ctr"/>
            <a:r>
              <a:rPr lang="it-IT" sz="900" dirty="0" smtClean="0">
                <a:latin typeface="Calibri" pitchFamily="34" charset="0"/>
              </a:rPr>
              <a:t>QO 226</a:t>
            </a:r>
            <a:endParaRPr lang="it-IT" sz="900" dirty="0">
              <a:latin typeface="Calibri" pitchFamily="34" charset="0"/>
            </a:endParaRPr>
          </a:p>
        </p:txBody>
      </p:sp>
      <p:sp>
        <p:nvSpPr>
          <p:cNvPr id="109" name="Line 231"/>
          <p:cNvSpPr>
            <a:spLocks noChangeShapeType="1"/>
          </p:cNvSpPr>
          <p:nvPr/>
        </p:nvSpPr>
        <p:spPr bwMode="auto">
          <a:xfrm rot="16200000" flipV="1">
            <a:off x="6586538" y="3067050"/>
            <a:ext cx="7937" cy="5180013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1549" name="Text Box 98"/>
          <p:cNvSpPr txBox="1">
            <a:spLocks noChangeArrowheads="1"/>
          </p:cNvSpPr>
          <p:nvPr/>
        </p:nvSpPr>
        <p:spPr bwMode="auto">
          <a:xfrm>
            <a:off x="2484438" y="5516563"/>
            <a:ext cx="657225" cy="290512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100">
                <a:latin typeface="Calibri" pitchFamily="34" charset="0"/>
              </a:rPr>
              <a:t>PADOVA</a:t>
            </a:r>
          </a:p>
        </p:txBody>
      </p:sp>
      <p:sp>
        <p:nvSpPr>
          <p:cNvPr id="92" name="Rettangolo arrotondato 91"/>
          <p:cNvSpPr/>
          <p:nvPr/>
        </p:nvSpPr>
        <p:spPr>
          <a:xfrm>
            <a:off x="7092950" y="4292600"/>
            <a:ext cx="287338" cy="1368425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1552" name="AutoShape 84"/>
          <p:cNvSpPr>
            <a:spLocks noChangeArrowheads="1"/>
          </p:cNvSpPr>
          <p:nvPr/>
        </p:nvSpPr>
        <p:spPr bwMode="auto">
          <a:xfrm>
            <a:off x="6732588" y="3933825"/>
            <a:ext cx="968375" cy="3524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pPr algn="ctr"/>
            <a:r>
              <a:rPr lang="it-IT" sz="900" dirty="0">
                <a:latin typeface="Calibri" pitchFamily="34" charset="0"/>
              </a:rPr>
              <a:t>Belluno/Ponte n. A</a:t>
            </a:r>
            <a:r>
              <a:rPr lang="it-IT" sz="900" dirty="0" smtClean="0">
                <a:latin typeface="Calibri" pitchFamily="34" charset="0"/>
              </a:rPr>
              <a:t>.</a:t>
            </a:r>
          </a:p>
          <a:p>
            <a:pPr algn="ctr"/>
            <a:r>
              <a:rPr lang="it-IT" sz="900" dirty="0" smtClean="0">
                <a:latin typeface="Calibri" pitchFamily="34" charset="0"/>
              </a:rPr>
              <a:t>QO 226</a:t>
            </a:r>
            <a:endParaRPr lang="it-IT" sz="900" dirty="0">
              <a:latin typeface="Calibri" pitchFamily="34" charset="0"/>
            </a:endParaRPr>
          </a:p>
        </p:txBody>
      </p:sp>
      <p:sp>
        <p:nvSpPr>
          <p:cNvPr id="105" name="Segnaposto numero diapositiva 10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2F75AA-3360-4496-9C2B-EF4EC575FA01}" type="slidenum">
              <a:rPr lang="it-IT"/>
              <a:pPr>
                <a:defRPr/>
              </a:pPr>
              <a:t>6</a:t>
            </a:fld>
            <a:endParaRPr lang="it-IT"/>
          </a:p>
        </p:txBody>
      </p:sp>
      <p:sp>
        <p:nvSpPr>
          <p:cNvPr id="21554" name="Oval 199"/>
          <p:cNvSpPr>
            <a:spLocks noChangeArrowheads="1"/>
          </p:cNvSpPr>
          <p:nvPr/>
        </p:nvSpPr>
        <p:spPr bwMode="auto">
          <a:xfrm>
            <a:off x="3981450" y="5599113"/>
            <a:ext cx="158750" cy="133350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55" name="Oval 12"/>
          <p:cNvSpPr>
            <a:spLocks noChangeArrowheads="1"/>
          </p:cNvSpPr>
          <p:nvPr/>
        </p:nvSpPr>
        <p:spPr bwMode="auto">
          <a:xfrm>
            <a:off x="3924300" y="2420938"/>
            <a:ext cx="144463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13" name="Line 9"/>
          <p:cNvSpPr>
            <a:spLocks noChangeShapeType="1"/>
          </p:cNvSpPr>
          <p:nvPr/>
        </p:nvSpPr>
        <p:spPr bwMode="auto">
          <a:xfrm>
            <a:off x="7215206" y="4352925"/>
            <a:ext cx="7938" cy="1308100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1557" name="Oval 205"/>
          <p:cNvSpPr>
            <a:spLocks noChangeArrowheads="1"/>
          </p:cNvSpPr>
          <p:nvPr/>
        </p:nvSpPr>
        <p:spPr bwMode="auto">
          <a:xfrm>
            <a:off x="4856163" y="4581525"/>
            <a:ext cx="147637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58" name="Oval 205"/>
          <p:cNvSpPr>
            <a:spLocks noChangeArrowheads="1"/>
          </p:cNvSpPr>
          <p:nvPr/>
        </p:nvSpPr>
        <p:spPr bwMode="auto">
          <a:xfrm>
            <a:off x="4856163" y="4868863"/>
            <a:ext cx="147637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59" name="Oval 205"/>
          <p:cNvSpPr>
            <a:spLocks noChangeArrowheads="1"/>
          </p:cNvSpPr>
          <p:nvPr/>
        </p:nvSpPr>
        <p:spPr bwMode="auto">
          <a:xfrm>
            <a:off x="4856163" y="5157788"/>
            <a:ext cx="147637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60" name="Oval 205"/>
          <p:cNvSpPr>
            <a:spLocks noChangeArrowheads="1"/>
          </p:cNvSpPr>
          <p:nvPr/>
        </p:nvSpPr>
        <p:spPr bwMode="auto">
          <a:xfrm>
            <a:off x="4856163" y="4292600"/>
            <a:ext cx="14763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64" name="Oval 205"/>
          <p:cNvSpPr>
            <a:spLocks noChangeArrowheads="1"/>
          </p:cNvSpPr>
          <p:nvPr/>
        </p:nvSpPr>
        <p:spPr bwMode="auto">
          <a:xfrm>
            <a:off x="7143768" y="4365625"/>
            <a:ext cx="149225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65" name="Oval 205"/>
          <p:cNvSpPr>
            <a:spLocks noChangeArrowheads="1"/>
          </p:cNvSpPr>
          <p:nvPr/>
        </p:nvSpPr>
        <p:spPr bwMode="auto">
          <a:xfrm>
            <a:off x="4859338" y="5516563"/>
            <a:ext cx="149225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66" name="Oval 205"/>
          <p:cNvSpPr>
            <a:spLocks noChangeArrowheads="1"/>
          </p:cNvSpPr>
          <p:nvPr/>
        </p:nvSpPr>
        <p:spPr bwMode="auto">
          <a:xfrm>
            <a:off x="7143768" y="5516563"/>
            <a:ext cx="149225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122" name="Line 9"/>
          <p:cNvSpPr>
            <a:spLocks noChangeShapeType="1"/>
          </p:cNvSpPr>
          <p:nvPr/>
        </p:nvSpPr>
        <p:spPr bwMode="auto">
          <a:xfrm>
            <a:off x="6011863" y="2060575"/>
            <a:ext cx="0" cy="3600450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1568" name="Oval 205"/>
          <p:cNvSpPr>
            <a:spLocks noChangeArrowheads="1"/>
          </p:cNvSpPr>
          <p:nvPr/>
        </p:nvSpPr>
        <p:spPr bwMode="auto">
          <a:xfrm>
            <a:off x="5940425" y="3716338"/>
            <a:ext cx="147638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69" name="Oval 205"/>
          <p:cNvSpPr>
            <a:spLocks noChangeArrowheads="1"/>
          </p:cNvSpPr>
          <p:nvPr/>
        </p:nvSpPr>
        <p:spPr bwMode="auto">
          <a:xfrm>
            <a:off x="5929322" y="3429000"/>
            <a:ext cx="149225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70" name="Oval 205"/>
          <p:cNvSpPr>
            <a:spLocks noChangeArrowheads="1"/>
          </p:cNvSpPr>
          <p:nvPr/>
        </p:nvSpPr>
        <p:spPr bwMode="auto">
          <a:xfrm>
            <a:off x="5929322" y="3068638"/>
            <a:ext cx="149225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71" name="Oval 205"/>
          <p:cNvSpPr>
            <a:spLocks noChangeArrowheads="1"/>
          </p:cNvSpPr>
          <p:nvPr/>
        </p:nvSpPr>
        <p:spPr bwMode="auto">
          <a:xfrm>
            <a:off x="5929322" y="2781300"/>
            <a:ext cx="149225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72" name="Oval 205"/>
          <p:cNvSpPr>
            <a:spLocks noChangeArrowheads="1"/>
          </p:cNvSpPr>
          <p:nvPr/>
        </p:nvSpPr>
        <p:spPr bwMode="auto">
          <a:xfrm>
            <a:off x="5929322" y="2420938"/>
            <a:ext cx="149225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73" name="Oval 205"/>
          <p:cNvSpPr>
            <a:spLocks noChangeArrowheads="1"/>
          </p:cNvSpPr>
          <p:nvPr/>
        </p:nvSpPr>
        <p:spPr bwMode="auto">
          <a:xfrm>
            <a:off x="5929322" y="2060575"/>
            <a:ext cx="149225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74" name="Oval 205"/>
          <p:cNvSpPr>
            <a:spLocks noChangeArrowheads="1"/>
          </p:cNvSpPr>
          <p:nvPr/>
        </p:nvSpPr>
        <p:spPr bwMode="auto">
          <a:xfrm>
            <a:off x="5924560" y="4292600"/>
            <a:ext cx="147638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75" name="Oval 205"/>
          <p:cNvSpPr>
            <a:spLocks noChangeArrowheads="1"/>
          </p:cNvSpPr>
          <p:nvPr/>
        </p:nvSpPr>
        <p:spPr bwMode="auto">
          <a:xfrm>
            <a:off x="5935663" y="5516563"/>
            <a:ext cx="149225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77" name="Oval 205"/>
          <p:cNvSpPr>
            <a:spLocks noChangeArrowheads="1"/>
          </p:cNvSpPr>
          <p:nvPr/>
        </p:nvSpPr>
        <p:spPr bwMode="auto">
          <a:xfrm>
            <a:off x="5929322" y="4598988"/>
            <a:ext cx="147637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78" name="Oval 205"/>
          <p:cNvSpPr>
            <a:spLocks noChangeArrowheads="1"/>
          </p:cNvSpPr>
          <p:nvPr/>
        </p:nvSpPr>
        <p:spPr bwMode="auto">
          <a:xfrm>
            <a:off x="5929322" y="4886325"/>
            <a:ext cx="147637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1579" name="Oval 205"/>
          <p:cNvSpPr>
            <a:spLocks noChangeArrowheads="1"/>
          </p:cNvSpPr>
          <p:nvPr/>
        </p:nvSpPr>
        <p:spPr bwMode="auto">
          <a:xfrm>
            <a:off x="5929322" y="5214951"/>
            <a:ext cx="147637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ttangolo arrotondato 57"/>
          <p:cNvSpPr/>
          <p:nvPr/>
        </p:nvSpPr>
        <p:spPr>
          <a:xfrm>
            <a:off x="7451725" y="1700213"/>
            <a:ext cx="288925" cy="1728787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4578" name="Line 75"/>
          <p:cNvSpPr>
            <a:spLocks noChangeShapeType="1"/>
          </p:cNvSpPr>
          <p:nvPr/>
        </p:nvSpPr>
        <p:spPr bwMode="auto">
          <a:xfrm>
            <a:off x="7593013" y="1700213"/>
            <a:ext cx="3175" cy="1728787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Dot"/>
            <a:round/>
            <a:headEnd/>
            <a:tailEnd/>
          </a:ln>
        </p:spPr>
        <p:txBody>
          <a:bodyPr lIns="80147" tIns="40074" rIns="80147" bIns="40074"/>
          <a:lstStyle/>
          <a:p>
            <a:endParaRPr lang="it-IT"/>
          </a:p>
        </p:txBody>
      </p:sp>
      <p:grpSp>
        <p:nvGrpSpPr>
          <p:cNvPr id="24579" name="Gruppo 70"/>
          <p:cNvGrpSpPr>
            <a:grpSpLocks/>
          </p:cNvGrpSpPr>
          <p:nvPr/>
        </p:nvGrpSpPr>
        <p:grpSpPr bwMode="auto">
          <a:xfrm>
            <a:off x="171451" y="361950"/>
            <a:ext cx="8569324" cy="5640387"/>
            <a:chOff x="172291" y="361343"/>
            <a:chExt cx="8567968" cy="5641387"/>
          </a:xfrm>
        </p:grpSpPr>
        <p:sp>
          <p:nvSpPr>
            <p:cNvPr id="51" name="Rettangolo arrotondato 50"/>
            <p:cNvSpPr/>
            <p:nvPr/>
          </p:nvSpPr>
          <p:spPr>
            <a:xfrm>
              <a:off x="5580047" y="1718896"/>
              <a:ext cx="288879" cy="4158399"/>
            </a:xfrm>
            <a:prstGeom prst="round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0147" tIns="40074" rIns="80147" bIns="40074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sp>
          <p:nvSpPr>
            <p:cNvPr id="24594" name="Text Box 31"/>
            <p:cNvSpPr txBox="1">
              <a:spLocks noChangeArrowheads="1"/>
            </p:cNvSpPr>
            <p:nvPr/>
          </p:nvSpPr>
          <p:spPr bwMode="auto">
            <a:xfrm>
              <a:off x="2720655" y="4888287"/>
              <a:ext cx="987250" cy="267952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 algn="r">
                <a:lnSpc>
                  <a:spcPct val="135000"/>
                </a:lnSpc>
              </a:pPr>
              <a:r>
                <a:rPr lang="it-IT" sz="900" dirty="0">
                  <a:latin typeface="Calibri" pitchFamily="34" charset="0"/>
                </a:rPr>
                <a:t>Carmignano </a:t>
              </a:r>
              <a:r>
                <a:rPr lang="it-IT" sz="900" dirty="0" smtClean="0">
                  <a:latin typeface="Calibri" pitchFamily="34" charset="0"/>
                </a:rPr>
                <a:t>di </a:t>
              </a:r>
              <a:r>
                <a:rPr lang="it-IT" sz="900" dirty="0">
                  <a:latin typeface="Calibri" pitchFamily="34" charset="0"/>
                </a:rPr>
                <a:t>B.</a:t>
              </a:r>
            </a:p>
          </p:txBody>
        </p:sp>
        <p:sp>
          <p:nvSpPr>
            <p:cNvPr id="24595" name="Text Box 96"/>
            <p:cNvSpPr txBox="1">
              <a:spLocks noChangeArrowheads="1"/>
            </p:cNvSpPr>
            <p:nvPr/>
          </p:nvSpPr>
          <p:spPr bwMode="auto">
            <a:xfrm>
              <a:off x="2699792" y="4168363"/>
              <a:ext cx="1153860" cy="288680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1000">
                  <a:latin typeface="Calibri" pitchFamily="34" charset="0"/>
                </a:rPr>
                <a:t>Cittadella</a:t>
              </a:r>
            </a:p>
          </p:txBody>
        </p:sp>
        <p:sp>
          <p:nvSpPr>
            <p:cNvPr id="24596" name="Text Box 98"/>
            <p:cNvSpPr txBox="1">
              <a:spLocks noChangeArrowheads="1"/>
            </p:cNvSpPr>
            <p:nvPr/>
          </p:nvSpPr>
          <p:spPr bwMode="auto">
            <a:xfrm>
              <a:off x="2699792" y="4552801"/>
              <a:ext cx="625128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Fontaniva</a:t>
              </a:r>
            </a:p>
          </p:txBody>
        </p:sp>
        <p:sp>
          <p:nvSpPr>
            <p:cNvPr id="24597" name="Text Box 230"/>
            <p:cNvSpPr txBox="1">
              <a:spLocks noChangeArrowheads="1"/>
            </p:cNvSpPr>
            <p:nvPr/>
          </p:nvSpPr>
          <p:spPr bwMode="auto">
            <a:xfrm>
              <a:off x="7878827" y="1065488"/>
              <a:ext cx="291859" cy="221737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endParaRPr lang="en-US" sz="900">
                <a:solidFill>
                  <a:srgbClr val="777777"/>
                </a:solidFill>
                <a:latin typeface="Calibri" pitchFamily="34" charset="0"/>
              </a:endParaRPr>
            </a:p>
          </p:txBody>
        </p:sp>
        <p:sp>
          <p:nvSpPr>
            <p:cNvPr id="24598" name="CasellaDiTesto 164"/>
            <p:cNvSpPr txBox="1">
              <a:spLocks noChangeArrowheads="1"/>
            </p:cNvSpPr>
            <p:nvPr/>
          </p:nvSpPr>
          <p:spPr bwMode="auto">
            <a:xfrm>
              <a:off x="526122" y="361343"/>
              <a:ext cx="8179217" cy="450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0147" tIns="40074" rIns="80147" bIns="40074">
              <a:spAutoFit/>
            </a:bodyPr>
            <a:lstStyle/>
            <a:p>
              <a:r>
                <a:rPr lang="it-IT" sz="2000" b="1" dirty="0" err="1">
                  <a:solidFill>
                    <a:srgbClr val="333333"/>
                  </a:solidFill>
                  <a:latin typeface="Calibri" pitchFamily="34" charset="0"/>
                </a:rPr>
                <a:t>Q.O</a:t>
              </a:r>
              <a:r>
                <a:rPr lang="it-IT" sz="2000" b="1" dirty="0">
                  <a:solidFill>
                    <a:srgbClr val="333333"/>
                  </a:solidFill>
                  <a:latin typeface="Calibri" pitchFamily="34" charset="0"/>
                </a:rPr>
                <a:t>.216</a:t>
              </a:r>
              <a:r>
                <a:rPr lang="it-IT" sz="2400" b="1" dirty="0">
                  <a:solidFill>
                    <a:srgbClr val="333333"/>
                  </a:solidFill>
                  <a:latin typeface="Calibri" pitchFamily="34" charset="0"/>
                </a:rPr>
                <a:t> </a:t>
              </a:r>
              <a:r>
                <a:rPr lang="it-IT" sz="2400" b="1" dirty="0" smtClean="0">
                  <a:solidFill>
                    <a:srgbClr val="333333"/>
                  </a:solidFill>
                  <a:latin typeface="Calibri" pitchFamily="34" charset="0"/>
                </a:rPr>
                <a:t> </a:t>
              </a:r>
              <a:r>
                <a:rPr lang="it-IT" sz="2100" b="1" dirty="0" smtClean="0">
                  <a:solidFill>
                    <a:srgbClr val="333333"/>
                  </a:solidFill>
                  <a:latin typeface="Calibri" pitchFamily="34" charset="0"/>
                </a:rPr>
                <a:t>Treviso </a:t>
              </a:r>
              <a:r>
                <a:rPr lang="it-IT" sz="2100" b="1" dirty="0">
                  <a:solidFill>
                    <a:srgbClr val="333333"/>
                  </a:solidFill>
                  <a:latin typeface="Calibri" pitchFamily="34" charset="0"/>
                </a:rPr>
                <a:t>– </a:t>
              </a:r>
              <a:r>
                <a:rPr lang="it-IT" sz="2100" b="1" dirty="0" smtClean="0">
                  <a:solidFill>
                    <a:srgbClr val="333333"/>
                  </a:solidFill>
                  <a:latin typeface="Calibri" pitchFamily="34" charset="0"/>
                </a:rPr>
                <a:t>Castelfranco </a:t>
              </a:r>
              <a:r>
                <a:rPr lang="it-IT" sz="2100" b="1" dirty="0" err="1" smtClean="0">
                  <a:solidFill>
                    <a:srgbClr val="333333"/>
                  </a:solidFill>
                  <a:latin typeface="Calibri" pitchFamily="34" charset="0"/>
                </a:rPr>
                <a:t>V.to</a:t>
              </a:r>
              <a:r>
                <a:rPr lang="it-IT" sz="2100" b="1" dirty="0" smtClean="0">
                  <a:solidFill>
                    <a:srgbClr val="333333"/>
                  </a:solidFill>
                  <a:latin typeface="Calibri" pitchFamily="34" charset="0"/>
                </a:rPr>
                <a:t> – Vicenza</a:t>
              </a:r>
              <a:endParaRPr lang="it-IT" sz="2100" b="1" dirty="0">
                <a:solidFill>
                  <a:srgbClr val="333333"/>
                </a:solidFill>
                <a:latin typeface="Calibri" pitchFamily="34" charset="0"/>
              </a:endParaRPr>
            </a:p>
          </p:txBody>
        </p:sp>
        <p:sp>
          <p:nvSpPr>
            <p:cNvPr id="24599" name="Text Box 29"/>
            <p:cNvSpPr txBox="1">
              <a:spLocks noChangeArrowheads="1"/>
            </p:cNvSpPr>
            <p:nvPr/>
          </p:nvSpPr>
          <p:spPr bwMode="auto">
            <a:xfrm>
              <a:off x="2743103" y="5236730"/>
              <a:ext cx="1396849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S. Pietro in Gù</a:t>
              </a:r>
            </a:p>
          </p:txBody>
        </p:sp>
        <p:sp>
          <p:nvSpPr>
            <p:cNvPr id="24600" name="Text Box 98"/>
            <p:cNvSpPr txBox="1">
              <a:spLocks noChangeArrowheads="1"/>
            </p:cNvSpPr>
            <p:nvPr/>
          </p:nvSpPr>
          <p:spPr bwMode="auto">
            <a:xfrm>
              <a:off x="2699792" y="3857355"/>
              <a:ext cx="522536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Galliera</a:t>
              </a:r>
            </a:p>
          </p:txBody>
        </p:sp>
        <p:sp>
          <p:nvSpPr>
            <p:cNvPr id="24601" name="Text Box 98"/>
            <p:cNvSpPr txBox="1">
              <a:spLocks noChangeArrowheads="1"/>
            </p:cNvSpPr>
            <p:nvPr/>
          </p:nvSpPr>
          <p:spPr bwMode="auto">
            <a:xfrm>
              <a:off x="2699792" y="3593862"/>
              <a:ext cx="841533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S.Martino di L.</a:t>
              </a:r>
            </a:p>
          </p:txBody>
        </p:sp>
        <p:sp>
          <p:nvSpPr>
            <p:cNvPr id="533543" name="Line 231"/>
            <p:cNvSpPr>
              <a:spLocks noChangeShapeType="1"/>
            </p:cNvSpPr>
            <p:nvPr/>
          </p:nvSpPr>
          <p:spPr bwMode="auto">
            <a:xfrm rot="5400000">
              <a:off x="6263358" y="894874"/>
              <a:ext cx="0" cy="4953803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prstDash val="dashDot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03" name="CasellaDiTesto 164"/>
            <p:cNvSpPr txBox="1">
              <a:spLocks noChangeArrowheads="1"/>
            </p:cNvSpPr>
            <p:nvPr/>
          </p:nvSpPr>
          <p:spPr bwMode="auto">
            <a:xfrm>
              <a:off x="291860" y="1838687"/>
              <a:ext cx="2261565" cy="419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Servizi </a:t>
              </a:r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lenti cadenzati e distanziati tra loro 30’: </a:t>
              </a:r>
              <a:endParaRPr lang="it-IT" sz="1100" dirty="0">
                <a:solidFill>
                  <a:srgbClr val="333333"/>
                </a:solidFill>
                <a:latin typeface="Calibri" pitchFamily="34" charset="0"/>
              </a:endParaRPr>
            </a:p>
          </p:txBody>
        </p:sp>
        <p:sp>
          <p:nvSpPr>
            <p:cNvPr id="14350" name="CasellaDiTesto 164"/>
            <p:cNvSpPr txBox="1">
              <a:spLocks noChangeArrowheads="1"/>
            </p:cNvSpPr>
            <p:nvPr/>
          </p:nvSpPr>
          <p:spPr bwMode="auto">
            <a:xfrm>
              <a:off x="172291" y="2361947"/>
              <a:ext cx="2381135" cy="2112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0147" tIns="40074" rIns="80147" bIns="40074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it-IT" sz="1100" dirty="0" smtClean="0">
                  <a:solidFill>
                    <a:srgbClr val="333333"/>
                  </a:solidFill>
                  <a:latin typeface="+mn-lt"/>
                </a:rPr>
                <a:t> a </a:t>
              </a:r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60 minuti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 </a:t>
              </a:r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  Treviso-Castelfranco-Vicenza</a:t>
              </a:r>
              <a:endParaRPr lang="it-IT" sz="1100" dirty="0">
                <a:solidFill>
                  <a:srgbClr val="333333"/>
                </a:solidFill>
                <a:latin typeface="Calibri" pitchFamily="34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 a 60 minuti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1100" dirty="0" smtClean="0">
                  <a:solidFill>
                    <a:srgbClr val="333333"/>
                  </a:solidFill>
                  <a:latin typeface="Calibri" pitchFamily="34" charset="0"/>
                </a:rPr>
                <a:t>   Treviso-Castelfranco-Padova</a:t>
              </a:r>
              <a:endParaRPr lang="it-IT" sz="1100" dirty="0" smtClean="0">
                <a:solidFill>
                  <a:srgbClr val="333333"/>
                </a:solidFill>
                <a:latin typeface="+mn-lt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1100" dirty="0" smtClean="0">
                <a:solidFill>
                  <a:srgbClr val="333333"/>
                </a:solidFill>
                <a:latin typeface="+mn-lt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1100" dirty="0">
                <a:solidFill>
                  <a:srgbClr val="333333"/>
                </a:solidFill>
                <a:latin typeface="+mn-lt"/>
              </a:endParaRPr>
            </a:p>
            <a:p>
              <a:pPr indent="-3429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1100" dirty="0" smtClean="0">
                  <a:solidFill>
                    <a:srgbClr val="333333"/>
                  </a:solidFill>
                  <a:latin typeface="+mn-lt"/>
                </a:rPr>
                <a:t> </a:t>
              </a:r>
              <a:r>
                <a:rPr lang="it-IT" sz="1100" dirty="0">
                  <a:solidFill>
                    <a:srgbClr val="333333"/>
                  </a:solidFill>
                  <a:latin typeface="Calibri" pitchFamily="34" charset="0"/>
                </a:rPr>
                <a:t>(1) a Cittadella proseguimento con Reg. da Bassano a Padova; a Castelfranco coincidenza per Venezia con RV Bassano - Venezia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1100" dirty="0">
                <a:solidFill>
                  <a:srgbClr val="333333"/>
                </a:solidFill>
                <a:latin typeface="+mn-lt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1100" dirty="0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533583" name="Line 10"/>
            <p:cNvSpPr>
              <a:spLocks noChangeShapeType="1"/>
            </p:cNvSpPr>
            <p:nvPr/>
          </p:nvSpPr>
          <p:spPr bwMode="auto">
            <a:xfrm>
              <a:off x="8730736" y="1536300"/>
              <a:ext cx="9523" cy="446643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prstDash val="sysDot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06" name="Text Box 98"/>
            <p:cNvSpPr txBox="1">
              <a:spLocks noChangeArrowheads="1"/>
            </p:cNvSpPr>
            <p:nvPr/>
          </p:nvSpPr>
          <p:spPr bwMode="auto">
            <a:xfrm>
              <a:off x="2691771" y="3199344"/>
              <a:ext cx="944125" cy="288680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1000">
                  <a:latin typeface="Calibri" pitchFamily="34" charset="0"/>
                </a:rPr>
                <a:t>Castelfranco V.</a:t>
              </a:r>
              <a:endParaRPr lang="it-IT" sz="1100">
                <a:latin typeface="Calibri" pitchFamily="34" charset="0"/>
              </a:endParaRPr>
            </a:p>
          </p:txBody>
        </p:sp>
        <p:sp>
          <p:nvSpPr>
            <p:cNvPr id="24607" name="Text Box 98"/>
            <p:cNvSpPr txBox="1">
              <a:spLocks noChangeArrowheads="1"/>
            </p:cNvSpPr>
            <p:nvPr/>
          </p:nvSpPr>
          <p:spPr bwMode="auto">
            <a:xfrm>
              <a:off x="2689172" y="1576635"/>
              <a:ext cx="718102" cy="30945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1100">
                  <a:latin typeface="Calibri" pitchFamily="34" charset="0"/>
                </a:rPr>
                <a:t>Treviso C.</a:t>
              </a:r>
            </a:p>
          </p:txBody>
        </p:sp>
        <p:sp>
          <p:nvSpPr>
            <p:cNvPr id="24608" name="Line 10"/>
            <p:cNvSpPr>
              <a:spLocks noChangeShapeType="1"/>
            </p:cNvSpPr>
            <p:nvPr/>
          </p:nvSpPr>
          <p:spPr bwMode="auto">
            <a:xfrm flipH="1">
              <a:off x="3779230" y="1673105"/>
              <a:ext cx="10860" cy="4328185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prstDash val="sysDot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endParaRPr lang="it-IT"/>
            </a:p>
          </p:txBody>
        </p:sp>
        <p:sp>
          <p:nvSpPr>
            <p:cNvPr id="24609" name="Text Box 98"/>
            <p:cNvSpPr txBox="1">
              <a:spLocks noChangeArrowheads="1"/>
            </p:cNvSpPr>
            <p:nvPr/>
          </p:nvSpPr>
          <p:spPr bwMode="auto">
            <a:xfrm>
              <a:off x="2684392" y="2848021"/>
              <a:ext cx="591464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Albaredo</a:t>
              </a:r>
            </a:p>
          </p:txBody>
        </p:sp>
        <p:sp>
          <p:nvSpPr>
            <p:cNvPr id="24610" name="Text Box 98"/>
            <p:cNvSpPr txBox="1">
              <a:spLocks noChangeArrowheads="1"/>
            </p:cNvSpPr>
            <p:nvPr/>
          </p:nvSpPr>
          <p:spPr bwMode="auto">
            <a:xfrm>
              <a:off x="2699792" y="2446303"/>
              <a:ext cx="484063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Istrana</a:t>
              </a:r>
            </a:p>
          </p:txBody>
        </p:sp>
        <p:sp>
          <p:nvSpPr>
            <p:cNvPr id="24611" name="Text Box 98"/>
            <p:cNvSpPr txBox="1">
              <a:spLocks noChangeArrowheads="1"/>
            </p:cNvSpPr>
            <p:nvPr/>
          </p:nvSpPr>
          <p:spPr bwMode="auto">
            <a:xfrm>
              <a:off x="2699792" y="2010029"/>
              <a:ext cx="538921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Paese</a:t>
              </a:r>
            </a:p>
          </p:txBody>
        </p:sp>
        <p:sp>
          <p:nvSpPr>
            <p:cNvPr id="2" name="Line 231"/>
            <p:cNvSpPr>
              <a:spLocks noChangeShapeType="1"/>
            </p:cNvSpPr>
            <p:nvPr/>
          </p:nvSpPr>
          <p:spPr bwMode="auto">
            <a:xfrm rot="5400000">
              <a:off x="6263358" y="-762770"/>
              <a:ext cx="0" cy="4953803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prstDash val="dashDot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3" name="Line 231"/>
            <p:cNvSpPr>
              <a:spLocks noChangeShapeType="1"/>
            </p:cNvSpPr>
            <p:nvPr/>
          </p:nvSpPr>
          <p:spPr bwMode="auto">
            <a:xfrm rot="5400000">
              <a:off x="6253041" y="1864215"/>
              <a:ext cx="0" cy="4955391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prstDash val="dashDot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14" name="Oval 12"/>
            <p:cNvSpPr>
              <a:spLocks noChangeArrowheads="1"/>
            </p:cNvSpPr>
            <p:nvPr/>
          </p:nvSpPr>
          <p:spPr bwMode="auto">
            <a:xfrm>
              <a:off x="3726289" y="2123778"/>
              <a:ext cx="141178" cy="14542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4615" name="Oval 12"/>
            <p:cNvSpPr>
              <a:spLocks noChangeArrowheads="1"/>
            </p:cNvSpPr>
            <p:nvPr/>
          </p:nvSpPr>
          <p:spPr bwMode="auto">
            <a:xfrm>
              <a:off x="3726289" y="2918574"/>
              <a:ext cx="141178" cy="14542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4616" name="Oval 12"/>
            <p:cNvSpPr>
              <a:spLocks noChangeArrowheads="1"/>
            </p:cNvSpPr>
            <p:nvPr/>
          </p:nvSpPr>
          <p:spPr bwMode="auto">
            <a:xfrm>
              <a:off x="3726289" y="2515417"/>
              <a:ext cx="141178" cy="14542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4617" name="Oval 12"/>
            <p:cNvSpPr>
              <a:spLocks noChangeArrowheads="1"/>
            </p:cNvSpPr>
            <p:nvPr/>
          </p:nvSpPr>
          <p:spPr bwMode="auto">
            <a:xfrm>
              <a:off x="3727646" y="3645697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4618" name="Oval 12"/>
            <p:cNvSpPr>
              <a:spLocks noChangeArrowheads="1"/>
            </p:cNvSpPr>
            <p:nvPr/>
          </p:nvSpPr>
          <p:spPr bwMode="auto">
            <a:xfrm>
              <a:off x="3729004" y="3958145"/>
              <a:ext cx="141178" cy="14542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4619" name="Oval 12"/>
            <p:cNvSpPr>
              <a:spLocks noChangeArrowheads="1"/>
            </p:cNvSpPr>
            <p:nvPr/>
          </p:nvSpPr>
          <p:spPr bwMode="auto">
            <a:xfrm>
              <a:off x="3716786" y="4578719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4620" name="Oval 12"/>
            <p:cNvSpPr>
              <a:spLocks noChangeArrowheads="1"/>
            </p:cNvSpPr>
            <p:nvPr/>
          </p:nvSpPr>
          <p:spPr bwMode="auto">
            <a:xfrm>
              <a:off x="3716786" y="5373516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4621" name="Oval 12"/>
            <p:cNvSpPr>
              <a:spLocks noChangeArrowheads="1"/>
            </p:cNvSpPr>
            <p:nvPr/>
          </p:nvSpPr>
          <p:spPr bwMode="auto">
            <a:xfrm>
              <a:off x="3716786" y="4970358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4622" name="Oval 199"/>
            <p:cNvSpPr>
              <a:spLocks noChangeArrowheads="1"/>
            </p:cNvSpPr>
            <p:nvPr/>
          </p:nvSpPr>
          <p:spPr bwMode="auto">
            <a:xfrm>
              <a:off x="3722216" y="1632789"/>
              <a:ext cx="153396" cy="133906"/>
            </a:xfrm>
            <a:prstGeom prst="ellipse">
              <a:avLst/>
            </a:prstGeom>
            <a:solidFill>
              <a:srgbClr val="006666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4623" name="Oval 199"/>
            <p:cNvSpPr>
              <a:spLocks noChangeArrowheads="1"/>
            </p:cNvSpPr>
            <p:nvPr/>
          </p:nvSpPr>
          <p:spPr bwMode="auto">
            <a:xfrm>
              <a:off x="3723575" y="3304454"/>
              <a:ext cx="153395" cy="133905"/>
            </a:xfrm>
            <a:prstGeom prst="ellipse">
              <a:avLst/>
            </a:prstGeom>
            <a:solidFill>
              <a:srgbClr val="006666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4624" name="Oval 199"/>
            <p:cNvSpPr>
              <a:spLocks noChangeArrowheads="1"/>
            </p:cNvSpPr>
            <p:nvPr/>
          </p:nvSpPr>
          <p:spPr bwMode="auto">
            <a:xfrm>
              <a:off x="3724931" y="4261952"/>
              <a:ext cx="153396" cy="133906"/>
            </a:xfrm>
            <a:prstGeom prst="ellipse">
              <a:avLst/>
            </a:prstGeom>
            <a:solidFill>
              <a:srgbClr val="006666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4625" name="Oval 206"/>
            <p:cNvSpPr>
              <a:spLocks noChangeArrowheads="1"/>
            </p:cNvSpPr>
            <p:nvPr/>
          </p:nvSpPr>
          <p:spPr bwMode="auto">
            <a:xfrm>
              <a:off x="5666131" y="2138176"/>
              <a:ext cx="66517" cy="64793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4626" name="Oval 206"/>
            <p:cNvSpPr>
              <a:spLocks noChangeArrowheads="1"/>
            </p:cNvSpPr>
            <p:nvPr/>
          </p:nvSpPr>
          <p:spPr bwMode="auto">
            <a:xfrm>
              <a:off x="5667489" y="2519735"/>
              <a:ext cx="66516" cy="6479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4627" name="Oval 206"/>
            <p:cNvSpPr>
              <a:spLocks noChangeArrowheads="1"/>
            </p:cNvSpPr>
            <p:nvPr/>
          </p:nvSpPr>
          <p:spPr bwMode="auto">
            <a:xfrm>
              <a:off x="5667489" y="2934412"/>
              <a:ext cx="66516" cy="6479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4628" name="Line 75"/>
            <p:cNvSpPr>
              <a:spLocks noChangeShapeType="1"/>
            </p:cNvSpPr>
            <p:nvPr/>
          </p:nvSpPr>
          <p:spPr bwMode="auto">
            <a:xfrm>
              <a:off x="5721413" y="1709102"/>
              <a:ext cx="2715" cy="399414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prstDash val="dashDot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endParaRPr lang="it-IT"/>
            </a:p>
          </p:txBody>
        </p:sp>
        <p:sp>
          <p:nvSpPr>
            <p:cNvPr id="24629" name="Oval 206"/>
            <p:cNvSpPr>
              <a:spLocks noChangeArrowheads="1"/>
            </p:cNvSpPr>
            <p:nvPr/>
          </p:nvSpPr>
          <p:spPr bwMode="auto">
            <a:xfrm>
              <a:off x="5664774" y="3328930"/>
              <a:ext cx="66516" cy="6479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4630" name="Oval 205"/>
            <p:cNvSpPr>
              <a:spLocks noChangeArrowheads="1"/>
            </p:cNvSpPr>
            <p:nvPr/>
          </p:nvSpPr>
          <p:spPr bwMode="auto">
            <a:xfrm>
              <a:off x="5652120" y="2132856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4631" name="Oval 205"/>
            <p:cNvSpPr>
              <a:spLocks noChangeArrowheads="1"/>
            </p:cNvSpPr>
            <p:nvPr/>
          </p:nvSpPr>
          <p:spPr bwMode="auto">
            <a:xfrm>
              <a:off x="5652120" y="2492896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4632" name="Oval 205"/>
            <p:cNvSpPr>
              <a:spLocks noChangeArrowheads="1"/>
            </p:cNvSpPr>
            <p:nvPr/>
          </p:nvSpPr>
          <p:spPr bwMode="auto">
            <a:xfrm>
              <a:off x="5652120" y="2852936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4633" name="Oval 205"/>
            <p:cNvSpPr>
              <a:spLocks noChangeArrowheads="1"/>
            </p:cNvSpPr>
            <p:nvPr/>
          </p:nvSpPr>
          <p:spPr bwMode="auto">
            <a:xfrm>
              <a:off x="5652120" y="3284984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4634" name="Oval 205"/>
            <p:cNvSpPr>
              <a:spLocks noChangeArrowheads="1"/>
            </p:cNvSpPr>
            <p:nvPr/>
          </p:nvSpPr>
          <p:spPr bwMode="auto">
            <a:xfrm>
              <a:off x="5652120" y="3573016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4635" name="Oval 205"/>
            <p:cNvSpPr>
              <a:spLocks noChangeArrowheads="1"/>
            </p:cNvSpPr>
            <p:nvPr/>
          </p:nvSpPr>
          <p:spPr bwMode="auto">
            <a:xfrm>
              <a:off x="5652120" y="3933056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4636" name="Oval 205"/>
            <p:cNvSpPr>
              <a:spLocks noChangeArrowheads="1"/>
            </p:cNvSpPr>
            <p:nvPr/>
          </p:nvSpPr>
          <p:spPr bwMode="auto">
            <a:xfrm>
              <a:off x="5652120" y="4221088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4637" name="Oval 205"/>
            <p:cNvSpPr>
              <a:spLocks noChangeArrowheads="1"/>
            </p:cNvSpPr>
            <p:nvPr/>
          </p:nvSpPr>
          <p:spPr bwMode="auto">
            <a:xfrm>
              <a:off x="5652120" y="4581128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4638" name="Oval 205"/>
            <p:cNvSpPr>
              <a:spLocks noChangeArrowheads="1"/>
            </p:cNvSpPr>
            <p:nvPr/>
          </p:nvSpPr>
          <p:spPr bwMode="auto">
            <a:xfrm>
              <a:off x="5652120" y="4941168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24639" name="Oval 205"/>
            <p:cNvSpPr>
              <a:spLocks noChangeArrowheads="1"/>
            </p:cNvSpPr>
            <p:nvPr/>
          </p:nvSpPr>
          <p:spPr bwMode="auto">
            <a:xfrm>
              <a:off x="5652120" y="5301208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</p:grpSp>
      <p:sp>
        <p:nvSpPr>
          <p:cNvPr id="24580" name="Text Box 101"/>
          <p:cNvSpPr txBox="1">
            <a:spLocks noChangeArrowheads="1"/>
          </p:cNvSpPr>
          <p:nvPr/>
        </p:nvSpPr>
        <p:spPr bwMode="auto">
          <a:xfrm>
            <a:off x="2700338" y="5661025"/>
            <a:ext cx="612775" cy="2698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>
                <a:latin typeface="Calibri" pitchFamily="34" charset="0"/>
              </a:rPr>
              <a:t>VICENZA</a:t>
            </a:r>
          </a:p>
        </p:txBody>
      </p:sp>
      <p:sp>
        <p:nvSpPr>
          <p:cNvPr id="60" name="Segnaposto numero diapositiva 5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8420BC-CACB-4B3A-AF45-BEEE1531EA19}" type="slidenum">
              <a:rPr lang="it-IT"/>
              <a:pPr>
                <a:defRPr/>
              </a:pPr>
              <a:t>7</a:t>
            </a:fld>
            <a:endParaRPr lang="it-IT"/>
          </a:p>
        </p:txBody>
      </p:sp>
      <p:sp>
        <p:nvSpPr>
          <p:cNvPr id="24582" name="Oval 205"/>
          <p:cNvSpPr>
            <a:spLocks noChangeArrowheads="1"/>
          </p:cNvSpPr>
          <p:nvPr/>
        </p:nvSpPr>
        <p:spPr bwMode="auto">
          <a:xfrm>
            <a:off x="5651500" y="1700213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4583" name="Oval 205"/>
          <p:cNvSpPr>
            <a:spLocks noChangeArrowheads="1"/>
          </p:cNvSpPr>
          <p:nvPr/>
        </p:nvSpPr>
        <p:spPr bwMode="auto">
          <a:xfrm>
            <a:off x="7524750" y="2133600"/>
            <a:ext cx="142875" cy="14287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4584" name="Oval 205"/>
          <p:cNvSpPr>
            <a:spLocks noChangeArrowheads="1"/>
          </p:cNvSpPr>
          <p:nvPr/>
        </p:nvSpPr>
        <p:spPr bwMode="auto">
          <a:xfrm>
            <a:off x="7524750" y="2492375"/>
            <a:ext cx="142875" cy="144463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4585" name="Oval 205"/>
          <p:cNvSpPr>
            <a:spLocks noChangeArrowheads="1"/>
          </p:cNvSpPr>
          <p:nvPr/>
        </p:nvSpPr>
        <p:spPr bwMode="auto">
          <a:xfrm>
            <a:off x="7524750" y="2852738"/>
            <a:ext cx="142875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4586" name="Oval 205"/>
          <p:cNvSpPr>
            <a:spLocks noChangeArrowheads="1"/>
          </p:cNvSpPr>
          <p:nvPr/>
        </p:nvSpPr>
        <p:spPr bwMode="auto">
          <a:xfrm>
            <a:off x="7524750" y="3284538"/>
            <a:ext cx="142875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4587" name="Oval 205"/>
          <p:cNvSpPr>
            <a:spLocks noChangeArrowheads="1"/>
          </p:cNvSpPr>
          <p:nvPr/>
        </p:nvSpPr>
        <p:spPr bwMode="auto">
          <a:xfrm>
            <a:off x="7524750" y="1700213"/>
            <a:ext cx="142875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4588" name="Oval 199"/>
          <p:cNvSpPr>
            <a:spLocks noChangeArrowheads="1"/>
          </p:cNvSpPr>
          <p:nvPr/>
        </p:nvSpPr>
        <p:spPr bwMode="auto">
          <a:xfrm>
            <a:off x="3708400" y="5743575"/>
            <a:ext cx="152400" cy="133350"/>
          </a:xfrm>
          <a:prstGeom prst="ellipse">
            <a:avLst/>
          </a:prstGeom>
          <a:solidFill>
            <a:srgbClr val="006666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69" name="Line 231"/>
          <p:cNvSpPr>
            <a:spLocks noChangeShapeType="1"/>
          </p:cNvSpPr>
          <p:nvPr/>
        </p:nvSpPr>
        <p:spPr bwMode="auto">
          <a:xfrm rot="5400000">
            <a:off x="6257132" y="3328194"/>
            <a:ext cx="0" cy="4954587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4590" name="Oval 205"/>
          <p:cNvSpPr>
            <a:spLocks noChangeArrowheads="1"/>
          </p:cNvSpPr>
          <p:nvPr/>
        </p:nvSpPr>
        <p:spPr bwMode="auto">
          <a:xfrm>
            <a:off x="5651500" y="5732463"/>
            <a:ext cx="144463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24591" name="AutoShape 102"/>
          <p:cNvSpPr>
            <a:spLocks noChangeArrowheads="1"/>
          </p:cNvSpPr>
          <p:nvPr/>
        </p:nvSpPr>
        <p:spPr bwMode="auto">
          <a:xfrm>
            <a:off x="5435600" y="5949950"/>
            <a:ext cx="568325" cy="26193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1000" dirty="0">
                <a:latin typeface="Arial" pitchFamily="34" charset="0"/>
                <a:cs typeface="Arial" pitchFamily="34" charset="0"/>
              </a:rPr>
              <a:t>(1)</a:t>
            </a:r>
          </a:p>
        </p:txBody>
      </p:sp>
      <p:sp>
        <p:nvSpPr>
          <p:cNvPr id="24592" name="AutoShape 102"/>
          <p:cNvSpPr>
            <a:spLocks noChangeArrowheads="1"/>
          </p:cNvSpPr>
          <p:nvPr/>
        </p:nvSpPr>
        <p:spPr bwMode="auto">
          <a:xfrm>
            <a:off x="7308850" y="3500438"/>
            <a:ext cx="568325" cy="2619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r>
              <a:rPr lang="it-IT" sz="900">
                <a:latin typeface="Calibri" pitchFamily="34" charset="0"/>
              </a:rPr>
              <a:t>Padova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ttangolo arrotondato 53"/>
          <p:cNvSpPr/>
          <p:nvPr/>
        </p:nvSpPr>
        <p:spPr bwMode="auto">
          <a:xfrm>
            <a:off x="4857750" y="1381125"/>
            <a:ext cx="273050" cy="4137025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4822" name="Text Box 94"/>
          <p:cNvSpPr txBox="1">
            <a:spLocks noChangeArrowheads="1"/>
          </p:cNvSpPr>
          <p:nvPr/>
        </p:nvSpPr>
        <p:spPr bwMode="auto">
          <a:xfrm>
            <a:off x="2625430" y="1317013"/>
            <a:ext cx="989429" cy="309503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100">
                <a:latin typeface="Calibri" pitchFamily="34" charset="0"/>
              </a:rPr>
              <a:t>Treviso C.</a:t>
            </a:r>
          </a:p>
        </p:txBody>
      </p:sp>
      <p:sp>
        <p:nvSpPr>
          <p:cNvPr id="535591" name="Line 222"/>
          <p:cNvSpPr>
            <a:spLocks noChangeShapeType="1"/>
          </p:cNvSpPr>
          <p:nvPr/>
        </p:nvSpPr>
        <p:spPr bwMode="auto">
          <a:xfrm>
            <a:off x="8434388" y="1393825"/>
            <a:ext cx="0" cy="4425950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4824" name="Text Box 230"/>
          <p:cNvSpPr txBox="1">
            <a:spLocks noChangeArrowheads="1"/>
          </p:cNvSpPr>
          <p:nvPr/>
        </p:nvSpPr>
        <p:spPr bwMode="auto">
          <a:xfrm>
            <a:off x="8297893" y="1065000"/>
            <a:ext cx="161895" cy="219464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endParaRPr lang="en-US" sz="900">
              <a:solidFill>
                <a:srgbClr val="777777"/>
              </a:solidFill>
              <a:latin typeface="Calibri" pitchFamily="34" charset="0"/>
            </a:endParaRPr>
          </a:p>
        </p:txBody>
      </p:sp>
      <p:sp>
        <p:nvSpPr>
          <p:cNvPr id="34825" name="CasellaDiTesto 164"/>
          <p:cNvSpPr txBox="1">
            <a:spLocks noChangeArrowheads="1"/>
          </p:cNvSpPr>
          <p:nvPr/>
        </p:nvSpPr>
        <p:spPr bwMode="auto">
          <a:xfrm>
            <a:off x="521550" y="368660"/>
            <a:ext cx="5249813" cy="450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r>
              <a:rPr lang="it-IT" sz="2000" b="1" dirty="0" err="1">
                <a:solidFill>
                  <a:srgbClr val="333333"/>
                </a:solidFill>
                <a:latin typeface="Calibri" pitchFamily="34" charset="0"/>
              </a:rPr>
              <a:t>Q.O</a:t>
            </a:r>
            <a:r>
              <a:rPr lang="it-IT" sz="2000" b="1" dirty="0">
                <a:solidFill>
                  <a:srgbClr val="333333"/>
                </a:solidFill>
                <a:latin typeface="Calibri" pitchFamily="34" charset="0"/>
              </a:rPr>
              <a:t>.220</a:t>
            </a:r>
            <a:r>
              <a:rPr lang="it-IT" sz="2400" b="1" dirty="0">
                <a:solidFill>
                  <a:srgbClr val="333333"/>
                </a:solidFill>
                <a:latin typeface="Calibri" pitchFamily="34" charset="0"/>
              </a:rPr>
              <a:t> </a:t>
            </a:r>
            <a:r>
              <a:rPr lang="it-IT" sz="2400" b="1" dirty="0" smtClean="0">
                <a:solidFill>
                  <a:srgbClr val="333333"/>
                </a:solidFill>
                <a:latin typeface="Calibri" pitchFamily="34" charset="0"/>
              </a:rPr>
              <a:t> </a:t>
            </a:r>
            <a:r>
              <a:rPr lang="it-IT" sz="2100" b="1" dirty="0" smtClean="0">
                <a:solidFill>
                  <a:srgbClr val="333333"/>
                </a:solidFill>
                <a:latin typeface="Calibri" pitchFamily="34" charset="0"/>
              </a:rPr>
              <a:t>Treviso – </a:t>
            </a:r>
            <a:r>
              <a:rPr lang="it-IT" sz="2100" b="1" dirty="0">
                <a:solidFill>
                  <a:srgbClr val="333333"/>
                </a:solidFill>
                <a:latin typeface="Calibri" pitchFamily="34" charset="0"/>
              </a:rPr>
              <a:t>Portogruaro</a:t>
            </a:r>
          </a:p>
        </p:txBody>
      </p:sp>
      <p:sp>
        <p:nvSpPr>
          <p:cNvPr id="34827" name="CasellaDiTesto 164"/>
          <p:cNvSpPr txBox="1">
            <a:spLocks noChangeArrowheads="1"/>
          </p:cNvSpPr>
          <p:nvPr/>
        </p:nvSpPr>
        <p:spPr bwMode="auto">
          <a:xfrm>
            <a:off x="206515" y="1313765"/>
            <a:ext cx="2250250" cy="1096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endParaRPr lang="it-IT" sz="1100" dirty="0">
              <a:solidFill>
                <a:srgbClr val="333333"/>
              </a:solidFill>
              <a:latin typeface="Calibri" pitchFamily="34" charset="0"/>
            </a:endParaRPr>
          </a:p>
          <a:p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Servizi </a:t>
            </a:r>
            <a:r>
              <a:rPr lang="it-IT" sz="1050" dirty="0" smtClean="0">
                <a:solidFill>
                  <a:srgbClr val="333333"/>
                </a:solidFill>
                <a:latin typeface="Calibri" pitchFamily="34" charset="0"/>
              </a:rPr>
              <a:t>cadenzati</a:t>
            </a: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  lenti</a:t>
            </a:r>
          </a:p>
          <a:p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a 60 </a:t>
            </a:r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minuti</a:t>
            </a: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. </a:t>
            </a:r>
          </a:p>
          <a:p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Coincidenze a TV per ogni direzione e Portogruaro  con RV per TS.</a:t>
            </a:r>
            <a:endParaRPr lang="it-IT" sz="1100" dirty="0">
              <a:solidFill>
                <a:srgbClr val="333333"/>
              </a:solidFill>
              <a:latin typeface="Calibri" pitchFamily="34" charset="0"/>
            </a:endParaRPr>
          </a:p>
          <a:p>
            <a:endParaRPr lang="it-IT" sz="1100" dirty="0">
              <a:solidFill>
                <a:srgbClr val="333333"/>
              </a:solidFill>
              <a:latin typeface="Calibri" pitchFamily="34" charset="0"/>
            </a:endParaRPr>
          </a:p>
        </p:txBody>
      </p:sp>
      <p:sp>
        <p:nvSpPr>
          <p:cNvPr id="535624" name="Line 135"/>
          <p:cNvSpPr>
            <a:spLocks noChangeShapeType="1"/>
          </p:cNvSpPr>
          <p:nvPr/>
        </p:nvSpPr>
        <p:spPr bwMode="auto">
          <a:xfrm rot="5400000">
            <a:off x="6251576" y="3352800"/>
            <a:ext cx="0" cy="4346575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535644" name="Line 236"/>
          <p:cNvSpPr>
            <a:spLocks noChangeShapeType="1"/>
          </p:cNvSpPr>
          <p:nvPr/>
        </p:nvSpPr>
        <p:spPr bwMode="auto">
          <a:xfrm rot="5400000">
            <a:off x="6246813" y="-763588"/>
            <a:ext cx="7938" cy="4348163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535559" name="Line 10"/>
          <p:cNvSpPr>
            <a:spLocks noChangeShapeType="1"/>
          </p:cNvSpPr>
          <p:nvPr/>
        </p:nvSpPr>
        <p:spPr bwMode="auto">
          <a:xfrm>
            <a:off x="4064000" y="1408113"/>
            <a:ext cx="0" cy="4570412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4831" name="Oval 199"/>
          <p:cNvSpPr>
            <a:spLocks noChangeArrowheads="1"/>
          </p:cNvSpPr>
          <p:nvPr/>
        </p:nvSpPr>
        <p:spPr bwMode="auto">
          <a:xfrm>
            <a:off x="4026651" y="2732603"/>
            <a:ext cx="66505" cy="64804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4832" name="Text Box 97"/>
          <p:cNvSpPr txBox="1">
            <a:spLocks noChangeArrowheads="1"/>
          </p:cNvSpPr>
          <p:nvPr/>
        </p:nvSpPr>
        <p:spPr bwMode="auto">
          <a:xfrm>
            <a:off x="2625430" y="5395297"/>
            <a:ext cx="857411" cy="309503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100">
                <a:latin typeface="Calibri" pitchFamily="34" charset="0"/>
              </a:rPr>
              <a:t>Portogruaro</a:t>
            </a:r>
          </a:p>
        </p:txBody>
      </p:sp>
      <p:sp>
        <p:nvSpPr>
          <p:cNvPr id="34833" name="Text Box 97"/>
          <p:cNvSpPr txBox="1">
            <a:spLocks noChangeArrowheads="1"/>
          </p:cNvSpPr>
          <p:nvPr/>
        </p:nvSpPr>
        <p:spPr bwMode="auto">
          <a:xfrm>
            <a:off x="2625430" y="4987756"/>
            <a:ext cx="883564" cy="2887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>
                <a:latin typeface="Calibri" pitchFamily="34" charset="0"/>
              </a:rPr>
              <a:t>Annone V.to</a:t>
            </a:r>
          </a:p>
        </p:txBody>
      </p:sp>
      <p:sp>
        <p:nvSpPr>
          <p:cNvPr id="34834" name="Text Box 97"/>
          <p:cNvSpPr txBox="1">
            <a:spLocks noChangeArrowheads="1"/>
          </p:cNvSpPr>
          <p:nvPr/>
        </p:nvSpPr>
        <p:spPr bwMode="auto">
          <a:xfrm>
            <a:off x="2625430" y="4483730"/>
            <a:ext cx="1376244" cy="2887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>
                <a:latin typeface="Calibri" pitchFamily="34" charset="0"/>
              </a:rPr>
              <a:t>Motta di Livenza</a:t>
            </a:r>
          </a:p>
        </p:txBody>
      </p:sp>
      <p:sp>
        <p:nvSpPr>
          <p:cNvPr id="34835" name="Text Box 97"/>
          <p:cNvSpPr txBox="1">
            <a:spLocks noChangeArrowheads="1"/>
          </p:cNvSpPr>
          <p:nvPr/>
        </p:nvSpPr>
        <p:spPr bwMode="auto">
          <a:xfrm>
            <a:off x="2625430" y="4038749"/>
            <a:ext cx="1441391" cy="27059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 dirty="0">
                <a:latin typeface="Calibri" pitchFamily="34" charset="0"/>
              </a:rPr>
              <a:t>Gorgo </a:t>
            </a:r>
            <a:r>
              <a:rPr lang="it-IT" sz="1000" dirty="0" smtClean="0">
                <a:latin typeface="Calibri" pitchFamily="34" charset="0"/>
              </a:rPr>
              <a:t>al Monticano</a:t>
            </a:r>
            <a:endParaRPr lang="it-IT" sz="1000" dirty="0">
              <a:latin typeface="Calibri" pitchFamily="34" charset="0"/>
            </a:endParaRPr>
          </a:p>
        </p:txBody>
      </p:sp>
      <p:sp>
        <p:nvSpPr>
          <p:cNvPr id="34836" name="Text Box 97"/>
          <p:cNvSpPr txBox="1">
            <a:spLocks noChangeArrowheads="1"/>
          </p:cNvSpPr>
          <p:nvPr/>
        </p:nvSpPr>
        <p:spPr bwMode="auto">
          <a:xfrm>
            <a:off x="2625430" y="3573605"/>
            <a:ext cx="1556757" cy="2887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>
                <a:latin typeface="Calibri" pitchFamily="34" charset="0"/>
              </a:rPr>
              <a:t>Oderzo</a:t>
            </a:r>
          </a:p>
        </p:txBody>
      </p:sp>
      <p:sp>
        <p:nvSpPr>
          <p:cNvPr id="34837" name="Text Box 97"/>
          <p:cNvSpPr txBox="1">
            <a:spLocks noChangeArrowheads="1"/>
          </p:cNvSpPr>
          <p:nvPr/>
        </p:nvSpPr>
        <p:spPr bwMode="auto">
          <a:xfrm>
            <a:off x="2625430" y="3053740"/>
            <a:ext cx="1274450" cy="2887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>
                <a:latin typeface="Calibri" pitchFamily="34" charset="0"/>
              </a:rPr>
              <a:t>Ponte di Piave</a:t>
            </a:r>
          </a:p>
        </p:txBody>
      </p:sp>
      <p:sp>
        <p:nvSpPr>
          <p:cNvPr id="34838" name="Text Box 97"/>
          <p:cNvSpPr txBox="1">
            <a:spLocks noChangeArrowheads="1"/>
          </p:cNvSpPr>
          <p:nvPr/>
        </p:nvSpPr>
        <p:spPr bwMode="auto">
          <a:xfrm>
            <a:off x="2623263" y="2608757"/>
            <a:ext cx="1556757" cy="2887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>
                <a:latin typeface="Calibri" pitchFamily="34" charset="0"/>
              </a:rPr>
              <a:t>Fagarè</a:t>
            </a:r>
          </a:p>
        </p:txBody>
      </p:sp>
      <p:sp>
        <p:nvSpPr>
          <p:cNvPr id="34839" name="Text Box 97"/>
          <p:cNvSpPr txBox="1">
            <a:spLocks noChangeArrowheads="1"/>
          </p:cNvSpPr>
          <p:nvPr/>
        </p:nvSpPr>
        <p:spPr bwMode="auto">
          <a:xfrm>
            <a:off x="2652569" y="2170975"/>
            <a:ext cx="1556757" cy="2887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1000">
                <a:latin typeface="Calibri" pitchFamily="34" charset="0"/>
              </a:rPr>
              <a:t>S. Biagio di Callalta</a:t>
            </a:r>
          </a:p>
        </p:txBody>
      </p:sp>
      <p:sp>
        <p:nvSpPr>
          <p:cNvPr id="34840" name="Text Box 97"/>
          <p:cNvSpPr txBox="1">
            <a:spLocks noChangeArrowheads="1"/>
          </p:cNvSpPr>
          <p:nvPr/>
        </p:nvSpPr>
        <p:spPr bwMode="auto">
          <a:xfrm>
            <a:off x="2652569" y="1766315"/>
            <a:ext cx="1556757" cy="26794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pPr>
              <a:lnSpc>
                <a:spcPct val="135000"/>
              </a:lnSpc>
            </a:pPr>
            <a:r>
              <a:rPr lang="it-IT" sz="900">
                <a:latin typeface="Calibri" pitchFamily="34" charset="0"/>
              </a:rPr>
              <a:t>Olmi</a:t>
            </a:r>
          </a:p>
        </p:txBody>
      </p:sp>
      <p:sp>
        <p:nvSpPr>
          <p:cNvPr id="34841" name="Oval 199"/>
          <p:cNvSpPr>
            <a:spLocks noChangeArrowheads="1"/>
          </p:cNvSpPr>
          <p:nvPr/>
        </p:nvSpPr>
        <p:spPr bwMode="auto">
          <a:xfrm>
            <a:off x="4029365" y="2263139"/>
            <a:ext cx="66505" cy="64804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5000625" y="1420813"/>
            <a:ext cx="0" cy="4097337"/>
          </a:xfrm>
          <a:prstGeom prst="line">
            <a:avLst/>
          </a:prstGeom>
          <a:noFill/>
          <a:ln w="19050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 lIns="80147" tIns="40074" rIns="80147" bIns="4007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4843" name="Oval 12"/>
          <p:cNvSpPr>
            <a:spLocks noChangeArrowheads="1"/>
          </p:cNvSpPr>
          <p:nvPr/>
        </p:nvSpPr>
        <p:spPr bwMode="auto">
          <a:xfrm>
            <a:off x="4006292" y="2682201"/>
            <a:ext cx="141153" cy="145447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4844" name="Oval 12"/>
          <p:cNvSpPr>
            <a:spLocks noChangeArrowheads="1"/>
          </p:cNvSpPr>
          <p:nvPr/>
        </p:nvSpPr>
        <p:spPr bwMode="auto">
          <a:xfrm>
            <a:off x="4006292" y="1809518"/>
            <a:ext cx="141153" cy="145447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4845" name="Oval 12"/>
          <p:cNvSpPr>
            <a:spLocks noChangeArrowheads="1"/>
          </p:cNvSpPr>
          <p:nvPr/>
        </p:nvSpPr>
        <p:spPr bwMode="auto">
          <a:xfrm>
            <a:off x="4006292" y="2255940"/>
            <a:ext cx="141153" cy="145447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4846" name="Oval 12"/>
          <p:cNvSpPr>
            <a:spLocks noChangeArrowheads="1"/>
          </p:cNvSpPr>
          <p:nvPr/>
        </p:nvSpPr>
        <p:spPr bwMode="auto">
          <a:xfrm>
            <a:off x="3998149" y="3105583"/>
            <a:ext cx="141153" cy="145447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4847" name="Oval 12"/>
          <p:cNvSpPr>
            <a:spLocks noChangeArrowheads="1"/>
          </p:cNvSpPr>
          <p:nvPr/>
        </p:nvSpPr>
        <p:spPr bwMode="auto">
          <a:xfrm>
            <a:off x="3999506" y="3657129"/>
            <a:ext cx="141153" cy="145448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4848" name="Oval 12"/>
          <p:cNvSpPr>
            <a:spLocks noChangeArrowheads="1"/>
          </p:cNvSpPr>
          <p:nvPr/>
        </p:nvSpPr>
        <p:spPr bwMode="auto">
          <a:xfrm>
            <a:off x="4003578" y="4110753"/>
            <a:ext cx="141153" cy="145447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4849" name="Oval 12"/>
          <p:cNvSpPr>
            <a:spLocks noChangeArrowheads="1"/>
          </p:cNvSpPr>
          <p:nvPr/>
        </p:nvSpPr>
        <p:spPr bwMode="auto">
          <a:xfrm>
            <a:off x="4007649" y="5033838"/>
            <a:ext cx="141153" cy="145448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4850" name="Oval 12"/>
          <p:cNvSpPr>
            <a:spLocks noChangeArrowheads="1"/>
          </p:cNvSpPr>
          <p:nvPr/>
        </p:nvSpPr>
        <p:spPr bwMode="auto">
          <a:xfrm>
            <a:off x="4007649" y="5445698"/>
            <a:ext cx="141153" cy="145448"/>
          </a:xfrm>
          <a:prstGeom prst="ellipse">
            <a:avLst/>
          </a:prstGeom>
          <a:solidFill>
            <a:srgbClr val="006600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4851" name="Oval 12"/>
          <p:cNvSpPr>
            <a:spLocks noChangeArrowheads="1"/>
          </p:cNvSpPr>
          <p:nvPr/>
        </p:nvSpPr>
        <p:spPr bwMode="auto">
          <a:xfrm>
            <a:off x="4009007" y="4571576"/>
            <a:ext cx="141153" cy="145447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4852" name="Oval 12"/>
          <p:cNvSpPr>
            <a:spLocks noChangeArrowheads="1"/>
          </p:cNvSpPr>
          <p:nvPr/>
        </p:nvSpPr>
        <p:spPr bwMode="auto">
          <a:xfrm>
            <a:off x="4006292" y="1342935"/>
            <a:ext cx="141153" cy="145447"/>
          </a:xfrm>
          <a:prstGeom prst="ellipse">
            <a:avLst/>
          </a:prstGeom>
          <a:solidFill>
            <a:srgbClr val="006600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solidFill>
                <a:srgbClr val="006600"/>
              </a:solidFill>
              <a:latin typeface="Futura Lt BT"/>
            </a:endParaRPr>
          </a:p>
        </p:txBody>
      </p:sp>
      <p:sp>
        <p:nvSpPr>
          <p:cNvPr id="34853" name="Oval 12"/>
          <p:cNvSpPr>
            <a:spLocks noChangeArrowheads="1"/>
          </p:cNvSpPr>
          <p:nvPr/>
        </p:nvSpPr>
        <p:spPr bwMode="auto">
          <a:xfrm>
            <a:off x="4932116" y="1843047"/>
            <a:ext cx="141153" cy="145448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4854" name="Oval 12"/>
          <p:cNvSpPr>
            <a:spLocks noChangeArrowheads="1"/>
          </p:cNvSpPr>
          <p:nvPr/>
        </p:nvSpPr>
        <p:spPr bwMode="auto">
          <a:xfrm>
            <a:off x="4929278" y="2204552"/>
            <a:ext cx="141153" cy="145448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4855" name="Oval 12"/>
          <p:cNvSpPr>
            <a:spLocks noChangeArrowheads="1"/>
          </p:cNvSpPr>
          <p:nvPr/>
        </p:nvSpPr>
        <p:spPr bwMode="auto">
          <a:xfrm>
            <a:off x="4929278" y="3068782"/>
            <a:ext cx="141153" cy="145448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4856" name="Oval 12"/>
          <p:cNvSpPr>
            <a:spLocks noChangeArrowheads="1"/>
          </p:cNvSpPr>
          <p:nvPr/>
        </p:nvSpPr>
        <p:spPr bwMode="auto">
          <a:xfrm>
            <a:off x="4929278" y="2636667"/>
            <a:ext cx="141153" cy="145448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4857" name="Oval 12"/>
          <p:cNvSpPr>
            <a:spLocks noChangeArrowheads="1"/>
          </p:cNvSpPr>
          <p:nvPr/>
        </p:nvSpPr>
        <p:spPr bwMode="auto">
          <a:xfrm>
            <a:off x="4929278" y="3644935"/>
            <a:ext cx="141153" cy="145448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4858" name="Oval 12"/>
          <p:cNvSpPr>
            <a:spLocks noChangeArrowheads="1"/>
          </p:cNvSpPr>
          <p:nvPr/>
        </p:nvSpPr>
        <p:spPr bwMode="auto">
          <a:xfrm>
            <a:off x="4929278" y="4077050"/>
            <a:ext cx="141153" cy="145448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4859" name="Oval 12"/>
          <p:cNvSpPr>
            <a:spLocks noChangeArrowheads="1"/>
          </p:cNvSpPr>
          <p:nvPr/>
        </p:nvSpPr>
        <p:spPr bwMode="auto">
          <a:xfrm>
            <a:off x="4929278" y="4581185"/>
            <a:ext cx="141153" cy="145448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4860" name="Oval 12"/>
          <p:cNvSpPr>
            <a:spLocks noChangeArrowheads="1"/>
          </p:cNvSpPr>
          <p:nvPr/>
        </p:nvSpPr>
        <p:spPr bwMode="auto">
          <a:xfrm>
            <a:off x="4929278" y="5011890"/>
            <a:ext cx="141153" cy="145448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46" name="Segnaposto numero diapositiva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77E614-3094-4533-9ADB-56EC7FA44D8B}" type="slidenum">
              <a:rPr lang="it-IT"/>
              <a:pPr>
                <a:defRPr/>
              </a:pPr>
              <a:t>8</a:t>
            </a:fld>
            <a:endParaRPr lang="it-IT"/>
          </a:p>
        </p:txBody>
      </p:sp>
      <p:sp>
        <p:nvSpPr>
          <p:cNvPr id="34819" name="Oval 12"/>
          <p:cNvSpPr>
            <a:spLocks noChangeArrowheads="1"/>
          </p:cNvSpPr>
          <p:nvPr/>
        </p:nvSpPr>
        <p:spPr bwMode="auto">
          <a:xfrm>
            <a:off x="4932363" y="5443538"/>
            <a:ext cx="141287" cy="14605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34820" name="Oval 12"/>
          <p:cNvSpPr>
            <a:spLocks noChangeArrowheads="1"/>
          </p:cNvSpPr>
          <p:nvPr/>
        </p:nvSpPr>
        <p:spPr bwMode="auto">
          <a:xfrm>
            <a:off x="4932363" y="1341438"/>
            <a:ext cx="141287" cy="144462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230"/>
          <p:cNvSpPr txBox="1">
            <a:spLocks noChangeArrowheads="1"/>
          </p:cNvSpPr>
          <p:nvPr/>
        </p:nvSpPr>
        <p:spPr bwMode="auto">
          <a:xfrm>
            <a:off x="7878763" y="1065213"/>
            <a:ext cx="292100" cy="22225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endParaRPr lang="en-US" sz="900">
              <a:solidFill>
                <a:srgbClr val="777777"/>
              </a:solidFill>
              <a:latin typeface="Calibri" pitchFamily="34" charset="0"/>
            </a:endParaRPr>
          </a:p>
        </p:txBody>
      </p:sp>
      <p:sp>
        <p:nvSpPr>
          <p:cNvPr id="35842" name="CasellaDiTesto 164"/>
          <p:cNvSpPr txBox="1">
            <a:spLocks noChangeArrowheads="1"/>
          </p:cNvSpPr>
          <p:nvPr/>
        </p:nvSpPr>
        <p:spPr bwMode="auto">
          <a:xfrm>
            <a:off x="215900" y="495300"/>
            <a:ext cx="8618538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47" tIns="40074" rIns="80147" bIns="40074">
            <a:spAutoFit/>
          </a:bodyPr>
          <a:lstStyle/>
          <a:p>
            <a:r>
              <a:rPr lang="it-IT" sz="2000" b="1" dirty="0" err="1">
                <a:solidFill>
                  <a:srgbClr val="333333"/>
                </a:solidFill>
                <a:latin typeface="Calibri" pitchFamily="34" charset="0"/>
              </a:rPr>
              <a:t>Q.O</a:t>
            </a:r>
            <a:r>
              <a:rPr lang="it-IT" sz="2000" b="1" dirty="0">
                <a:solidFill>
                  <a:srgbClr val="333333"/>
                </a:solidFill>
                <a:latin typeface="Calibri" pitchFamily="34" charset="0"/>
              </a:rPr>
              <a:t>.227</a:t>
            </a:r>
            <a:r>
              <a:rPr lang="it-IT" sz="2400" b="1" dirty="0">
                <a:solidFill>
                  <a:srgbClr val="333333"/>
                </a:solidFill>
                <a:latin typeface="Calibri" pitchFamily="34" charset="0"/>
              </a:rPr>
              <a:t> </a:t>
            </a:r>
            <a:r>
              <a:rPr lang="it-IT" sz="2400" b="1" dirty="0" smtClean="0">
                <a:solidFill>
                  <a:srgbClr val="333333"/>
                </a:solidFill>
                <a:latin typeface="Calibri" pitchFamily="34" charset="0"/>
              </a:rPr>
              <a:t> </a:t>
            </a:r>
            <a:r>
              <a:rPr lang="it-IT" sz="2100" b="1" dirty="0" smtClean="0">
                <a:solidFill>
                  <a:srgbClr val="333333"/>
                </a:solidFill>
                <a:latin typeface="Calibri" pitchFamily="34" charset="0"/>
              </a:rPr>
              <a:t>Treviso </a:t>
            </a:r>
            <a:r>
              <a:rPr lang="it-IT" sz="2100" b="1" dirty="0">
                <a:solidFill>
                  <a:srgbClr val="333333"/>
                </a:solidFill>
                <a:latin typeface="Calibri" pitchFamily="34" charset="0"/>
              </a:rPr>
              <a:t>– Montebelluna</a:t>
            </a:r>
          </a:p>
        </p:txBody>
      </p:sp>
      <p:sp>
        <p:nvSpPr>
          <p:cNvPr id="35843" name="CasellaDiTesto 164"/>
          <p:cNvSpPr txBox="1">
            <a:spLocks noChangeArrowheads="1"/>
          </p:cNvSpPr>
          <p:nvPr/>
        </p:nvSpPr>
        <p:spPr bwMode="auto">
          <a:xfrm>
            <a:off x="107951" y="2001838"/>
            <a:ext cx="2286000" cy="927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Servizi cadenzati lenti a 60 minuti.</a:t>
            </a:r>
          </a:p>
          <a:p>
            <a:endParaRPr lang="it-IT" sz="1100" dirty="0">
              <a:solidFill>
                <a:srgbClr val="333333"/>
              </a:solidFill>
              <a:latin typeface="Calibri" pitchFamily="34" charset="0"/>
            </a:endParaRPr>
          </a:p>
          <a:p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A Montebelluna proseguimento con </a:t>
            </a:r>
            <a:r>
              <a:rPr lang="it-IT" sz="1100" dirty="0" smtClean="0">
                <a:solidFill>
                  <a:srgbClr val="333333"/>
                </a:solidFill>
                <a:latin typeface="Calibri" pitchFamily="34" charset="0"/>
              </a:rPr>
              <a:t> i </a:t>
            </a:r>
            <a:r>
              <a:rPr lang="it-IT" sz="1100" dirty="0">
                <a:solidFill>
                  <a:srgbClr val="333333"/>
                </a:solidFill>
                <a:latin typeface="Calibri" pitchFamily="34" charset="0"/>
              </a:rPr>
              <a:t>servizi PD-BL</a:t>
            </a:r>
          </a:p>
          <a:p>
            <a:endParaRPr lang="it-IT" sz="1100" dirty="0">
              <a:solidFill>
                <a:srgbClr val="333333"/>
              </a:solidFill>
              <a:latin typeface="Calibri" pitchFamily="34" charset="0"/>
            </a:endParaRPr>
          </a:p>
        </p:txBody>
      </p:sp>
      <p:sp>
        <p:nvSpPr>
          <p:cNvPr id="35844" name="Oval 206"/>
          <p:cNvSpPr>
            <a:spLocks noChangeArrowheads="1"/>
          </p:cNvSpPr>
          <p:nvPr/>
        </p:nvSpPr>
        <p:spPr bwMode="auto">
          <a:xfrm>
            <a:off x="5664200" y="3328988"/>
            <a:ext cx="66675" cy="65087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 wrap="none" lIns="80147" tIns="40074" rIns="80147" bIns="40074" anchor="ctr"/>
          <a:lstStyle/>
          <a:p>
            <a:endParaRPr lang="en-US">
              <a:latin typeface="Futura Lt BT"/>
            </a:endParaRPr>
          </a:p>
        </p:txBody>
      </p:sp>
      <p:sp>
        <p:nvSpPr>
          <p:cNvPr id="60" name="Segnaposto numero diapositiva 5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1527B7-338F-4809-BC64-8C7333FAF726}" type="slidenum">
              <a:rPr lang="it-IT"/>
              <a:pPr>
                <a:defRPr/>
              </a:pPr>
              <a:t>9</a:t>
            </a:fld>
            <a:endParaRPr lang="it-IT"/>
          </a:p>
        </p:txBody>
      </p:sp>
      <p:grpSp>
        <p:nvGrpSpPr>
          <p:cNvPr id="35846" name="Gruppo 65"/>
          <p:cNvGrpSpPr>
            <a:grpSpLocks/>
          </p:cNvGrpSpPr>
          <p:nvPr/>
        </p:nvGrpSpPr>
        <p:grpSpPr bwMode="auto">
          <a:xfrm>
            <a:off x="2484438" y="2492375"/>
            <a:ext cx="6191250" cy="2790825"/>
            <a:chOff x="2555776" y="3212976"/>
            <a:chExt cx="6192688" cy="2789754"/>
          </a:xfrm>
        </p:grpSpPr>
        <p:sp>
          <p:nvSpPr>
            <p:cNvPr id="51" name="Rettangolo arrotondato 50"/>
            <p:cNvSpPr/>
            <p:nvPr/>
          </p:nvSpPr>
          <p:spPr>
            <a:xfrm>
              <a:off x="5580665" y="3357384"/>
              <a:ext cx="287405" cy="2448572"/>
            </a:xfrm>
            <a:prstGeom prst="round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0147" tIns="40074" rIns="80147" bIns="40074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sp>
          <p:nvSpPr>
            <p:cNvPr id="35848" name="Text Box 98"/>
            <p:cNvSpPr txBox="1">
              <a:spLocks noChangeArrowheads="1"/>
            </p:cNvSpPr>
            <p:nvPr/>
          </p:nvSpPr>
          <p:spPr bwMode="auto">
            <a:xfrm>
              <a:off x="2555776" y="4365104"/>
              <a:ext cx="601082" cy="251618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Postioma</a:t>
              </a:r>
            </a:p>
          </p:txBody>
        </p:sp>
        <p:sp>
          <p:nvSpPr>
            <p:cNvPr id="35849" name="Text Box 98"/>
            <p:cNvSpPr txBox="1">
              <a:spLocks noChangeArrowheads="1"/>
            </p:cNvSpPr>
            <p:nvPr/>
          </p:nvSpPr>
          <p:spPr bwMode="auto">
            <a:xfrm>
              <a:off x="2555776" y="3717032"/>
              <a:ext cx="1221445" cy="251618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Trevignano-Signoressa</a:t>
              </a:r>
            </a:p>
          </p:txBody>
        </p:sp>
        <p:sp>
          <p:nvSpPr>
            <p:cNvPr id="533543" name="Line 231"/>
            <p:cNvSpPr>
              <a:spLocks noChangeShapeType="1"/>
            </p:cNvSpPr>
            <p:nvPr/>
          </p:nvSpPr>
          <p:spPr bwMode="auto">
            <a:xfrm rot="5400000">
              <a:off x="6262656" y="895383"/>
              <a:ext cx="0" cy="4952563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prstDash val="dashDot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533583" name="Line 10"/>
            <p:cNvSpPr>
              <a:spLocks noChangeShapeType="1"/>
            </p:cNvSpPr>
            <p:nvPr/>
          </p:nvSpPr>
          <p:spPr bwMode="auto">
            <a:xfrm flipH="1">
              <a:off x="8740524" y="3357384"/>
              <a:ext cx="7940" cy="2645346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prstDash val="sysDot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35852" name="Text Box 98"/>
            <p:cNvSpPr txBox="1">
              <a:spLocks noChangeArrowheads="1"/>
            </p:cNvSpPr>
            <p:nvPr/>
          </p:nvSpPr>
          <p:spPr bwMode="auto">
            <a:xfrm>
              <a:off x="2555776" y="5661248"/>
              <a:ext cx="718102" cy="30945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1100">
                  <a:latin typeface="Calibri" pitchFamily="34" charset="0"/>
                </a:rPr>
                <a:t>Treviso C.</a:t>
              </a:r>
            </a:p>
          </p:txBody>
        </p:sp>
        <p:sp>
          <p:nvSpPr>
            <p:cNvPr id="35853" name="Line 10"/>
            <p:cNvSpPr>
              <a:spLocks noChangeShapeType="1"/>
            </p:cNvSpPr>
            <p:nvPr/>
          </p:nvSpPr>
          <p:spPr bwMode="auto">
            <a:xfrm flipH="1">
              <a:off x="3779230" y="3356992"/>
              <a:ext cx="682" cy="2644298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prstDash val="sysDot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endParaRPr lang="it-IT"/>
            </a:p>
          </p:txBody>
        </p:sp>
        <p:sp>
          <p:nvSpPr>
            <p:cNvPr id="35854" name="Text Box 98"/>
            <p:cNvSpPr txBox="1">
              <a:spLocks noChangeArrowheads="1"/>
            </p:cNvSpPr>
            <p:nvPr/>
          </p:nvSpPr>
          <p:spPr bwMode="auto">
            <a:xfrm>
              <a:off x="2555776" y="5013176"/>
              <a:ext cx="538921" cy="267905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900">
                  <a:latin typeface="Calibri" pitchFamily="34" charset="0"/>
                </a:rPr>
                <a:t>Paese</a:t>
              </a:r>
            </a:p>
          </p:txBody>
        </p:sp>
        <p:sp>
          <p:nvSpPr>
            <p:cNvPr id="35855" name="Oval 12"/>
            <p:cNvSpPr>
              <a:spLocks noChangeArrowheads="1"/>
            </p:cNvSpPr>
            <p:nvPr/>
          </p:nvSpPr>
          <p:spPr bwMode="auto">
            <a:xfrm>
              <a:off x="3727646" y="3789040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5856" name="Oval 12"/>
            <p:cNvSpPr>
              <a:spLocks noChangeArrowheads="1"/>
            </p:cNvSpPr>
            <p:nvPr/>
          </p:nvSpPr>
          <p:spPr bwMode="auto">
            <a:xfrm>
              <a:off x="3729004" y="4435704"/>
              <a:ext cx="141178" cy="145424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5857" name="Oval 12"/>
            <p:cNvSpPr>
              <a:spLocks noChangeArrowheads="1"/>
            </p:cNvSpPr>
            <p:nvPr/>
          </p:nvSpPr>
          <p:spPr bwMode="auto">
            <a:xfrm>
              <a:off x="3716786" y="5083775"/>
              <a:ext cx="141178" cy="14542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5858" name="Oval 199"/>
            <p:cNvSpPr>
              <a:spLocks noChangeArrowheads="1"/>
            </p:cNvSpPr>
            <p:nvPr/>
          </p:nvSpPr>
          <p:spPr bwMode="auto">
            <a:xfrm>
              <a:off x="3723575" y="3304454"/>
              <a:ext cx="153395" cy="133905"/>
            </a:xfrm>
            <a:prstGeom prst="ellipse">
              <a:avLst/>
            </a:prstGeom>
            <a:solidFill>
              <a:srgbClr val="006666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5859" name="Line 75"/>
            <p:cNvSpPr>
              <a:spLocks noChangeShapeType="1"/>
            </p:cNvSpPr>
            <p:nvPr/>
          </p:nvSpPr>
          <p:spPr bwMode="auto">
            <a:xfrm>
              <a:off x="5724128" y="3429000"/>
              <a:ext cx="2715" cy="2274242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prstDash val="dashDot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endParaRPr lang="it-IT"/>
            </a:p>
          </p:txBody>
        </p:sp>
        <p:sp>
          <p:nvSpPr>
            <p:cNvPr id="35860" name="Oval 205"/>
            <p:cNvSpPr>
              <a:spLocks noChangeArrowheads="1"/>
            </p:cNvSpPr>
            <p:nvPr/>
          </p:nvSpPr>
          <p:spPr bwMode="auto">
            <a:xfrm>
              <a:off x="5652120" y="3284984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5861" name="Oval 205"/>
            <p:cNvSpPr>
              <a:spLocks noChangeArrowheads="1"/>
            </p:cNvSpPr>
            <p:nvPr/>
          </p:nvSpPr>
          <p:spPr bwMode="auto">
            <a:xfrm>
              <a:off x="5652120" y="3789040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5862" name="Oval 205"/>
            <p:cNvSpPr>
              <a:spLocks noChangeArrowheads="1"/>
            </p:cNvSpPr>
            <p:nvPr/>
          </p:nvSpPr>
          <p:spPr bwMode="auto">
            <a:xfrm>
              <a:off x="5652120" y="4437112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5863" name="Oval 205"/>
            <p:cNvSpPr>
              <a:spLocks noChangeArrowheads="1"/>
            </p:cNvSpPr>
            <p:nvPr/>
          </p:nvSpPr>
          <p:spPr bwMode="auto">
            <a:xfrm>
              <a:off x="5652120" y="5085184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35864" name="Text Box 101"/>
            <p:cNvSpPr txBox="1">
              <a:spLocks noChangeArrowheads="1"/>
            </p:cNvSpPr>
            <p:nvPr/>
          </p:nvSpPr>
          <p:spPr bwMode="auto">
            <a:xfrm>
              <a:off x="2555776" y="3212976"/>
              <a:ext cx="1045114" cy="270598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 lIns="80147" tIns="40074" rIns="80147" bIns="40074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it-IT" sz="1000">
                  <a:latin typeface="Calibri" pitchFamily="34" charset="0"/>
                </a:rPr>
                <a:t>MONTEBELLUNA</a:t>
              </a:r>
            </a:p>
          </p:txBody>
        </p:sp>
        <p:sp>
          <p:nvSpPr>
            <p:cNvPr id="35865" name="Oval 199"/>
            <p:cNvSpPr>
              <a:spLocks noChangeArrowheads="1"/>
            </p:cNvSpPr>
            <p:nvPr/>
          </p:nvSpPr>
          <p:spPr bwMode="auto">
            <a:xfrm>
              <a:off x="3707904" y="5733256"/>
              <a:ext cx="153396" cy="133906"/>
            </a:xfrm>
            <a:prstGeom prst="ellipse">
              <a:avLst/>
            </a:prstGeom>
            <a:solidFill>
              <a:srgbClr val="006666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  <p:sp>
          <p:nvSpPr>
            <p:cNvPr id="62" name="Line 231"/>
            <p:cNvSpPr>
              <a:spLocks noChangeShapeType="1"/>
            </p:cNvSpPr>
            <p:nvPr/>
          </p:nvSpPr>
          <p:spPr bwMode="auto">
            <a:xfrm rot="5400000">
              <a:off x="6257097" y="3328880"/>
              <a:ext cx="0" cy="495415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prstDash val="dashDot"/>
              <a:round/>
              <a:headEnd/>
              <a:tailEnd/>
            </a:ln>
          </p:spPr>
          <p:txBody>
            <a:bodyPr lIns="80147" tIns="40074" rIns="80147" bIns="40074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35867" name="Oval 205"/>
            <p:cNvSpPr>
              <a:spLocks noChangeArrowheads="1"/>
            </p:cNvSpPr>
            <p:nvPr/>
          </p:nvSpPr>
          <p:spPr bwMode="auto">
            <a:xfrm>
              <a:off x="5652120" y="5661248"/>
              <a:ext cx="144016" cy="144016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>
                <a:latin typeface="Futura Lt B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FF">
            <a:alpha val="52156"/>
          </a:srgbClr>
        </a:solidFill>
        <a:ln w="38100" algn="ctr">
          <a:solidFill>
            <a:srgbClr val="808080"/>
          </a:solidFill>
          <a:round/>
          <a:headEnd/>
          <a:tailEnd/>
        </a:ln>
      </a:spPr>
      <a:bodyPr wrap="none" anchor="ctr"/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5185</TotalTime>
  <Words>2582</Words>
  <Application>Microsoft Office PowerPoint</Application>
  <PresentationFormat>Presentazione su schermo (4:3)</PresentationFormat>
  <Paragraphs>1398</Paragraphs>
  <Slides>30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30</vt:i4>
      </vt:variant>
    </vt:vector>
  </HeadingPairs>
  <TitlesOfParts>
    <vt:vector size="31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Orologi di stazione ora tipo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Monselice</vt:lpstr>
      <vt:lpstr>Legnago e Nogara</vt:lpstr>
      <vt:lpstr>Ponte nelle Alpi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2916946</dc:creator>
  <cp:lastModifiedBy>Domenico Menna</cp:lastModifiedBy>
  <cp:revision>607</cp:revision>
  <dcterms:created xsi:type="dcterms:W3CDTF">2011-10-12T08:10:05Z</dcterms:created>
  <dcterms:modified xsi:type="dcterms:W3CDTF">2012-09-17T10:24:42Z</dcterms:modified>
</cp:coreProperties>
</file>