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6858000" cx="12192000"/>
  <p:notesSz cx="6858000" cy="9144000"/>
  <p:embeddedFontLst>
    <p:embeddedFont>
      <p:font typeface="Roboto"/>
      <p:regular r:id="rId59"/>
      <p:bold r:id="rId60"/>
      <p:italic r:id="rId61"/>
      <p:boldItalic r:id="rId62"/>
    </p:embeddedFont>
    <p:embeddedFont>
      <p:font typeface="Quattrocento Sans"/>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15">
          <p15:clr>
            <a:srgbClr val="A4A3A4"/>
          </p15:clr>
        </p15:guide>
        <p15:guide id="2" pos="3840">
          <p15:clr>
            <a:srgbClr val="A4A3A4"/>
          </p15:clr>
        </p15:guide>
      </p15:sldGuideLst>
    </p:ext>
    <p:ext uri="GoogleSlidesCustomDataVersion2">
      <go:slidesCustomData xmlns:go="http://customooxmlschemas.google.com/" r:id="rId67" roundtripDataSignature="AMtx7mj4x1rZH5GIKyhP5NeS5fK6mViZ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15"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boldItalic.fntdata"/><Relationship Id="rId61" Type="http://schemas.openxmlformats.org/officeDocument/2006/relationships/font" Target="fonts/Roboto-italic.fntdata"/><Relationship Id="rId20" Type="http://schemas.openxmlformats.org/officeDocument/2006/relationships/slide" Target="slides/slide15.xml"/><Relationship Id="rId64" Type="http://schemas.openxmlformats.org/officeDocument/2006/relationships/font" Target="fonts/QuattrocentoSans-bold.fntdata"/><Relationship Id="rId63" Type="http://schemas.openxmlformats.org/officeDocument/2006/relationships/font" Target="fonts/QuattrocentoSans-regular.fntdata"/><Relationship Id="rId22" Type="http://schemas.openxmlformats.org/officeDocument/2006/relationships/slide" Target="slides/slide17.xml"/><Relationship Id="rId66" Type="http://schemas.openxmlformats.org/officeDocument/2006/relationships/font" Target="fonts/QuattrocentoSans-boldItalic.fntdata"/><Relationship Id="rId21" Type="http://schemas.openxmlformats.org/officeDocument/2006/relationships/slide" Target="slides/slide16.xml"/><Relationship Id="rId65" Type="http://schemas.openxmlformats.org/officeDocument/2006/relationships/font" Target="fonts/QuattrocentoSans-italic.fntdata"/><Relationship Id="rId24" Type="http://schemas.openxmlformats.org/officeDocument/2006/relationships/slide" Target="slides/slide19.xml"/><Relationship Id="rId23" Type="http://schemas.openxmlformats.org/officeDocument/2006/relationships/slide" Target="slides/slide18.xml"/><Relationship Id="rId67" Type="http://customschemas.google.com/relationships/presentationmetadata" Target="metadata"/><Relationship Id="rId60" Type="http://schemas.openxmlformats.org/officeDocument/2006/relationships/font" Target="fonts/Roboto-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oboto-regular.fnt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880d68ccff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880d68ccff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3880d68ccff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821d3ec293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3821d3ec293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880eaf48da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880eaf48da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3880eaf48da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880eaf48da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 name="Google Shape;94;g3880eaf48da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3880eaf48da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9c60ce99ed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9c60ce99ed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39c60ce99ed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9c60ce99ed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9c60ce99ed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39c60ce99ed_0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9c60ce99ed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g39c60ce99ed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9c60ce99ed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9c60ce99ed_0_1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g39c60ce99ed_0_1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9c60ce99ed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g39c60ce99ed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8b0680dba8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8b0680dba8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g38b0680dba8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8b0680dba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38b0680dba8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g38b0680dba8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8b0680dba8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38b0680dba8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g38b0680dba8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8b0680dba8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8b0680dba8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g38b0680dba8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0" name="Google Shape;48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5" name="Google Shape;49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0" name="Google Shape;54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1" name="Google Shape;57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880d68ccf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880d68ccf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3880d68ccf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39c60ce99ed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39c60ce99ed_0_1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g39c60ce99ed_0_1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9c60ce99ed_0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39c60ce99ed_0_1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g39c60ce99ed_0_1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4" name="Google Shape;61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5" name="Google Shape;62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4" name="Google Shape;63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3" name="Google Shape;64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2" name="Google Shape;65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9c60ce99ed_0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39c60ce99ed_0_2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g39c60ce99ed_0_2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3a09bec984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3a09bec984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g3a09bec984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3a09bec9844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3a09bec9844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g3a09bec9844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3a09bec9844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3a09bec9844_0_1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g3a09bec9844_0_1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3a09bec9844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3a09bec9844_0_1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g3a09bec9844_0_1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3a09bec9844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3a09bec9844_0_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g3a09bec9844_0_1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3a09bec9844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3a09bec9844_0_1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5" name="Google Shape;745;g3a09bec9844_0_1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8.png"/><Relationship Id="rId11" Type="http://schemas.openxmlformats.org/officeDocument/2006/relationships/hyperlink" Target="https://www.instagram.com/lifeatengineering/" TargetMode="External"/><Relationship Id="rId10" Type="http://schemas.openxmlformats.org/officeDocument/2006/relationships/hyperlink" Target="https://it-it.facebook.com/gruppo.engineering/" TargetMode="External"/><Relationship Id="rId12" Type="http://schemas.openxmlformats.org/officeDocument/2006/relationships/image" Target="../media/image1.png"/><Relationship Id="rId9" Type="http://schemas.openxmlformats.org/officeDocument/2006/relationships/hyperlink" Target="https://twitter.com/EngineeringSpa" TargetMode="Externa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hyperlink" Target="http://www.eng.it/" TargetMode="External"/><Relationship Id="rId8" Type="http://schemas.openxmlformats.org/officeDocument/2006/relationships/hyperlink" Target="https://www.linkedin.com/company/engineering-ingegneria-informatica-spa/" TargetMode="Externa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solidFill>
          <a:srgbClr val="F2F5F7"/>
        </a:solidFill>
      </p:bgPr>
    </p:bg>
    <p:spTree>
      <p:nvGrpSpPr>
        <p:cNvPr id="16" name="Shape 16"/>
        <p:cNvGrpSpPr/>
        <p:nvPr/>
      </p:nvGrpSpPr>
      <p:grpSpPr>
        <a:xfrm>
          <a:off x="0" y="0"/>
          <a:ext cx="0" cy="0"/>
          <a:chOff x="0" y="0"/>
          <a:chExt cx="0" cy="0"/>
        </a:xfrm>
      </p:grpSpPr>
      <p:sp>
        <p:nvSpPr>
          <p:cNvPr id="17" name="Google Shape;17;p40"/>
          <p:cNvSpPr/>
          <p:nvPr/>
        </p:nvSpPr>
        <p:spPr>
          <a:xfrm>
            <a:off x="-1" y="0"/>
            <a:ext cx="8872306" cy="6858000"/>
          </a:xfrm>
          <a:custGeom>
            <a:rect b="b" l="l" r="r" t="t"/>
            <a:pathLst>
              <a:path extrusionOk="0" h="6858000" w="8872306">
                <a:moveTo>
                  <a:pt x="0" y="0"/>
                </a:moveTo>
                <a:lnTo>
                  <a:pt x="8872306" y="0"/>
                </a:lnTo>
                <a:lnTo>
                  <a:pt x="3495779" y="6858000"/>
                </a:lnTo>
                <a:lnTo>
                  <a:pt x="0" y="6858000"/>
                </a:lnTo>
                <a:close/>
              </a:path>
            </a:pathLst>
          </a:custGeom>
          <a:solidFill>
            <a:schemeClr val="lt1">
              <a:alpha val="8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8" name="Google Shape;18;p40"/>
          <p:cNvSpPr txBox="1"/>
          <p:nvPr>
            <p:ph type="ctrTitle"/>
          </p:nvPr>
        </p:nvSpPr>
        <p:spPr>
          <a:xfrm>
            <a:off x="700306" y="944167"/>
            <a:ext cx="5611772" cy="164809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0"/>
          <p:cNvSpPr txBox="1"/>
          <p:nvPr>
            <p:ph idx="1" type="subTitle"/>
          </p:nvPr>
        </p:nvSpPr>
        <p:spPr>
          <a:xfrm>
            <a:off x="700306" y="2627122"/>
            <a:ext cx="4854132" cy="1249080"/>
          </a:xfrm>
          <a:prstGeom prst="rect">
            <a:avLst/>
          </a:prstGeom>
          <a:noFill/>
          <a:ln>
            <a:noFill/>
          </a:ln>
        </p:spPr>
        <p:txBody>
          <a:bodyPr anchorCtr="0" anchor="t" bIns="45700" lIns="0" spcFirstLastPara="1" rIns="91425" wrap="square" tIns="45700">
            <a:noAutofit/>
          </a:bodyPr>
          <a:lstStyle>
            <a:lvl1pPr lvl="0" algn="l">
              <a:lnSpc>
                <a:spcPct val="120000"/>
              </a:lnSpc>
              <a:spcBef>
                <a:spcPts val="600"/>
              </a:spcBef>
              <a:spcAft>
                <a:spcPts val="0"/>
              </a:spcAft>
              <a:buSzPts val="1800"/>
              <a:buNone/>
              <a:defRPr b="0" i="0" sz="1800">
                <a:solidFill>
                  <a:schemeClr val="dk1"/>
                </a:solidFill>
                <a:latin typeface="Quattrocento Sans"/>
                <a:ea typeface="Quattrocento Sans"/>
                <a:cs typeface="Quattrocento Sans"/>
                <a:sym typeface="Quattrocento Sans"/>
              </a:defRPr>
            </a:lvl1pPr>
            <a:lvl2pPr lvl="1" algn="ctr">
              <a:lnSpc>
                <a:spcPct val="140000"/>
              </a:lnSpc>
              <a:spcBef>
                <a:spcPts val="600"/>
              </a:spcBef>
              <a:spcAft>
                <a:spcPts val="0"/>
              </a:spcAft>
              <a:buSzPts val="2000"/>
              <a:buNone/>
              <a:defRPr sz="2000"/>
            </a:lvl2pPr>
            <a:lvl3pPr lvl="2" algn="ctr">
              <a:lnSpc>
                <a:spcPct val="140000"/>
              </a:lnSpc>
              <a:spcBef>
                <a:spcPts val="600"/>
              </a:spcBef>
              <a:spcAft>
                <a:spcPts val="0"/>
              </a:spcAft>
              <a:buSzPts val="1800"/>
              <a:buNone/>
              <a:defRPr sz="1800"/>
            </a:lvl3pPr>
            <a:lvl4pPr lvl="3" algn="ctr">
              <a:lnSpc>
                <a:spcPct val="140000"/>
              </a:lnSpc>
              <a:spcBef>
                <a:spcPts val="600"/>
              </a:spcBef>
              <a:spcAft>
                <a:spcPts val="0"/>
              </a:spcAft>
              <a:buSzPts val="1600"/>
              <a:buNone/>
              <a:defRPr sz="1600"/>
            </a:lvl4pPr>
            <a:lvl5pPr lvl="4" algn="ctr">
              <a:lnSpc>
                <a:spcPct val="14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40"/>
          <p:cNvSpPr/>
          <p:nvPr/>
        </p:nvSpPr>
        <p:spPr>
          <a:xfrm flipH="1">
            <a:off x="10280972" y="4416552"/>
            <a:ext cx="1914472" cy="2441448"/>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21" name="Google Shape;21;p40"/>
          <p:cNvSpPr/>
          <p:nvPr/>
        </p:nvSpPr>
        <p:spPr>
          <a:xfrm>
            <a:off x="0" y="234001"/>
            <a:ext cx="251999" cy="25199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22" name="Google Shape;22;p40"/>
          <p:cNvSpPr txBox="1"/>
          <p:nvPr>
            <p:ph idx="2" type="body"/>
          </p:nvPr>
        </p:nvSpPr>
        <p:spPr>
          <a:xfrm>
            <a:off x="700088" y="3876675"/>
            <a:ext cx="4854575" cy="389064"/>
          </a:xfrm>
          <a:prstGeom prst="rect">
            <a:avLst/>
          </a:prstGeom>
          <a:noFill/>
          <a:ln>
            <a:noFill/>
          </a:ln>
        </p:spPr>
        <p:txBody>
          <a:bodyPr anchorCtr="0" anchor="t" bIns="45700" lIns="0" spcFirstLastPara="1" rIns="91425" wrap="square" tIns="45700">
            <a:noAutofit/>
          </a:bodyPr>
          <a:lstStyle>
            <a:lvl1pPr indent="-228600" lvl="0" marL="457200" algn="l">
              <a:lnSpc>
                <a:spcPct val="140000"/>
              </a:lnSpc>
              <a:spcBef>
                <a:spcPts val="600"/>
              </a:spcBef>
              <a:spcAft>
                <a:spcPts val="0"/>
              </a:spcAft>
              <a:buSzPts val="1400"/>
              <a:buNone/>
              <a:defRPr sz="1400">
                <a:solidFill>
                  <a:schemeClr val="dk1"/>
                </a:solidFill>
              </a:defRPr>
            </a:lvl1pPr>
            <a:lvl2pPr indent="-342900" lvl="1" marL="914400" algn="l">
              <a:lnSpc>
                <a:spcPct val="140000"/>
              </a:lnSpc>
              <a:spcBef>
                <a:spcPts val="600"/>
              </a:spcBef>
              <a:spcAft>
                <a:spcPts val="0"/>
              </a:spcAft>
              <a:buSzPts val="1800"/>
              <a:buChar char="∙"/>
              <a:defRPr/>
            </a:lvl2pPr>
            <a:lvl3pPr indent="-342900" lvl="2" marL="1371600" algn="l">
              <a:lnSpc>
                <a:spcPct val="140000"/>
              </a:lnSpc>
              <a:spcBef>
                <a:spcPts val="600"/>
              </a:spcBef>
              <a:spcAft>
                <a:spcPts val="0"/>
              </a:spcAft>
              <a:buSzPts val="1800"/>
              <a:buChar char="•"/>
              <a:defRPr/>
            </a:lvl3pPr>
            <a:lvl4pPr indent="-342900" lvl="3" marL="1828800" algn="l">
              <a:lnSpc>
                <a:spcPct val="140000"/>
              </a:lnSpc>
              <a:spcBef>
                <a:spcPts val="600"/>
              </a:spcBef>
              <a:spcAft>
                <a:spcPts val="0"/>
              </a:spcAft>
              <a:buSzPts val="1800"/>
              <a:buChar char="○"/>
              <a:defRPr/>
            </a:lvl4pPr>
            <a:lvl5pPr indent="-342900" lvl="4" marL="2286000" algn="l">
              <a:lnSpc>
                <a:spcPct val="14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40"/>
          <p:cNvSpPr txBox="1"/>
          <p:nvPr>
            <p:ph idx="3" type="body"/>
          </p:nvPr>
        </p:nvSpPr>
        <p:spPr>
          <a:xfrm>
            <a:off x="702000" y="234000"/>
            <a:ext cx="3513600" cy="244800"/>
          </a:xfrm>
          <a:prstGeom prst="rect">
            <a:avLst/>
          </a:prstGeom>
          <a:noFill/>
          <a:ln>
            <a:noFill/>
          </a:ln>
        </p:spPr>
        <p:txBody>
          <a:bodyPr anchorCtr="0" anchor="ctr" bIns="0" lIns="0" spcFirstLastPara="1" rIns="0" wrap="square" tIns="0">
            <a:noAutofit/>
          </a:bodyPr>
          <a:lstStyle>
            <a:lvl1pPr indent="-228600" lvl="0" marL="457200" algn="l">
              <a:lnSpc>
                <a:spcPct val="140000"/>
              </a:lnSpc>
              <a:spcBef>
                <a:spcPts val="600"/>
              </a:spcBef>
              <a:spcAft>
                <a:spcPts val="0"/>
              </a:spcAft>
              <a:buSzPts val="1050"/>
              <a:buNone/>
              <a:defRPr b="1" sz="1050"/>
            </a:lvl1pPr>
            <a:lvl2pPr indent="-342900" lvl="1" marL="914400" algn="l">
              <a:lnSpc>
                <a:spcPct val="140000"/>
              </a:lnSpc>
              <a:spcBef>
                <a:spcPts val="600"/>
              </a:spcBef>
              <a:spcAft>
                <a:spcPts val="0"/>
              </a:spcAft>
              <a:buSzPts val="1800"/>
              <a:buChar char="∙"/>
              <a:defRPr/>
            </a:lvl2pPr>
            <a:lvl3pPr indent="-342900" lvl="2" marL="1371600" algn="l">
              <a:lnSpc>
                <a:spcPct val="140000"/>
              </a:lnSpc>
              <a:spcBef>
                <a:spcPts val="600"/>
              </a:spcBef>
              <a:spcAft>
                <a:spcPts val="0"/>
              </a:spcAft>
              <a:buSzPts val="1800"/>
              <a:buChar char="•"/>
              <a:defRPr/>
            </a:lvl3pPr>
            <a:lvl4pPr indent="-342900" lvl="3" marL="1828800" algn="l">
              <a:lnSpc>
                <a:spcPct val="140000"/>
              </a:lnSpc>
              <a:spcBef>
                <a:spcPts val="600"/>
              </a:spcBef>
              <a:spcAft>
                <a:spcPts val="0"/>
              </a:spcAft>
              <a:buSzPts val="1800"/>
              <a:buChar char="○"/>
              <a:defRPr/>
            </a:lvl4pPr>
            <a:lvl5pPr indent="-342900" lvl="4" marL="2286000" algn="l">
              <a:lnSpc>
                <a:spcPct val="14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 name="Google Shape;24;p40"/>
          <p:cNvPicPr preferRelativeResize="0"/>
          <p:nvPr/>
        </p:nvPicPr>
        <p:blipFill rotWithShape="1">
          <a:blip r:embed="rId2">
            <a:alphaModFix/>
          </a:blip>
          <a:srcRect b="0" l="0" r="0" t="0"/>
          <a:stretch/>
        </p:blipFill>
        <p:spPr>
          <a:xfrm>
            <a:off x="266399" y="6368043"/>
            <a:ext cx="1063637" cy="23636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39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2 col">
  <p:cSld name="Titolo e contenuto 2 col">
    <p:spTree>
      <p:nvGrpSpPr>
        <p:cNvPr id="25" name="Shape 25"/>
        <p:cNvGrpSpPr/>
        <p:nvPr/>
      </p:nvGrpSpPr>
      <p:grpSpPr>
        <a:xfrm>
          <a:off x="0" y="0"/>
          <a:ext cx="0" cy="0"/>
          <a:chOff x="0" y="0"/>
          <a:chExt cx="0" cy="0"/>
        </a:xfrm>
      </p:grpSpPr>
      <p:sp>
        <p:nvSpPr>
          <p:cNvPr id="26" name="Google Shape;26;p41"/>
          <p:cNvSpPr txBox="1"/>
          <p:nvPr>
            <p:ph idx="1" type="body"/>
          </p:nvPr>
        </p:nvSpPr>
        <p:spPr>
          <a:xfrm>
            <a:off x="696448" y="1322785"/>
            <a:ext cx="10799104" cy="4591050"/>
          </a:xfrm>
          <a:prstGeom prst="rect">
            <a:avLst/>
          </a:prstGeom>
          <a:noFill/>
          <a:ln>
            <a:noFill/>
          </a:ln>
        </p:spPr>
        <p:txBody>
          <a:bodyPr anchorCtr="0" anchor="t" bIns="0" lIns="0" spcFirstLastPara="1" rIns="0" wrap="square" tIns="0">
            <a:noAutofit/>
          </a:bodyPr>
          <a:lstStyle>
            <a:lvl1pPr indent="-228600" lvl="0" marL="457200" algn="l">
              <a:lnSpc>
                <a:spcPct val="140000"/>
              </a:lnSpc>
              <a:spcBef>
                <a:spcPts val="600"/>
              </a:spcBef>
              <a:spcAft>
                <a:spcPts val="0"/>
              </a:spcAft>
              <a:buSzPts val="1200"/>
              <a:buNone/>
              <a:defRPr sz="1200">
                <a:solidFill>
                  <a:schemeClr val="dk1"/>
                </a:solidFill>
              </a:defRPr>
            </a:lvl1pPr>
            <a:lvl2pPr indent="-342900" lvl="1" marL="914400" algn="l">
              <a:lnSpc>
                <a:spcPct val="140000"/>
              </a:lnSpc>
              <a:spcBef>
                <a:spcPts val="600"/>
              </a:spcBef>
              <a:spcAft>
                <a:spcPts val="0"/>
              </a:spcAft>
              <a:buSzPts val="1800"/>
              <a:buChar char="∙"/>
              <a:defRPr/>
            </a:lvl2pPr>
            <a:lvl3pPr indent="-342900" lvl="2" marL="1371600" algn="l">
              <a:lnSpc>
                <a:spcPct val="140000"/>
              </a:lnSpc>
              <a:spcBef>
                <a:spcPts val="600"/>
              </a:spcBef>
              <a:spcAft>
                <a:spcPts val="0"/>
              </a:spcAft>
              <a:buSzPts val="1800"/>
              <a:buChar char="•"/>
              <a:defRPr/>
            </a:lvl3pPr>
            <a:lvl4pPr indent="-342900" lvl="3" marL="1828800" algn="l">
              <a:lnSpc>
                <a:spcPct val="140000"/>
              </a:lnSpc>
              <a:spcBef>
                <a:spcPts val="600"/>
              </a:spcBef>
              <a:spcAft>
                <a:spcPts val="0"/>
              </a:spcAft>
              <a:buSzPts val="1800"/>
              <a:buChar char="○"/>
              <a:defRPr/>
            </a:lvl4pPr>
            <a:lvl5pPr indent="-342900" lvl="4" marL="2286000" algn="l">
              <a:lnSpc>
                <a:spcPct val="14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1"/>
          <p:cNvSpPr txBox="1"/>
          <p:nvPr>
            <p:ph idx="11" type="ftr"/>
          </p:nvPr>
        </p:nvSpPr>
        <p:spPr>
          <a:xfrm>
            <a:off x="6329237" y="234000"/>
            <a:ext cx="5163648" cy="2448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1"/>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t-IT"/>
              <a:t>‹#›</a:t>
            </a:fld>
            <a:endParaRPr/>
          </a:p>
        </p:txBody>
      </p:sp>
      <p:sp>
        <p:nvSpPr>
          <p:cNvPr id="29" name="Google Shape;29;p41"/>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1"/>
          <p:cNvSpPr txBox="1"/>
          <p:nvPr>
            <p:ph idx="2" type="body"/>
          </p:nvPr>
        </p:nvSpPr>
        <p:spPr>
          <a:xfrm>
            <a:off x="702000" y="234000"/>
            <a:ext cx="5400000" cy="244800"/>
          </a:xfrm>
          <a:prstGeom prst="rect">
            <a:avLst/>
          </a:prstGeom>
          <a:noFill/>
          <a:ln>
            <a:noFill/>
          </a:ln>
        </p:spPr>
        <p:txBody>
          <a:bodyPr anchorCtr="0" anchor="ctr" bIns="0" lIns="0" spcFirstLastPara="1" rIns="0" wrap="square" tIns="0">
            <a:noAutofit/>
          </a:bodyPr>
          <a:lstStyle>
            <a:lvl1pPr indent="-228600" lvl="0" marL="457200" algn="l">
              <a:lnSpc>
                <a:spcPct val="140000"/>
              </a:lnSpc>
              <a:spcBef>
                <a:spcPts val="600"/>
              </a:spcBef>
              <a:spcAft>
                <a:spcPts val="0"/>
              </a:spcAft>
              <a:buSzPts val="1050"/>
              <a:buFont typeface="Arial"/>
              <a:buNone/>
              <a:defRPr b="1" sz="1050">
                <a:solidFill>
                  <a:schemeClr val="dk1"/>
                </a:solidFill>
              </a:defRPr>
            </a:lvl1pPr>
            <a:lvl2pPr indent="-342900" lvl="1" marL="914400" algn="l">
              <a:lnSpc>
                <a:spcPct val="140000"/>
              </a:lnSpc>
              <a:spcBef>
                <a:spcPts val="600"/>
              </a:spcBef>
              <a:spcAft>
                <a:spcPts val="0"/>
              </a:spcAft>
              <a:buSzPts val="1800"/>
              <a:buChar char="∙"/>
              <a:defRPr/>
            </a:lvl2pPr>
            <a:lvl3pPr indent="-342900" lvl="2" marL="1371600" algn="l">
              <a:lnSpc>
                <a:spcPct val="140000"/>
              </a:lnSpc>
              <a:spcBef>
                <a:spcPts val="600"/>
              </a:spcBef>
              <a:spcAft>
                <a:spcPts val="0"/>
              </a:spcAft>
              <a:buSzPts val="1800"/>
              <a:buChar char="•"/>
              <a:defRPr/>
            </a:lvl3pPr>
            <a:lvl4pPr indent="-342900" lvl="3" marL="1828800" algn="l">
              <a:lnSpc>
                <a:spcPct val="140000"/>
              </a:lnSpc>
              <a:spcBef>
                <a:spcPts val="600"/>
              </a:spcBef>
              <a:spcAft>
                <a:spcPts val="0"/>
              </a:spcAft>
              <a:buSzPts val="1800"/>
              <a:buChar char="○"/>
              <a:defRPr/>
            </a:lvl4pPr>
            <a:lvl5pPr indent="-342900" lvl="4" marL="2286000" algn="l">
              <a:lnSpc>
                <a:spcPct val="14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Night">
  <p:cSld name="Cover Night">
    <p:bg>
      <p:bgPr>
        <a:solidFill>
          <a:srgbClr val="191919"/>
        </a:solidFill>
      </p:bgPr>
    </p:bg>
    <p:spTree>
      <p:nvGrpSpPr>
        <p:cNvPr id="31" name="Shape 31"/>
        <p:cNvGrpSpPr/>
        <p:nvPr/>
      </p:nvGrpSpPr>
      <p:grpSpPr>
        <a:xfrm>
          <a:off x="0" y="0"/>
          <a:ext cx="0" cy="0"/>
          <a:chOff x="0" y="0"/>
          <a:chExt cx="0" cy="0"/>
        </a:xfrm>
      </p:grpSpPr>
      <p:sp>
        <p:nvSpPr>
          <p:cNvPr id="32" name="Google Shape;32;p44"/>
          <p:cNvSpPr/>
          <p:nvPr/>
        </p:nvSpPr>
        <p:spPr>
          <a:xfrm>
            <a:off x="-1" y="0"/>
            <a:ext cx="8872306" cy="6858000"/>
          </a:xfrm>
          <a:custGeom>
            <a:rect b="b" l="l" r="r" t="t"/>
            <a:pathLst>
              <a:path extrusionOk="0" h="6858000" w="8872306">
                <a:moveTo>
                  <a:pt x="0" y="0"/>
                </a:moveTo>
                <a:lnTo>
                  <a:pt x="8872306" y="0"/>
                </a:lnTo>
                <a:lnTo>
                  <a:pt x="3495779" y="6858000"/>
                </a:lnTo>
                <a:lnTo>
                  <a:pt x="0" y="6858000"/>
                </a:lnTo>
                <a:close/>
              </a:path>
            </a:pathLst>
          </a:custGeom>
          <a:solidFill>
            <a:schemeClr val="dk1">
              <a:alpha val="8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33" name="Google Shape;33;p44"/>
          <p:cNvSpPr/>
          <p:nvPr/>
        </p:nvSpPr>
        <p:spPr>
          <a:xfrm flipH="1">
            <a:off x="10269954" y="4416552"/>
            <a:ext cx="1914472" cy="2441448"/>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34" name="Google Shape;34;p44"/>
          <p:cNvSpPr/>
          <p:nvPr/>
        </p:nvSpPr>
        <p:spPr>
          <a:xfrm>
            <a:off x="0" y="234000"/>
            <a:ext cx="251999" cy="25199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35" name="Google Shape;35;p44"/>
          <p:cNvSpPr txBox="1"/>
          <p:nvPr>
            <p:ph type="ctrTitle"/>
          </p:nvPr>
        </p:nvSpPr>
        <p:spPr>
          <a:xfrm>
            <a:off x="700306" y="944167"/>
            <a:ext cx="5611772" cy="164809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1"/>
              </a:buClr>
              <a:buSzPts val="3200"/>
              <a:buFont typeface="Quattrocento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4"/>
          <p:cNvSpPr txBox="1"/>
          <p:nvPr>
            <p:ph idx="1" type="subTitle"/>
          </p:nvPr>
        </p:nvSpPr>
        <p:spPr>
          <a:xfrm>
            <a:off x="700306" y="2627122"/>
            <a:ext cx="4854132" cy="1249080"/>
          </a:xfrm>
          <a:prstGeom prst="rect">
            <a:avLst/>
          </a:prstGeom>
          <a:noFill/>
          <a:ln>
            <a:noFill/>
          </a:ln>
        </p:spPr>
        <p:txBody>
          <a:bodyPr anchorCtr="0" anchor="t" bIns="45700" lIns="0" spcFirstLastPara="1" rIns="91425" wrap="square" tIns="45700">
            <a:noAutofit/>
          </a:bodyPr>
          <a:lstStyle>
            <a:lvl1pPr lvl="0" algn="l">
              <a:lnSpc>
                <a:spcPct val="120000"/>
              </a:lnSpc>
              <a:spcBef>
                <a:spcPts val="600"/>
              </a:spcBef>
              <a:spcAft>
                <a:spcPts val="0"/>
              </a:spcAft>
              <a:buSzPts val="1800"/>
              <a:buNone/>
              <a:defRPr b="0" i="0" sz="1800">
                <a:solidFill>
                  <a:schemeClr val="lt1"/>
                </a:solidFill>
                <a:latin typeface="Quattrocento Sans"/>
                <a:ea typeface="Quattrocento Sans"/>
                <a:cs typeface="Quattrocento Sans"/>
                <a:sym typeface="Quattrocento Sans"/>
              </a:defRPr>
            </a:lvl1pPr>
            <a:lvl2pPr lvl="1" algn="ctr">
              <a:lnSpc>
                <a:spcPct val="140000"/>
              </a:lnSpc>
              <a:spcBef>
                <a:spcPts val="600"/>
              </a:spcBef>
              <a:spcAft>
                <a:spcPts val="0"/>
              </a:spcAft>
              <a:buSzPts val="2000"/>
              <a:buNone/>
              <a:defRPr sz="2000"/>
            </a:lvl2pPr>
            <a:lvl3pPr lvl="2" algn="ctr">
              <a:lnSpc>
                <a:spcPct val="140000"/>
              </a:lnSpc>
              <a:spcBef>
                <a:spcPts val="600"/>
              </a:spcBef>
              <a:spcAft>
                <a:spcPts val="0"/>
              </a:spcAft>
              <a:buSzPts val="1800"/>
              <a:buNone/>
              <a:defRPr sz="1800"/>
            </a:lvl3pPr>
            <a:lvl4pPr lvl="3" algn="ctr">
              <a:lnSpc>
                <a:spcPct val="140000"/>
              </a:lnSpc>
              <a:spcBef>
                <a:spcPts val="600"/>
              </a:spcBef>
              <a:spcAft>
                <a:spcPts val="0"/>
              </a:spcAft>
              <a:buSzPts val="1600"/>
              <a:buNone/>
              <a:defRPr sz="1600"/>
            </a:lvl4pPr>
            <a:lvl5pPr lvl="4" algn="ctr">
              <a:lnSpc>
                <a:spcPct val="14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p44"/>
          <p:cNvSpPr txBox="1"/>
          <p:nvPr>
            <p:ph idx="2" type="body"/>
          </p:nvPr>
        </p:nvSpPr>
        <p:spPr>
          <a:xfrm>
            <a:off x="700088" y="3876675"/>
            <a:ext cx="4854575" cy="389064"/>
          </a:xfrm>
          <a:prstGeom prst="rect">
            <a:avLst/>
          </a:prstGeom>
          <a:noFill/>
          <a:ln>
            <a:noFill/>
          </a:ln>
        </p:spPr>
        <p:txBody>
          <a:bodyPr anchorCtr="0" anchor="t" bIns="45700" lIns="0" spcFirstLastPara="1" rIns="91425" wrap="square" tIns="45700">
            <a:noAutofit/>
          </a:bodyPr>
          <a:lstStyle>
            <a:lvl1pPr indent="-228600" lvl="0" marL="457200" algn="l">
              <a:lnSpc>
                <a:spcPct val="140000"/>
              </a:lnSpc>
              <a:spcBef>
                <a:spcPts val="600"/>
              </a:spcBef>
              <a:spcAft>
                <a:spcPts val="0"/>
              </a:spcAft>
              <a:buSzPts val="1400"/>
              <a:buNone/>
              <a:defRPr sz="1400">
                <a:solidFill>
                  <a:schemeClr val="lt1"/>
                </a:solidFill>
              </a:defRPr>
            </a:lvl1pPr>
            <a:lvl2pPr indent="-342900" lvl="1" marL="914400" algn="l">
              <a:lnSpc>
                <a:spcPct val="140000"/>
              </a:lnSpc>
              <a:spcBef>
                <a:spcPts val="600"/>
              </a:spcBef>
              <a:spcAft>
                <a:spcPts val="0"/>
              </a:spcAft>
              <a:buSzPts val="1800"/>
              <a:buChar char="∙"/>
              <a:defRPr/>
            </a:lvl2pPr>
            <a:lvl3pPr indent="-342900" lvl="2" marL="1371600" algn="l">
              <a:lnSpc>
                <a:spcPct val="140000"/>
              </a:lnSpc>
              <a:spcBef>
                <a:spcPts val="600"/>
              </a:spcBef>
              <a:spcAft>
                <a:spcPts val="0"/>
              </a:spcAft>
              <a:buSzPts val="1800"/>
              <a:buChar char="•"/>
              <a:defRPr/>
            </a:lvl3pPr>
            <a:lvl4pPr indent="-342900" lvl="3" marL="1828800" algn="l">
              <a:lnSpc>
                <a:spcPct val="140000"/>
              </a:lnSpc>
              <a:spcBef>
                <a:spcPts val="600"/>
              </a:spcBef>
              <a:spcAft>
                <a:spcPts val="0"/>
              </a:spcAft>
              <a:buSzPts val="1800"/>
              <a:buChar char="○"/>
              <a:defRPr/>
            </a:lvl4pPr>
            <a:lvl5pPr indent="-342900" lvl="4" marL="2286000" algn="l">
              <a:lnSpc>
                <a:spcPct val="14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4"/>
          <p:cNvSpPr txBox="1"/>
          <p:nvPr>
            <p:ph idx="3" type="body"/>
          </p:nvPr>
        </p:nvSpPr>
        <p:spPr>
          <a:xfrm>
            <a:off x="702000" y="234000"/>
            <a:ext cx="3513600" cy="244800"/>
          </a:xfrm>
          <a:prstGeom prst="rect">
            <a:avLst/>
          </a:prstGeom>
          <a:noFill/>
          <a:ln>
            <a:noFill/>
          </a:ln>
        </p:spPr>
        <p:txBody>
          <a:bodyPr anchorCtr="0" anchor="ctr" bIns="0" lIns="0" spcFirstLastPara="1" rIns="0" wrap="square" tIns="0">
            <a:noAutofit/>
          </a:bodyPr>
          <a:lstStyle>
            <a:lvl1pPr indent="-228600" lvl="0" marL="457200" algn="l">
              <a:lnSpc>
                <a:spcPct val="140000"/>
              </a:lnSpc>
              <a:spcBef>
                <a:spcPts val="600"/>
              </a:spcBef>
              <a:spcAft>
                <a:spcPts val="0"/>
              </a:spcAft>
              <a:buSzPts val="1050"/>
              <a:buNone/>
              <a:defRPr b="1" sz="1050">
                <a:solidFill>
                  <a:schemeClr val="lt1"/>
                </a:solidFill>
              </a:defRPr>
            </a:lvl1pPr>
            <a:lvl2pPr indent="-342900" lvl="1" marL="914400" algn="l">
              <a:lnSpc>
                <a:spcPct val="140000"/>
              </a:lnSpc>
              <a:spcBef>
                <a:spcPts val="600"/>
              </a:spcBef>
              <a:spcAft>
                <a:spcPts val="0"/>
              </a:spcAft>
              <a:buSzPts val="1800"/>
              <a:buChar char="∙"/>
              <a:defRPr/>
            </a:lvl2pPr>
            <a:lvl3pPr indent="-342900" lvl="2" marL="1371600" algn="l">
              <a:lnSpc>
                <a:spcPct val="140000"/>
              </a:lnSpc>
              <a:spcBef>
                <a:spcPts val="600"/>
              </a:spcBef>
              <a:spcAft>
                <a:spcPts val="0"/>
              </a:spcAft>
              <a:buSzPts val="1800"/>
              <a:buChar char="•"/>
              <a:defRPr/>
            </a:lvl3pPr>
            <a:lvl4pPr indent="-342900" lvl="3" marL="1828800" algn="l">
              <a:lnSpc>
                <a:spcPct val="140000"/>
              </a:lnSpc>
              <a:spcBef>
                <a:spcPts val="600"/>
              </a:spcBef>
              <a:spcAft>
                <a:spcPts val="0"/>
              </a:spcAft>
              <a:buSzPts val="1800"/>
              <a:buChar char="○"/>
              <a:defRPr/>
            </a:lvl4pPr>
            <a:lvl5pPr indent="-342900" lvl="4" marL="2286000" algn="l">
              <a:lnSpc>
                <a:spcPct val="14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9" name="Google Shape;39;p44"/>
          <p:cNvPicPr preferRelativeResize="0"/>
          <p:nvPr/>
        </p:nvPicPr>
        <p:blipFill rotWithShape="1">
          <a:blip r:embed="rId2">
            <a:alphaModFix/>
          </a:blip>
          <a:srcRect b="0" l="0" r="0" t="0"/>
          <a:stretch/>
        </p:blipFill>
        <p:spPr>
          <a:xfrm>
            <a:off x="266399" y="6368043"/>
            <a:ext cx="1063637" cy="23636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p:cSld name="Intestazione sezione">
    <p:bg>
      <p:bgPr>
        <a:solidFill>
          <a:srgbClr val="54B1FF"/>
        </a:solidFill>
      </p:bgPr>
    </p:bg>
    <p:spTree>
      <p:nvGrpSpPr>
        <p:cNvPr id="40" name="Shape 40"/>
        <p:cNvGrpSpPr/>
        <p:nvPr/>
      </p:nvGrpSpPr>
      <p:grpSpPr>
        <a:xfrm>
          <a:off x="0" y="0"/>
          <a:ext cx="0" cy="0"/>
          <a:chOff x="0" y="0"/>
          <a:chExt cx="0" cy="0"/>
        </a:xfrm>
      </p:grpSpPr>
      <p:sp>
        <p:nvSpPr>
          <p:cNvPr id="41" name="Google Shape;41;p45"/>
          <p:cNvSpPr/>
          <p:nvPr/>
        </p:nvSpPr>
        <p:spPr>
          <a:xfrm>
            <a:off x="-1" y="1"/>
            <a:ext cx="8872306" cy="6858000"/>
          </a:xfrm>
          <a:custGeom>
            <a:rect b="b" l="l" r="r" t="t"/>
            <a:pathLst>
              <a:path extrusionOk="0" h="6858000" w="8872306">
                <a:moveTo>
                  <a:pt x="0" y="0"/>
                </a:moveTo>
                <a:lnTo>
                  <a:pt x="8872306" y="0"/>
                </a:lnTo>
                <a:lnTo>
                  <a:pt x="3495779" y="6858000"/>
                </a:lnTo>
                <a:lnTo>
                  <a:pt x="0" y="6858000"/>
                </a:lnTo>
                <a:close/>
              </a:path>
            </a:pathLst>
          </a:custGeom>
          <a:solidFill>
            <a:srgbClr val="5A79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2" name="Google Shape;42;p45"/>
          <p:cNvSpPr/>
          <p:nvPr>
            <p:ph idx="2" type="pic"/>
          </p:nvPr>
        </p:nvSpPr>
        <p:spPr>
          <a:xfrm>
            <a:off x="3494057" y="0"/>
            <a:ext cx="8713268" cy="6858000"/>
          </a:xfrm>
          <a:prstGeom prst="rect">
            <a:avLst/>
          </a:prstGeom>
          <a:solidFill>
            <a:srgbClr val="9CB1BF"/>
          </a:solidFill>
          <a:ln>
            <a:noFill/>
          </a:ln>
        </p:spPr>
      </p:sp>
      <p:sp>
        <p:nvSpPr>
          <p:cNvPr id="43" name="Google Shape;43;p45"/>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t-IT"/>
              <a:t>‹#›</a:t>
            </a:fld>
            <a:endParaRPr/>
          </a:p>
        </p:txBody>
      </p:sp>
      <p:sp>
        <p:nvSpPr>
          <p:cNvPr id="44" name="Google Shape;44;p45"/>
          <p:cNvSpPr txBox="1"/>
          <p:nvPr>
            <p:ph type="ctrTitle"/>
          </p:nvPr>
        </p:nvSpPr>
        <p:spPr>
          <a:xfrm>
            <a:off x="700306" y="944167"/>
            <a:ext cx="5611772" cy="164809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1"/>
              </a:buClr>
              <a:buSzPts val="3200"/>
              <a:buFont typeface="Quattrocento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5"/>
          <p:cNvSpPr txBox="1"/>
          <p:nvPr>
            <p:ph idx="1" type="subTitle"/>
          </p:nvPr>
        </p:nvSpPr>
        <p:spPr>
          <a:xfrm>
            <a:off x="700306" y="2627122"/>
            <a:ext cx="4854132" cy="2706878"/>
          </a:xfrm>
          <a:prstGeom prst="rect">
            <a:avLst/>
          </a:prstGeom>
          <a:noFill/>
          <a:ln>
            <a:noFill/>
          </a:ln>
        </p:spPr>
        <p:txBody>
          <a:bodyPr anchorCtr="0" anchor="t" bIns="45700" lIns="0" spcFirstLastPara="1" rIns="91425" wrap="square" tIns="45700">
            <a:noAutofit/>
          </a:bodyPr>
          <a:lstStyle>
            <a:lvl1pPr lvl="0" algn="l">
              <a:lnSpc>
                <a:spcPct val="140000"/>
              </a:lnSpc>
              <a:spcBef>
                <a:spcPts val="600"/>
              </a:spcBef>
              <a:spcAft>
                <a:spcPts val="0"/>
              </a:spcAft>
              <a:buSzPts val="1400"/>
              <a:buFont typeface="Arial Black"/>
              <a:buNone/>
              <a:defRPr b="1" i="0" sz="1400">
                <a:solidFill>
                  <a:schemeClr val="lt1"/>
                </a:solidFill>
                <a:latin typeface="Quattrocento Sans"/>
                <a:ea typeface="Quattrocento Sans"/>
                <a:cs typeface="Quattrocento Sans"/>
                <a:sym typeface="Quattrocento Sans"/>
              </a:defRPr>
            </a:lvl1pPr>
            <a:lvl2pPr lvl="1" algn="ctr">
              <a:lnSpc>
                <a:spcPct val="140000"/>
              </a:lnSpc>
              <a:spcBef>
                <a:spcPts val="600"/>
              </a:spcBef>
              <a:spcAft>
                <a:spcPts val="0"/>
              </a:spcAft>
              <a:buSzPts val="2000"/>
              <a:buNone/>
              <a:defRPr sz="2000"/>
            </a:lvl2pPr>
            <a:lvl3pPr lvl="2" algn="ctr">
              <a:lnSpc>
                <a:spcPct val="140000"/>
              </a:lnSpc>
              <a:spcBef>
                <a:spcPts val="600"/>
              </a:spcBef>
              <a:spcAft>
                <a:spcPts val="0"/>
              </a:spcAft>
              <a:buSzPts val="1800"/>
              <a:buNone/>
              <a:defRPr sz="1800"/>
            </a:lvl3pPr>
            <a:lvl4pPr lvl="3" algn="ctr">
              <a:lnSpc>
                <a:spcPct val="140000"/>
              </a:lnSpc>
              <a:spcBef>
                <a:spcPts val="600"/>
              </a:spcBef>
              <a:spcAft>
                <a:spcPts val="0"/>
              </a:spcAft>
              <a:buSzPts val="1600"/>
              <a:buNone/>
              <a:defRPr sz="1600"/>
            </a:lvl4pPr>
            <a:lvl5pPr lvl="4" algn="ctr">
              <a:lnSpc>
                <a:spcPct val="14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6" name="Google Shape;46;p45"/>
          <p:cNvSpPr txBox="1"/>
          <p:nvPr>
            <p:ph idx="11" type="ftr"/>
          </p:nvPr>
        </p:nvSpPr>
        <p:spPr>
          <a:xfrm>
            <a:off x="6329237" y="234000"/>
            <a:ext cx="5163648" cy="2448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5"/>
          <p:cNvSpPr/>
          <p:nvPr/>
        </p:nvSpPr>
        <p:spPr>
          <a:xfrm flipH="1">
            <a:off x="10285996" y="4416552"/>
            <a:ext cx="1914472" cy="2441448"/>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8" name="Google Shape;48;p45"/>
          <p:cNvSpPr/>
          <p:nvPr/>
        </p:nvSpPr>
        <p:spPr>
          <a:xfrm>
            <a:off x="0" y="234000"/>
            <a:ext cx="251999" cy="25199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9" name="Google Shape;49;p45"/>
          <p:cNvSpPr txBox="1"/>
          <p:nvPr>
            <p:ph idx="3" type="body"/>
          </p:nvPr>
        </p:nvSpPr>
        <p:spPr>
          <a:xfrm>
            <a:off x="702000" y="234000"/>
            <a:ext cx="3513600" cy="244800"/>
          </a:xfrm>
          <a:prstGeom prst="rect">
            <a:avLst/>
          </a:prstGeom>
          <a:noFill/>
          <a:ln>
            <a:noFill/>
          </a:ln>
        </p:spPr>
        <p:txBody>
          <a:bodyPr anchorCtr="0" anchor="ctr" bIns="0" lIns="0" spcFirstLastPara="1" rIns="0" wrap="square" tIns="0">
            <a:noAutofit/>
          </a:bodyPr>
          <a:lstStyle>
            <a:lvl1pPr indent="-228600" lvl="0" marL="457200" algn="l">
              <a:lnSpc>
                <a:spcPct val="140000"/>
              </a:lnSpc>
              <a:spcBef>
                <a:spcPts val="600"/>
              </a:spcBef>
              <a:spcAft>
                <a:spcPts val="0"/>
              </a:spcAft>
              <a:buSzPts val="1050"/>
              <a:buNone/>
              <a:defRPr b="1" sz="1050">
                <a:solidFill>
                  <a:schemeClr val="lt1"/>
                </a:solidFill>
              </a:defRPr>
            </a:lvl1pPr>
            <a:lvl2pPr indent="-342900" lvl="1" marL="914400" algn="l">
              <a:lnSpc>
                <a:spcPct val="140000"/>
              </a:lnSpc>
              <a:spcBef>
                <a:spcPts val="600"/>
              </a:spcBef>
              <a:spcAft>
                <a:spcPts val="0"/>
              </a:spcAft>
              <a:buSzPts val="1800"/>
              <a:buChar char="∙"/>
              <a:defRPr/>
            </a:lvl2pPr>
            <a:lvl3pPr indent="-342900" lvl="2" marL="1371600" algn="l">
              <a:lnSpc>
                <a:spcPct val="140000"/>
              </a:lnSpc>
              <a:spcBef>
                <a:spcPts val="600"/>
              </a:spcBef>
              <a:spcAft>
                <a:spcPts val="0"/>
              </a:spcAft>
              <a:buSzPts val="1800"/>
              <a:buChar char="•"/>
              <a:defRPr/>
            </a:lvl3pPr>
            <a:lvl4pPr indent="-342900" lvl="3" marL="1828800" algn="l">
              <a:lnSpc>
                <a:spcPct val="140000"/>
              </a:lnSpc>
              <a:spcBef>
                <a:spcPts val="600"/>
              </a:spcBef>
              <a:spcAft>
                <a:spcPts val="0"/>
              </a:spcAft>
              <a:buSzPts val="1800"/>
              <a:buChar char="○"/>
              <a:defRPr/>
            </a:lvl4pPr>
            <a:lvl5pPr indent="-342900" lvl="4" marL="2286000" algn="l">
              <a:lnSpc>
                <a:spcPct val="14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0" name="Google Shape;50;p45"/>
          <p:cNvPicPr preferRelativeResize="0"/>
          <p:nvPr/>
        </p:nvPicPr>
        <p:blipFill rotWithShape="1">
          <a:blip r:embed="rId2">
            <a:alphaModFix/>
          </a:blip>
          <a:srcRect b="0" l="0" r="0" t="0"/>
          <a:stretch/>
        </p:blipFill>
        <p:spPr>
          <a:xfrm>
            <a:off x="266399" y="6368043"/>
            <a:ext cx="1063637" cy="23636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full + testo">
  <p:cSld name="Immagine full + testo">
    <p:bg>
      <p:bgPr>
        <a:solidFill>
          <a:schemeClr val="dk1"/>
        </a:solidFill>
      </p:bgPr>
    </p:bg>
    <p:spTree>
      <p:nvGrpSpPr>
        <p:cNvPr id="51" name="Shape 51"/>
        <p:cNvGrpSpPr/>
        <p:nvPr/>
      </p:nvGrpSpPr>
      <p:grpSpPr>
        <a:xfrm>
          <a:off x="0" y="0"/>
          <a:ext cx="0" cy="0"/>
          <a:chOff x="0" y="0"/>
          <a:chExt cx="0" cy="0"/>
        </a:xfrm>
      </p:grpSpPr>
      <p:sp>
        <p:nvSpPr>
          <p:cNvPr id="52" name="Google Shape;52;p46"/>
          <p:cNvSpPr/>
          <p:nvPr/>
        </p:nvSpPr>
        <p:spPr>
          <a:xfrm>
            <a:off x="-2" y="0"/>
            <a:ext cx="12200469"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 name="Google Shape;53;p46"/>
          <p:cNvSpPr/>
          <p:nvPr>
            <p:ph idx="2" type="pic"/>
          </p:nvPr>
        </p:nvSpPr>
        <p:spPr>
          <a:xfrm>
            <a:off x="1" y="0"/>
            <a:ext cx="12192000" cy="6858000"/>
          </a:xfrm>
          <a:prstGeom prst="rect">
            <a:avLst/>
          </a:prstGeom>
          <a:noFill/>
          <a:ln>
            <a:noFill/>
          </a:ln>
        </p:spPr>
      </p:sp>
      <p:sp>
        <p:nvSpPr>
          <p:cNvPr id="54" name="Google Shape;54;p46"/>
          <p:cNvSpPr txBox="1"/>
          <p:nvPr>
            <p:ph idx="1" type="body"/>
          </p:nvPr>
        </p:nvSpPr>
        <p:spPr>
          <a:xfrm>
            <a:off x="696449" y="1322785"/>
            <a:ext cx="4967199" cy="4591050"/>
          </a:xfrm>
          <a:prstGeom prst="rect">
            <a:avLst/>
          </a:prstGeom>
          <a:noFill/>
          <a:ln>
            <a:noFill/>
          </a:ln>
        </p:spPr>
        <p:txBody>
          <a:bodyPr anchorCtr="0" anchor="t" bIns="0" lIns="0" spcFirstLastPara="1" rIns="0" wrap="square" tIns="0">
            <a:noAutofit/>
          </a:bodyPr>
          <a:lstStyle>
            <a:lvl1pPr indent="-228600" lvl="0" marL="457200" algn="l">
              <a:lnSpc>
                <a:spcPct val="140000"/>
              </a:lnSpc>
              <a:spcBef>
                <a:spcPts val="600"/>
              </a:spcBef>
              <a:spcAft>
                <a:spcPts val="0"/>
              </a:spcAft>
              <a:buSzPts val="1400"/>
              <a:buNone/>
              <a:defRPr>
                <a:solidFill>
                  <a:schemeClr val="lt1"/>
                </a:solidFill>
              </a:defRPr>
            </a:lvl1pPr>
            <a:lvl2pPr indent="-342900" lvl="1" marL="914400" algn="l">
              <a:lnSpc>
                <a:spcPct val="140000"/>
              </a:lnSpc>
              <a:spcBef>
                <a:spcPts val="600"/>
              </a:spcBef>
              <a:spcAft>
                <a:spcPts val="0"/>
              </a:spcAft>
              <a:buSzPts val="1800"/>
              <a:buChar char="∙"/>
              <a:defRPr/>
            </a:lvl2pPr>
            <a:lvl3pPr indent="-342900" lvl="2" marL="1371600" algn="l">
              <a:lnSpc>
                <a:spcPct val="140000"/>
              </a:lnSpc>
              <a:spcBef>
                <a:spcPts val="600"/>
              </a:spcBef>
              <a:spcAft>
                <a:spcPts val="0"/>
              </a:spcAft>
              <a:buSzPts val="1800"/>
              <a:buChar char="•"/>
              <a:defRPr/>
            </a:lvl3pPr>
            <a:lvl4pPr indent="-342900" lvl="3" marL="1828800" algn="l">
              <a:lnSpc>
                <a:spcPct val="140000"/>
              </a:lnSpc>
              <a:spcBef>
                <a:spcPts val="600"/>
              </a:spcBef>
              <a:spcAft>
                <a:spcPts val="0"/>
              </a:spcAft>
              <a:buSzPts val="1800"/>
              <a:buChar char="○"/>
              <a:defRPr/>
            </a:lvl4pPr>
            <a:lvl5pPr indent="-342900" lvl="4" marL="2286000" algn="l">
              <a:lnSpc>
                <a:spcPct val="14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6"/>
          <p:cNvSpPr txBox="1"/>
          <p:nvPr>
            <p:ph idx="11" type="ftr"/>
          </p:nvPr>
        </p:nvSpPr>
        <p:spPr>
          <a:xfrm>
            <a:off x="6329237" y="234000"/>
            <a:ext cx="5163648" cy="2448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6"/>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1" i="0" sz="105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t-IT"/>
              <a:t>‹#›</a:t>
            </a:fld>
            <a:endParaRPr/>
          </a:p>
        </p:txBody>
      </p:sp>
      <p:sp>
        <p:nvSpPr>
          <p:cNvPr id="57" name="Google Shape;57;p46"/>
          <p:cNvSpPr/>
          <p:nvPr/>
        </p:nvSpPr>
        <p:spPr>
          <a:xfrm flipH="1">
            <a:off x="10285996" y="4416552"/>
            <a:ext cx="1914472" cy="2441448"/>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58" name="Google Shape;58;p46"/>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000"/>
              <a:buFont typeface="Quattrocento Sans"/>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6"/>
          <p:cNvSpPr txBox="1"/>
          <p:nvPr>
            <p:ph idx="3" type="body"/>
          </p:nvPr>
        </p:nvSpPr>
        <p:spPr>
          <a:xfrm>
            <a:off x="702000" y="234000"/>
            <a:ext cx="5400000" cy="244800"/>
          </a:xfrm>
          <a:prstGeom prst="rect">
            <a:avLst/>
          </a:prstGeom>
          <a:noFill/>
          <a:ln>
            <a:noFill/>
          </a:ln>
        </p:spPr>
        <p:txBody>
          <a:bodyPr anchorCtr="0" anchor="ctr" bIns="0" lIns="0" spcFirstLastPara="1" rIns="0" wrap="square" tIns="0">
            <a:noAutofit/>
          </a:bodyPr>
          <a:lstStyle>
            <a:lvl1pPr indent="-228600" lvl="0" marL="457200" algn="l">
              <a:lnSpc>
                <a:spcPct val="140000"/>
              </a:lnSpc>
              <a:spcBef>
                <a:spcPts val="600"/>
              </a:spcBef>
              <a:spcAft>
                <a:spcPts val="0"/>
              </a:spcAft>
              <a:buSzPts val="1050"/>
              <a:buFont typeface="Arial"/>
              <a:buNone/>
              <a:defRPr b="1" sz="1050">
                <a:solidFill>
                  <a:schemeClr val="lt1"/>
                </a:solidFill>
              </a:defRPr>
            </a:lvl1pPr>
            <a:lvl2pPr indent="-342900" lvl="1" marL="914400" algn="l">
              <a:lnSpc>
                <a:spcPct val="140000"/>
              </a:lnSpc>
              <a:spcBef>
                <a:spcPts val="600"/>
              </a:spcBef>
              <a:spcAft>
                <a:spcPts val="0"/>
              </a:spcAft>
              <a:buSzPts val="1800"/>
              <a:buChar char="∙"/>
              <a:defRPr/>
            </a:lvl2pPr>
            <a:lvl3pPr indent="-342900" lvl="2" marL="1371600" algn="l">
              <a:lnSpc>
                <a:spcPct val="140000"/>
              </a:lnSpc>
              <a:spcBef>
                <a:spcPts val="600"/>
              </a:spcBef>
              <a:spcAft>
                <a:spcPts val="0"/>
              </a:spcAft>
              <a:buSzPts val="1800"/>
              <a:buChar char="•"/>
              <a:defRPr/>
            </a:lvl3pPr>
            <a:lvl4pPr indent="-342900" lvl="3" marL="1828800" algn="l">
              <a:lnSpc>
                <a:spcPct val="140000"/>
              </a:lnSpc>
              <a:spcBef>
                <a:spcPts val="600"/>
              </a:spcBef>
              <a:spcAft>
                <a:spcPts val="0"/>
              </a:spcAft>
              <a:buSzPts val="1800"/>
              <a:buChar char="○"/>
              <a:defRPr/>
            </a:lvl4pPr>
            <a:lvl5pPr indent="-342900" lvl="4" marL="2286000" algn="l">
              <a:lnSpc>
                <a:spcPct val="14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p:cSld name="Vuota">
    <p:spTree>
      <p:nvGrpSpPr>
        <p:cNvPr id="60" name="Shape 60"/>
        <p:cNvGrpSpPr/>
        <p:nvPr/>
      </p:nvGrpSpPr>
      <p:grpSpPr>
        <a:xfrm>
          <a:off x="0" y="0"/>
          <a:ext cx="0" cy="0"/>
          <a:chOff x="0" y="0"/>
          <a:chExt cx="0" cy="0"/>
        </a:xfrm>
      </p:grpSpPr>
      <p:sp>
        <p:nvSpPr>
          <p:cNvPr id="61" name="Google Shape;61;p47"/>
          <p:cNvSpPr txBox="1"/>
          <p:nvPr>
            <p:ph idx="11" type="ftr"/>
          </p:nvPr>
        </p:nvSpPr>
        <p:spPr>
          <a:xfrm>
            <a:off x="6329237" y="234000"/>
            <a:ext cx="5163648" cy="2448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7"/>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t-IT"/>
              <a:t>‹#›</a:t>
            </a:fld>
            <a:endParaRPr/>
          </a:p>
        </p:txBody>
      </p:sp>
      <p:sp>
        <p:nvSpPr>
          <p:cNvPr id="63" name="Google Shape;63;p47"/>
          <p:cNvSpPr txBox="1"/>
          <p:nvPr>
            <p:ph idx="1" type="body"/>
          </p:nvPr>
        </p:nvSpPr>
        <p:spPr>
          <a:xfrm>
            <a:off x="702000" y="234000"/>
            <a:ext cx="5400000" cy="244800"/>
          </a:xfrm>
          <a:prstGeom prst="rect">
            <a:avLst/>
          </a:prstGeom>
          <a:noFill/>
          <a:ln>
            <a:noFill/>
          </a:ln>
        </p:spPr>
        <p:txBody>
          <a:bodyPr anchorCtr="0" anchor="ctr" bIns="0" lIns="0" spcFirstLastPara="1" rIns="0" wrap="square" tIns="0">
            <a:noAutofit/>
          </a:bodyPr>
          <a:lstStyle>
            <a:lvl1pPr indent="-228600" lvl="0" marL="457200" algn="l">
              <a:lnSpc>
                <a:spcPct val="140000"/>
              </a:lnSpc>
              <a:spcBef>
                <a:spcPts val="600"/>
              </a:spcBef>
              <a:spcAft>
                <a:spcPts val="0"/>
              </a:spcAft>
              <a:buSzPts val="1050"/>
              <a:buFont typeface="Arial"/>
              <a:buNone/>
              <a:defRPr b="1" sz="1050">
                <a:solidFill>
                  <a:schemeClr val="dk1"/>
                </a:solidFill>
              </a:defRPr>
            </a:lvl1pPr>
            <a:lvl2pPr indent="-342900" lvl="1" marL="914400" algn="l">
              <a:lnSpc>
                <a:spcPct val="140000"/>
              </a:lnSpc>
              <a:spcBef>
                <a:spcPts val="600"/>
              </a:spcBef>
              <a:spcAft>
                <a:spcPts val="0"/>
              </a:spcAft>
              <a:buSzPts val="1800"/>
              <a:buChar char="∙"/>
              <a:defRPr/>
            </a:lvl2pPr>
            <a:lvl3pPr indent="-342900" lvl="2" marL="1371600" algn="l">
              <a:lnSpc>
                <a:spcPct val="140000"/>
              </a:lnSpc>
              <a:spcBef>
                <a:spcPts val="600"/>
              </a:spcBef>
              <a:spcAft>
                <a:spcPts val="0"/>
              </a:spcAft>
              <a:buSzPts val="1800"/>
              <a:buChar char="•"/>
              <a:defRPr/>
            </a:lvl3pPr>
            <a:lvl4pPr indent="-342900" lvl="3" marL="1828800" algn="l">
              <a:lnSpc>
                <a:spcPct val="140000"/>
              </a:lnSpc>
              <a:spcBef>
                <a:spcPts val="600"/>
              </a:spcBef>
              <a:spcAft>
                <a:spcPts val="0"/>
              </a:spcAft>
              <a:buSzPts val="1800"/>
              <a:buChar char="○"/>
              <a:defRPr/>
            </a:lvl4pPr>
            <a:lvl5pPr indent="-342900" lvl="4" marL="2286000" algn="l">
              <a:lnSpc>
                <a:spcPct val="14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4" name="Google Shape;64;p47"/>
          <p:cNvPicPr preferRelativeResize="0"/>
          <p:nvPr/>
        </p:nvPicPr>
        <p:blipFill rotWithShape="1">
          <a:blip r:embed="rId2">
            <a:alphaModFix/>
          </a:blip>
          <a:srcRect b="0" l="0" r="0" t="0"/>
          <a:stretch/>
        </p:blipFill>
        <p:spPr>
          <a:xfrm>
            <a:off x="266399" y="6368043"/>
            <a:ext cx="1063637" cy="236364"/>
          </a:xfrm>
          <a:prstGeom prst="rect">
            <a:avLst/>
          </a:prstGeom>
          <a:noFill/>
          <a:ln>
            <a:noFill/>
          </a:ln>
        </p:spPr>
      </p:pic>
      <p:sp>
        <p:nvSpPr>
          <p:cNvPr id="65" name="Google Shape;65;p47"/>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e">
  <p:cSld name="Finale">
    <p:spTree>
      <p:nvGrpSpPr>
        <p:cNvPr id="66" name="Shape 66"/>
        <p:cNvGrpSpPr/>
        <p:nvPr/>
      </p:nvGrpSpPr>
      <p:grpSpPr>
        <a:xfrm>
          <a:off x="0" y="0"/>
          <a:ext cx="0" cy="0"/>
          <a:chOff x="0" y="0"/>
          <a:chExt cx="0" cy="0"/>
        </a:xfrm>
      </p:grpSpPr>
      <p:sp>
        <p:nvSpPr>
          <p:cNvPr id="67" name="Google Shape;67;p48"/>
          <p:cNvSpPr/>
          <p:nvPr>
            <p:ph idx="2" type="pic"/>
          </p:nvPr>
        </p:nvSpPr>
        <p:spPr>
          <a:xfrm>
            <a:off x="3494057" y="0"/>
            <a:ext cx="8713268" cy="6858000"/>
          </a:xfrm>
          <a:prstGeom prst="rect">
            <a:avLst/>
          </a:prstGeom>
          <a:solidFill>
            <a:srgbClr val="F2F5F7"/>
          </a:solidFill>
          <a:ln>
            <a:noFill/>
          </a:ln>
        </p:spPr>
      </p:sp>
      <p:sp>
        <p:nvSpPr>
          <p:cNvPr id="68" name="Google Shape;68;p48"/>
          <p:cNvSpPr/>
          <p:nvPr>
            <p:ph idx="3" type="pic"/>
          </p:nvPr>
        </p:nvSpPr>
        <p:spPr>
          <a:xfrm>
            <a:off x="689590" y="2679272"/>
            <a:ext cx="581723" cy="581025"/>
          </a:xfrm>
          <a:prstGeom prst="ellipse">
            <a:avLst/>
          </a:prstGeom>
          <a:noFill/>
          <a:ln>
            <a:noFill/>
          </a:ln>
        </p:spPr>
      </p:sp>
      <p:sp>
        <p:nvSpPr>
          <p:cNvPr id="69" name="Google Shape;69;p48"/>
          <p:cNvSpPr txBox="1"/>
          <p:nvPr>
            <p:ph idx="1" type="body"/>
          </p:nvPr>
        </p:nvSpPr>
        <p:spPr>
          <a:xfrm>
            <a:off x="1450545" y="2491360"/>
            <a:ext cx="2868421" cy="473139"/>
          </a:xfrm>
          <a:prstGeom prst="rect">
            <a:avLst/>
          </a:prstGeom>
          <a:noFill/>
          <a:ln>
            <a:noFill/>
          </a:ln>
        </p:spPr>
        <p:txBody>
          <a:bodyPr anchorCtr="0" anchor="b" bIns="0" lIns="0" spcFirstLastPara="1" rIns="0" wrap="square" tIns="0">
            <a:normAutofit/>
          </a:bodyPr>
          <a:lstStyle>
            <a:lvl1pPr indent="-228600" lvl="0" marL="457200" algn="l">
              <a:lnSpc>
                <a:spcPct val="140000"/>
              </a:lnSpc>
              <a:spcBef>
                <a:spcPts val="600"/>
              </a:spcBef>
              <a:spcAft>
                <a:spcPts val="0"/>
              </a:spcAft>
              <a:buSzPts val="1125"/>
              <a:buFont typeface="Arial"/>
              <a:buNone/>
              <a:defRPr b="1" sz="1125">
                <a:solidFill>
                  <a:schemeClr val="dk1"/>
                </a:solidFill>
                <a:latin typeface="Quattrocento Sans"/>
                <a:ea typeface="Quattrocento Sans"/>
                <a:cs typeface="Quattrocento Sans"/>
                <a:sym typeface="Quattrocento Sans"/>
              </a:defRPr>
            </a:lvl1pPr>
            <a:lvl2pPr indent="-342900" lvl="1" marL="914400" algn="l">
              <a:lnSpc>
                <a:spcPct val="140000"/>
              </a:lnSpc>
              <a:spcBef>
                <a:spcPts val="600"/>
              </a:spcBef>
              <a:spcAft>
                <a:spcPts val="0"/>
              </a:spcAft>
              <a:buSzPts val="1800"/>
              <a:buChar char="∙"/>
              <a:defRPr/>
            </a:lvl2pPr>
            <a:lvl3pPr indent="-342900" lvl="2" marL="1371600" algn="l">
              <a:lnSpc>
                <a:spcPct val="140000"/>
              </a:lnSpc>
              <a:spcBef>
                <a:spcPts val="600"/>
              </a:spcBef>
              <a:spcAft>
                <a:spcPts val="0"/>
              </a:spcAft>
              <a:buSzPts val="1800"/>
              <a:buChar char="•"/>
              <a:defRPr/>
            </a:lvl3pPr>
            <a:lvl4pPr indent="-342900" lvl="3" marL="1828800" algn="l">
              <a:lnSpc>
                <a:spcPct val="140000"/>
              </a:lnSpc>
              <a:spcBef>
                <a:spcPts val="600"/>
              </a:spcBef>
              <a:spcAft>
                <a:spcPts val="0"/>
              </a:spcAft>
              <a:buSzPts val="1800"/>
              <a:buChar char="○"/>
              <a:defRPr/>
            </a:lvl4pPr>
            <a:lvl5pPr indent="-342900" lvl="4" marL="2286000" algn="l">
              <a:lnSpc>
                <a:spcPct val="14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48"/>
          <p:cNvSpPr txBox="1"/>
          <p:nvPr>
            <p:ph idx="4" type="body"/>
          </p:nvPr>
        </p:nvSpPr>
        <p:spPr>
          <a:xfrm>
            <a:off x="1450545" y="2937066"/>
            <a:ext cx="2868421" cy="491934"/>
          </a:xfrm>
          <a:prstGeom prst="rect">
            <a:avLst/>
          </a:prstGeom>
          <a:noFill/>
          <a:ln>
            <a:noFill/>
          </a:ln>
        </p:spPr>
        <p:txBody>
          <a:bodyPr anchorCtr="0" anchor="t" bIns="0" lIns="0" spcFirstLastPara="1" rIns="0" wrap="square" tIns="0">
            <a:normAutofit/>
          </a:bodyPr>
          <a:lstStyle>
            <a:lvl1pPr indent="-228600" lvl="0" marL="457200" algn="l">
              <a:lnSpc>
                <a:spcPct val="140000"/>
              </a:lnSpc>
              <a:spcBef>
                <a:spcPts val="600"/>
              </a:spcBef>
              <a:spcAft>
                <a:spcPts val="0"/>
              </a:spcAft>
              <a:buSzPts val="975"/>
              <a:buFont typeface="Arial"/>
              <a:buNone/>
              <a:defRPr sz="975">
                <a:solidFill>
                  <a:schemeClr val="dk1"/>
                </a:solidFill>
                <a:latin typeface="Quattrocento Sans"/>
                <a:ea typeface="Quattrocento Sans"/>
                <a:cs typeface="Quattrocento Sans"/>
                <a:sym typeface="Quattrocento Sans"/>
              </a:defRPr>
            </a:lvl1pPr>
            <a:lvl2pPr indent="-342900" lvl="1" marL="914400" algn="l">
              <a:lnSpc>
                <a:spcPct val="140000"/>
              </a:lnSpc>
              <a:spcBef>
                <a:spcPts val="600"/>
              </a:spcBef>
              <a:spcAft>
                <a:spcPts val="0"/>
              </a:spcAft>
              <a:buSzPts val="1800"/>
              <a:buChar char="∙"/>
              <a:defRPr/>
            </a:lvl2pPr>
            <a:lvl3pPr indent="-342900" lvl="2" marL="1371600" algn="l">
              <a:lnSpc>
                <a:spcPct val="140000"/>
              </a:lnSpc>
              <a:spcBef>
                <a:spcPts val="600"/>
              </a:spcBef>
              <a:spcAft>
                <a:spcPts val="0"/>
              </a:spcAft>
              <a:buSzPts val="1800"/>
              <a:buChar char="•"/>
              <a:defRPr/>
            </a:lvl3pPr>
            <a:lvl4pPr indent="-342900" lvl="3" marL="1828800" algn="l">
              <a:lnSpc>
                <a:spcPct val="140000"/>
              </a:lnSpc>
              <a:spcBef>
                <a:spcPts val="600"/>
              </a:spcBef>
              <a:spcAft>
                <a:spcPts val="0"/>
              </a:spcAft>
              <a:buSzPts val="1800"/>
              <a:buChar char="○"/>
              <a:defRPr/>
            </a:lvl4pPr>
            <a:lvl5pPr indent="-342900" lvl="4" marL="2286000" algn="l">
              <a:lnSpc>
                <a:spcPct val="14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8"/>
          <p:cNvSpPr/>
          <p:nvPr/>
        </p:nvSpPr>
        <p:spPr>
          <a:xfrm flipH="1">
            <a:off x="10285996" y="4416552"/>
            <a:ext cx="1914472" cy="2441448"/>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72" name="Google Shape;72;p48"/>
          <p:cNvSpPr txBox="1"/>
          <p:nvPr>
            <p:ph type="ctrTitle"/>
          </p:nvPr>
        </p:nvSpPr>
        <p:spPr>
          <a:xfrm>
            <a:off x="700306" y="944167"/>
            <a:ext cx="5611772" cy="924852"/>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3" name="Google Shape;73;p48"/>
          <p:cNvPicPr preferRelativeResize="0"/>
          <p:nvPr/>
        </p:nvPicPr>
        <p:blipFill rotWithShape="1">
          <a:blip r:embed="rId2">
            <a:alphaModFix/>
          </a:blip>
          <a:srcRect b="0" l="0" r="0" t="0"/>
          <a:stretch/>
        </p:blipFill>
        <p:spPr>
          <a:xfrm>
            <a:off x="1046805" y="4360110"/>
            <a:ext cx="123813" cy="123825"/>
          </a:xfrm>
          <a:prstGeom prst="rect">
            <a:avLst/>
          </a:prstGeom>
          <a:noFill/>
          <a:ln>
            <a:noFill/>
          </a:ln>
        </p:spPr>
      </p:pic>
      <p:pic>
        <p:nvPicPr>
          <p:cNvPr id="74" name="Google Shape;74;p48"/>
          <p:cNvPicPr preferRelativeResize="0"/>
          <p:nvPr/>
        </p:nvPicPr>
        <p:blipFill rotWithShape="1">
          <a:blip r:embed="rId3">
            <a:alphaModFix/>
          </a:blip>
          <a:srcRect b="0" l="0" r="0" t="0"/>
          <a:stretch/>
        </p:blipFill>
        <p:spPr>
          <a:xfrm>
            <a:off x="1027757" y="4676428"/>
            <a:ext cx="142861" cy="114300"/>
          </a:xfrm>
          <a:prstGeom prst="rect">
            <a:avLst/>
          </a:prstGeom>
          <a:noFill/>
          <a:ln>
            <a:noFill/>
          </a:ln>
        </p:spPr>
      </p:pic>
      <p:pic>
        <p:nvPicPr>
          <p:cNvPr id="75" name="Google Shape;75;p48"/>
          <p:cNvPicPr preferRelativeResize="0"/>
          <p:nvPr/>
        </p:nvPicPr>
        <p:blipFill rotWithShape="1">
          <a:blip r:embed="rId4">
            <a:alphaModFix/>
          </a:blip>
          <a:srcRect b="0" l="0" r="0" t="0"/>
          <a:stretch/>
        </p:blipFill>
        <p:spPr>
          <a:xfrm>
            <a:off x="1039681" y="4070550"/>
            <a:ext cx="133337" cy="133350"/>
          </a:xfrm>
          <a:prstGeom prst="rect">
            <a:avLst/>
          </a:prstGeom>
          <a:noFill/>
          <a:ln>
            <a:noFill/>
          </a:ln>
        </p:spPr>
      </p:pic>
      <p:pic>
        <p:nvPicPr>
          <p:cNvPr id="76" name="Google Shape;76;p48"/>
          <p:cNvPicPr preferRelativeResize="0"/>
          <p:nvPr/>
        </p:nvPicPr>
        <p:blipFill rotWithShape="1">
          <a:blip r:embed="rId5">
            <a:alphaModFix/>
          </a:blip>
          <a:srcRect b="0" l="0" r="0" t="0"/>
          <a:stretch/>
        </p:blipFill>
        <p:spPr>
          <a:xfrm>
            <a:off x="1027756" y="4964901"/>
            <a:ext cx="163190" cy="163206"/>
          </a:xfrm>
          <a:prstGeom prst="rect">
            <a:avLst/>
          </a:prstGeom>
          <a:noFill/>
          <a:ln>
            <a:noFill/>
          </a:ln>
        </p:spPr>
      </p:pic>
      <p:pic>
        <p:nvPicPr>
          <p:cNvPr id="77" name="Google Shape;77;p48"/>
          <p:cNvPicPr preferRelativeResize="0"/>
          <p:nvPr/>
        </p:nvPicPr>
        <p:blipFill rotWithShape="1">
          <a:blip r:embed="rId6">
            <a:alphaModFix/>
          </a:blip>
          <a:srcRect b="0" l="0" r="0" t="0"/>
          <a:stretch/>
        </p:blipFill>
        <p:spPr>
          <a:xfrm>
            <a:off x="1030021" y="5321363"/>
            <a:ext cx="149000" cy="149015"/>
          </a:xfrm>
          <a:prstGeom prst="rect">
            <a:avLst/>
          </a:prstGeom>
          <a:noFill/>
          <a:ln>
            <a:noFill/>
          </a:ln>
        </p:spPr>
      </p:pic>
      <p:sp>
        <p:nvSpPr>
          <p:cNvPr id="78" name="Google Shape;78;p48"/>
          <p:cNvSpPr txBox="1"/>
          <p:nvPr/>
        </p:nvSpPr>
        <p:spPr>
          <a:xfrm>
            <a:off x="1450544" y="3987317"/>
            <a:ext cx="2439531" cy="1528752"/>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Clr>
                <a:schemeClr val="accent1"/>
              </a:buClr>
              <a:buSzPts val="975"/>
              <a:buFont typeface="Arial"/>
              <a:buNone/>
            </a:pPr>
            <a:r>
              <a:rPr b="0" i="0" lang="it-IT" sz="975" u="none" cap="none" strike="noStrike">
                <a:solidFill>
                  <a:schemeClr val="dk1"/>
                </a:solidFill>
                <a:latin typeface="Quattrocento Sans"/>
                <a:ea typeface="Quattrocento Sans"/>
                <a:cs typeface="Quattrocento Sans"/>
                <a:sym typeface="Quattrocento Sans"/>
              </a:rPr>
              <a:t>www.eng.it</a:t>
            </a:r>
            <a:endParaRPr b="0" i="0" sz="975" u="none" cap="none" strike="noStrike">
              <a:solidFill>
                <a:schemeClr val="dk1"/>
              </a:solidFill>
              <a:latin typeface="Quattrocento Sans"/>
              <a:ea typeface="Quattrocento Sans"/>
              <a:cs typeface="Quattrocento Sans"/>
              <a:sym typeface="Quattrocento Sans"/>
            </a:endParaRPr>
          </a:p>
          <a:p>
            <a:pPr indent="0" lvl="0" marL="0" marR="0" rtl="0" algn="l">
              <a:lnSpc>
                <a:spcPct val="140000"/>
              </a:lnSpc>
              <a:spcBef>
                <a:spcPts val="750"/>
              </a:spcBef>
              <a:spcAft>
                <a:spcPts val="0"/>
              </a:spcAft>
              <a:buClr>
                <a:schemeClr val="accent1"/>
              </a:buClr>
              <a:buSzPts val="975"/>
              <a:buFont typeface="Arial"/>
              <a:buNone/>
            </a:pPr>
            <a:r>
              <a:rPr b="0" i="0" lang="it-IT" sz="975" u="none" cap="none" strike="noStrike">
                <a:solidFill>
                  <a:schemeClr val="dk1"/>
                </a:solidFill>
                <a:latin typeface="Quattrocento Sans"/>
                <a:ea typeface="Quattrocento Sans"/>
                <a:cs typeface="Quattrocento Sans"/>
                <a:sym typeface="Quattrocento Sans"/>
              </a:rPr>
              <a:t>Engineering Ingegneria Informatica SpA</a:t>
            </a:r>
            <a:endParaRPr b="0" i="0" sz="975" u="none" cap="none" strike="noStrike">
              <a:solidFill>
                <a:schemeClr val="dk1"/>
              </a:solidFill>
              <a:latin typeface="Quattrocento Sans"/>
              <a:ea typeface="Quattrocento Sans"/>
              <a:cs typeface="Quattrocento Sans"/>
              <a:sym typeface="Quattrocento Sans"/>
            </a:endParaRPr>
          </a:p>
          <a:p>
            <a:pPr indent="0" lvl="0" marL="0" marR="0" rtl="0" algn="l">
              <a:lnSpc>
                <a:spcPct val="140000"/>
              </a:lnSpc>
              <a:spcBef>
                <a:spcPts val="750"/>
              </a:spcBef>
              <a:spcAft>
                <a:spcPts val="0"/>
              </a:spcAft>
              <a:buClr>
                <a:schemeClr val="accent1"/>
              </a:buClr>
              <a:buSzPts val="975"/>
              <a:buFont typeface="Arial"/>
              <a:buNone/>
            </a:pPr>
            <a:r>
              <a:rPr b="0" i="0" lang="it-IT" sz="975" u="none" cap="none" strike="noStrike">
                <a:solidFill>
                  <a:schemeClr val="dk1"/>
                </a:solidFill>
                <a:latin typeface="Quattrocento Sans"/>
                <a:ea typeface="Quattrocento Sans"/>
                <a:cs typeface="Quattrocento Sans"/>
                <a:sym typeface="Quattrocento Sans"/>
              </a:rPr>
              <a:t>@EngineeringSpa</a:t>
            </a:r>
            <a:endParaRPr b="0" i="0" sz="975" u="none" cap="none" strike="noStrike">
              <a:solidFill>
                <a:schemeClr val="dk1"/>
              </a:solidFill>
              <a:latin typeface="Quattrocento Sans"/>
              <a:ea typeface="Quattrocento Sans"/>
              <a:cs typeface="Quattrocento Sans"/>
              <a:sym typeface="Quattrocento Sans"/>
            </a:endParaRPr>
          </a:p>
          <a:p>
            <a:pPr indent="0" lvl="0" marL="0" marR="0" rtl="0" algn="l">
              <a:lnSpc>
                <a:spcPct val="140000"/>
              </a:lnSpc>
              <a:spcBef>
                <a:spcPts val="750"/>
              </a:spcBef>
              <a:spcAft>
                <a:spcPts val="0"/>
              </a:spcAft>
              <a:buClr>
                <a:schemeClr val="accent1"/>
              </a:buClr>
              <a:buSzPts val="975"/>
              <a:buFont typeface="Arial"/>
              <a:buNone/>
            </a:pPr>
            <a:r>
              <a:rPr b="0" i="0" lang="it-IT" sz="975" u="none" cap="none" strike="noStrike">
                <a:solidFill>
                  <a:schemeClr val="dk1"/>
                </a:solidFill>
                <a:latin typeface="Quattrocento Sans"/>
                <a:ea typeface="Quattrocento Sans"/>
                <a:cs typeface="Quattrocento Sans"/>
                <a:sym typeface="Quattrocento Sans"/>
              </a:rPr>
              <a:t>gruppo.engineering</a:t>
            </a:r>
            <a:endParaRPr b="0" i="0" sz="975" u="none" cap="none" strike="noStrike">
              <a:solidFill>
                <a:schemeClr val="dk1"/>
              </a:solidFill>
              <a:latin typeface="Quattrocento Sans"/>
              <a:ea typeface="Quattrocento Sans"/>
              <a:cs typeface="Quattrocento Sans"/>
              <a:sym typeface="Quattrocento Sans"/>
            </a:endParaRPr>
          </a:p>
          <a:p>
            <a:pPr indent="0" lvl="0" marL="0" marR="0" rtl="0" algn="l">
              <a:lnSpc>
                <a:spcPct val="140000"/>
              </a:lnSpc>
              <a:spcBef>
                <a:spcPts val="750"/>
              </a:spcBef>
              <a:spcAft>
                <a:spcPts val="0"/>
              </a:spcAft>
              <a:buClr>
                <a:schemeClr val="accent1"/>
              </a:buClr>
              <a:buSzPts val="975"/>
              <a:buFont typeface="Arial"/>
              <a:buNone/>
            </a:pPr>
            <a:r>
              <a:rPr b="0" i="0" lang="it-IT" sz="975" u="none" cap="none" strike="noStrike">
                <a:solidFill>
                  <a:schemeClr val="dk1"/>
                </a:solidFill>
                <a:latin typeface="Quattrocento Sans"/>
                <a:ea typeface="Quattrocento Sans"/>
                <a:cs typeface="Quattrocento Sans"/>
                <a:sym typeface="Quattrocento Sans"/>
              </a:rPr>
              <a:t>LifeAtEngineering</a:t>
            </a:r>
            <a:endParaRPr b="0" i="0" sz="975" u="none" cap="none" strike="noStrike">
              <a:solidFill>
                <a:schemeClr val="dk1"/>
              </a:solidFill>
              <a:latin typeface="Quattrocento Sans"/>
              <a:ea typeface="Quattrocento Sans"/>
              <a:cs typeface="Quattrocento Sans"/>
              <a:sym typeface="Quattrocento Sans"/>
            </a:endParaRPr>
          </a:p>
        </p:txBody>
      </p:sp>
      <p:sp>
        <p:nvSpPr>
          <p:cNvPr id="79" name="Google Shape;79;p48">
            <a:hlinkClick r:id="rId7"/>
          </p:cNvPr>
          <p:cNvSpPr/>
          <p:nvPr/>
        </p:nvSpPr>
        <p:spPr>
          <a:xfrm>
            <a:off x="961303" y="3975315"/>
            <a:ext cx="2859437" cy="302217"/>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0" name="Google Shape;80;p48">
            <a:hlinkClick r:id="rId8"/>
          </p:cNvPr>
          <p:cNvSpPr/>
          <p:nvPr/>
        </p:nvSpPr>
        <p:spPr>
          <a:xfrm>
            <a:off x="961303" y="4293030"/>
            <a:ext cx="2859437" cy="302217"/>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1" name="Google Shape;81;p48">
            <a:hlinkClick r:id="rId9"/>
          </p:cNvPr>
          <p:cNvSpPr/>
          <p:nvPr/>
        </p:nvSpPr>
        <p:spPr>
          <a:xfrm>
            <a:off x="961303" y="4602996"/>
            <a:ext cx="2859437" cy="302217"/>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2" name="Google Shape;82;p48">
            <a:hlinkClick r:id="rId10"/>
          </p:cNvPr>
          <p:cNvSpPr/>
          <p:nvPr/>
        </p:nvSpPr>
        <p:spPr>
          <a:xfrm>
            <a:off x="961303" y="4920711"/>
            <a:ext cx="2859437" cy="302217"/>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3" name="Google Shape;83;p48">
            <a:hlinkClick r:id="rId11"/>
          </p:cNvPr>
          <p:cNvSpPr/>
          <p:nvPr/>
        </p:nvSpPr>
        <p:spPr>
          <a:xfrm>
            <a:off x="961303" y="5230678"/>
            <a:ext cx="2859437" cy="302217"/>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4" name="Google Shape;84;p48"/>
          <p:cNvSpPr txBox="1"/>
          <p:nvPr>
            <p:ph idx="5" type="body"/>
          </p:nvPr>
        </p:nvSpPr>
        <p:spPr>
          <a:xfrm>
            <a:off x="702000" y="234000"/>
            <a:ext cx="3513600" cy="244800"/>
          </a:xfrm>
          <a:prstGeom prst="rect">
            <a:avLst/>
          </a:prstGeom>
          <a:noFill/>
          <a:ln>
            <a:noFill/>
          </a:ln>
        </p:spPr>
        <p:txBody>
          <a:bodyPr anchorCtr="0" anchor="ctr" bIns="0" lIns="0" spcFirstLastPara="1" rIns="0" wrap="square" tIns="0">
            <a:noAutofit/>
          </a:bodyPr>
          <a:lstStyle>
            <a:lvl1pPr indent="-228600" lvl="0" marL="457200" algn="l">
              <a:lnSpc>
                <a:spcPct val="140000"/>
              </a:lnSpc>
              <a:spcBef>
                <a:spcPts val="600"/>
              </a:spcBef>
              <a:spcAft>
                <a:spcPts val="0"/>
              </a:spcAft>
              <a:buSzPts val="1050"/>
              <a:buNone/>
              <a:defRPr b="1" sz="1050"/>
            </a:lvl1pPr>
            <a:lvl2pPr indent="-342900" lvl="1" marL="914400" algn="l">
              <a:lnSpc>
                <a:spcPct val="140000"/>
              </a:lnSpc>
              <a:spcBef>
                <a:spcPts val="600"/>
              </a:spcBef>
              <a:spcAft>
                <a:spcPts val="0"/>
              </a:spcAft>
              <a:buSzPts val="1800"/>
              <a:buChar char="∙"/>
              <a:defRPr/>
            </a:lvl2pPr>
            <a:lvl3pPr indent="-342900" lvl="2" marL="1371600" algn="l">
              <a:lnSpc>
                <a:spcPct val="140000"/>
              </a:lnSpc>
              <a:spcBef>
                <a:spcPts val="600"/>
              </a:spcBef>
              <a:spcAft>
                <a:spcPts val="0"/>
              </a:spcAft>
              <a:buSzPts val="1800"/>
              <a:buChar char="•"/>
              <a:defRPr/>
            </a:lvl3pPr>
            <a:lvl4pPr indent="-342900" lvl="3" marL="1828800" algn="l">
              <a:lnSpc>
                <a:spcPct val="140000"/>
              </a:lnSpc>
              <a:spcBef>
                <a:spcPts val="600"/>
              </a:spcBef>
              <a:spcAft>
                <a:spcPts val="0"/>
              </a:spcAft>
              <a:buSzPts val="1800"/>
              <a:buChar char="○"/>
              <a:defRPr/>
            </a:lvl4pPr>
            <a:lvl5pPr indent="-342900" lvl="4" marL="2286000" algn="l">
              <a:lnSpc>
                <a:spcPct val="14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5" name="Google Shape;85;p48"/>
          <p:cNvPicPr preferRelativeResize="0"/>
          <p:nvPr/>
        </p:nvPicPr>
        <p:blipFill rotWithShape="1">
          <a:blip r:embed="rId12">
            <a:alphaModFix/>
          </a:blip>
          <a:srcRect b="0" l="0" r="0" t="0"/>
          <a:stretch/>
        </p:blipFill>
        <p:spPr>
          <a:xfrm>
            <a:off x="266399" y="6368043"/>
            <a:ext cx="1063637" cy="23636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9"/>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2000"/>
              <a:buFont typeface="Quattrocento Sans"/>
              <a:buNone/>
              <a:defRPr b="1" i="0" sz="20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9"/>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Autofit/>
          </a:bodyPr>
          <a:lstStyle>
            <a:lvl1pPr indent="0" lvl="0" marL="0" marR="0" rtl="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1" i="0" sz="105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t-IT"/>
              <a:t>‹#›</a:t>
            </a:fld>
            <a:endParaRPr/>
          </a:p>
        </p:txBody>
      </p:sp>
      <p:sp>
        <p:nvSpPr>
          <p:cNvPr id="12" name="Google Shape;12;p39"/>
          <p:cNvSpPr txBox="1"/>
          <p:nvPr>
            <p:ph idx="11" type="ftr"/>
          </p:nvPr>
        </p:nvSpPr>
        <p:spPr>
          <a:xfrm>
            <a:off x="6329237" y="234000"/>
            <a:ext cx="5163648" cy="2448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9"/>
          <p:cNvSpPr txBox="1"/>
          <p:nvPr>
            <p:ph idx="1" type="body"/>
          </p:nvPr>
        </p:nvSpPr>
        <p:spPr>
          <a:xfrm>
            <a:off x="701313" y="1322785"/>
            <a:ext cx="10791572" cy="4576974"/>
          </a:xfrm>
          <a:prstGeom prst="rect">
            <a:avLst/>
          </a:prstGeom>
          <a:noFill/>
          <a:ln>
            <a:noFill/>
          </a:ln>
        </p:spPr>
        <p:txBody>
          <a:bodyPr anchorCtr="0" anchor="t" bIns="45700" lIns="0" spcFirstLastPara="1" rIns="91425" wrap="square" tIns="45700">
            <a:noAutofit/>
          </a:bodyPr>
          <a:lstStyle>
            <a:lvl1pPr indent="-228600" lvl="0" marL="457200" marR="0" rtl="0" algn="l">
              <a:lnSpc>
                <a:spcPct val="140000"/>
              </a:lnSpc>
              <a:spcBef>
                <a:spcPts val="600"/>
              </a:spcBef>
              <a:spcAft>
                <a:spcPts val="0"/>
              </a:spcAft>
              <a:buClr>
                <a:schemeClr val="accent1"/>
              </a:buClr>
              <a:buSzPts val="1400"/>
              <a:buFont typeface="Noto Sans Symbols"/>
              <a:buNone/>
              <a:defRPr b="0" i="0" sz="1400" u="none" cap="none" strike="noStrike">
                <a:solidFill>
                  <a:schemeClr val="dk1"/>
                </a:solidFill>
                <a:latin typeface="Quattrocento Sans"/>
                <a:ea typeface="Quattrocento Sans"/>
                <a:cs typeface="Quattrocento Sans"/>
                <a:sym typeface="Quattrocento Sans"/>
              </a:defRPr>
            </a:lvl1pPr>
            <a:lvl2pPr indent="-317500" lvl="1" marL="914400" marR="0" rtl="0" algn="l">
              <a:lnSpc>
                <a:spcPct val="140000"/>
              </a:lnSpc>
              <a:spcBef>
                <a:spcPts val="600"/>
              </a:spcBef>
              <a:spcAft>
                <a:spcPts val="0"/>
              </a:spcAft>
              <a:buClr>
                <a:schemeClr val="accent1"/>
              </a:buClr>
              <a:buSzPts val="1400"/>
              <a:buFont typeface="Noto Sans Symbols"/>
              <a:buChar char="∙"/>
              <a:defRPr b="0" i="0" sz="1400" u="none" cap="none" strike="noStrike">
                <a:solidFill>
                  <a:schemeClr val="dk1"/>
                </a:solidFill>
                <a:latin typeface="Quattrocento Sans"/>
                <a:ea typeface="Quattrocento Sans"/>
                <a:cs typeface="Quattrocento Sans"/>
                <a:sym typeface="Quattrocento Sans"/>
              </a:defRPr>
            </a:lvl2pPr>
            <a:lvl3pPr indent="-317500" lvl="2" marL="1371600" marR="0" rtl="0" algn="l">
              <a:lnSpc>
                <a:spcPct val="140000"/>
              </a:lnSpc>
              <a:spcBef>
                <a:spcPts val="600"/>
              </a:spcBef>
              <a:spcAft>
                <a:spcPts val="0"/>
              </a:spcAft>
              <a:buClr>
                <a:schemeClr val="accent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140000"/>
              </a:lnSpc>
              <a:spcBef>
                <a:spcPts val="600"/>
              </a:spcBef>
              <a:spcAft>
                <a:spcPts val="0"/>
              </a:spcAft>
              <a:buClr>
                <a:schemeClr val="accent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140000"/>
              </a:lnSpc>
              <a:spcBef>
                <a:spcPts val="600"/>
              </a:spcBef>
              <a:spcAft>
                <a:spcPts val="0"/>
              </a:spcAft>
              <a:buClr>
                <a:schemeClr val="accent1"/>
              </a:buClr>
              <a:buSzPts val="1400"/>
              <a:buFont typeface="Merriweather Sans"/>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600"/>
              </a:spcBef>
              <a:spcAft>
                <a:spcPts val="0"/>
              </a:spcAft>
              <a:buClr>
                <a:schemeClr val="accent1"/>
              </a:buClr>
              <a:buSzPts val="1400"/>
              <a:buFont typeface="Noto Sans Symbols"/>
              <a:buChar char="▪"/>
              <a:defRPr b="0" i="0" sz="14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 name="Google Shape;14;p39"/>
          <p:cNvSpPr/>
          <p:nvPr/>
        </p:nvSpPr>
        <p:spPr>
          <a:xfrm>
            <a:off x="-1" y="234000"/>
            <a:ext cx="252000" cy="25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5" name="Google Shape;15;p39"/>
          <p:cNvSpPr txBox="1"/>
          <p:nvPr/>
        </p:nvSpPr>
        <p:spPr>
          <a:xfrm>
            <a:off x="10765762" y="6517778"/>
            <a:ext cx="567463" cy="107722"/>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700"/>
              <a:buFont typeface="Arial"/>
              <a:buNone/>
            </a:pPr>
            <a:r>
              <a:rPr b="0" i="0" lang="it-IT" sz="700" u="none" cap="none" strike="noStrike">
                <a:solidFill>
                  <a:schemeClr val="dk1"/>
                </a:solidFill>
                <a:latin typeface="Quattrocento Sans"/>
                <a:ea typeface="Quattrocento Sans"/>
                <a:cs typeface="Quattrocento Sans"/>
                <a:sym typeface="Quattrocento Sans"/>
              </a:rPr>
              <a:t>© Engineering</a:t>
            </a:r>
            <a:endParaRPr b="0" i="0" sz="700" u="none" cap="none" strike="noStrike">
              <a:solidFill>
                <a:schemeClr val="dk1"/>
              </a:solidFill>
              <a:latin typeface="Quattrocento Sans"/>
              <a:ea typeface="Quattrocento Sans"/>
              <a:cs typeface="Quattrocento Sans"/>
              <a:sym typeface="Quattrocento San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pos="439">
          <p15:clr>
            <a:srgbClr val="F26B43"/>
          </p15:clr>
        </p15:guide>
        <p15:guide id="3" pos="7241">
          <p15:clr>
            <a:srgbClr val="F26B43"/>
          </p15:clr>
        </p15:guide>
        <p15:guide id="4" orient="horz" pos="833">
          <p15:clr>
            <a:srgbClr val="F26B43"/>
          </p15:clr>
        </p15:guide>
        <p15:guide id="5" orient="horz" pos="3946">
          <p15:clr>
            <a:srgbClr val="F26B43"/>
          </p15:clr>
        </p15:guide>
        <p15:guide id="6" pos="166">
          <p15:clr>
            <a:srgbClr val="F26B43"/>
          </p15:clr>
        </p15:guide>
        <p15:guide id="7" pos="7514">
          <p15:clr>
            <a:srgbClr val="F26B43"/>
          </p15:clr>
        </p15:guide>
        <p15:guide id="8" orient="horz" pos="425">
          <p15:clr>
            <a:srgbClr val="F26B43"/>
          </p15:clr>
        </p15:guide>
        <p15:guide id="9" orient="horz" pos="4156">
          <p15:clr>
            <a:srgbClr val="F26B43"/>
          </p15:clr>
        </p15:guide>
        <p15:guide id="10" orient="horz" pos="3725">
          <p15:clr>
            <a:srgbClr val="F26B43"/>
          </p15:clr>
        </p15:guide>
        <p15:guide id="11" orient="horz" pos="289">
          <p15:clr>
            <a:srgbClr val="F26B43"/>
          </p15:clr>
        </p15:guide>
        <p15:guide id="12" orient="horz" pos="595">
          <p15:clr>
            <a:srgbClr val="F26B43"/>
          </p15:clr>
        </p15:guide>
        <p15:guide id="13" pos="3959">
          <p15:clr>
            <a:srgbClr val="F26B43"/>
          </p15:clr>
        </p15:guide>
        <p15:guide id="14" pos="3721">
          <p15:clr>
            <a:srgbClr val="F26B43"/>
          </p15:clr>
        </p15:guide>
        <p15:guide id="15" orient="horz" pos="204">
          <p15:clr>
            <a:srgbClr val="F26B43"/>
          </p15:clr>
        </p15:guide>
        <p15:guide id="16" pos="4299">
          <p15:clr>
            <a:srgbClr val="F26B43"/>
          </p15:clr>
        </p15:guide>
        <p15:guide id="17" pos="4537">
          <p15:clr>
            <a:srgbClr val="F26B43"/>
          </p15:clr>
        </p15:guide>
        <p15:guide id="18" pos="4895">
          <p15:clr>
            <a:srgbClr val="F26B43"/>
          </p15:clr>
        </p15:guide>
        <p15:guide id="19" pos="5115">
          <p15:clr>
            <a:srgbClr val="F26B43"/>
          </p15:clr>
        </p15:guide>
        <p15:guide id="20" pos="5473">
          <p15:clr>
            <a:srgbClr val="F26B43"/>
          </p15:clr>
        </p15:guide>
        <p15:guide id="21" pos="5711">
          <p15:clr>
            <a:srgbClr val="F26B43"/>
          </p15:clr>
        </p15:guide>
        <p15:guide id="22" pos="6051">
          <p15:clr>
            <a:srgbClr val="F26B43"/>
          </p15:clr>
        </p15:guide>
        <p15:guide id="23" pos="6289">
          <p15:clr>
            <a:srgbClr val="F26B43"/>
          </p15:clr>
        </p15:guide>
        <p15:guide id="24" pos="6647">
          <p15:clr>
            <a:srgbClr val="F26B43"/>
          </p15:clr>
        </p15:guide>
        <p15:guide id="25" pos="6867">
          <p15:clr>
            <a:srgbClr val="F26B43"/>
          </p15:clr>
        </p15:guide>
        <p15:guide id="26" pos="3363">
          <p15:clr>
            <a:srgbClr val="F26B43"/>
          </p15:clr>
        </p15:guide>
        <p15:guide id="27" pos="3143">
          <p15:clr>
            <a:srgbClr val="F26B43"/>
          </p15:clr>
        </p15:guide>
        <p15:guide id="28" pos="2785">
          <p15:clr>
            <a:srgbClr val="F26B43"/>
          </p15:clr>
        </p15:guide>
        <p15:guide id="29" pos="2548">
          <p15:clr>
            <a:srgbClr val="F26B43"/>
          </p15:clr>
        </p15:guide>
        <p15:guide id="30" pos="2207">
          <p15:clr>
            <a:srgbClr val="F26B43"/>
          </p15:clr>
        </p15:guide>
        <p15:guide id="31" pos="1969">
          <p15:clr>
            <a:srgbClr val="F26B43"/>
          </p15:clr>
        </p15:guide>
        <p15:guide id="32" pos="1612">
          <p15:clr>
            <a:srgbClr val="F26B43"/>
          </p15:clr>
        </p15:guide>
        <p15:guide id="33" pos="1391">
          <p15:clr>
            <a:srgbClr val="F26B43"/>
          </p15:clr>
        </p15:guide>
        <p15:guide id="34" pos="1033">
          <p15:clr>
            <a:srgbClr val="F26B43"/>
          </p15:clr>
        </p15:guide>
        <p15:guide id="35" pos="7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4.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1.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4.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Immagine che contiene testo&#10;&#10;Descrizione generata automaticamente" id="90" name="Google Shape;90;p1"/>
          <p:cNvPicPr preferRelativeResize="0"/>
          <p:nvPr/>
        </p:nvPicPr>
        <p:blipFill rotWithShape="1">
          <a:blip r:embed="rId3">
            <a:alphaModFix amt="50000"/>
          </a:blip>
          <a:srcRect b="0" l="0" r="0" t="0"/>
          <a:stretch/>
        </p:blipFill>
        <p:spPr>
          <a:xfrm>
            <a:off x="2133" y="0"/>
            <a:ext cx="12187733" cy="6858000"/>
          </a:xfrm>
          <a:prstGeom prst="rect">
            <a:avLst/>
          </a:prstGeom>
          <a:noFill/>
          <a:ln>
            <a:noFill/>
          </a:ln>
        </p:spPr>
      </p:pic>
      <p:sp>
        <p:nvSpPr>
          <p:cNvPr id="91" name="Google Shape;91;p1"/>
          <p:cNvSpPr txBox="1"/>
          <p:nvPr>
            <p:ph type="ctrTitle"/>
          </p:nvPr>
        </p:nvSpPr>
        <p:spPr>
          <a:xfrm>
            <a:off x="768592" y="1241698"/>
            <a:ext cx="9140400" cy="16482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3200"/>
              <a:buFont typeface="Quattrocento Sans"/>
              <a:buNone/>
            </a:pPr>
            <a:r>
              <a:rPr i="1" lang="it-IT" sz="3200">
                <a:latin typeface="Arial"/>
                <a:ea typeface="Arial"/>
                <a:cs typeface="Arial"/>
                <a:sym typeface="Arial"/>
              </a:rPr>
              <a:t>Regione del Veneto </a:t>
            </a:r>
            <a:br>
              <a:rPr b="0" i="1" lang="it-IT" sz="3200">
                <a:solidFill>
                  <a:srgbClr val="7F7F7F"/>
                </a:solidFill>
                <a:latin typeface="Arial"/>
                <a:ea typeface="Arial"/>
                <a:cs typeface="Arial"/>
                <a:sym typeface="Arial"/>
              </a:rPr>
            </a:br>
            <a:br>
              <a:rPr i="1" lang="it-IT" sz="3200">
                <a:solidFill>
                  <a:srgbClr val="000000"/>
                </a:solidFill>
                <a:latin typeface="Arial"/>
                <a:ea typeface="Arial"/>
                <a:cs typeface="Arial"/>
                <a:sym typeface="Arial"/>
              </a:rPr>
            </a:br>
            <a:r>
              <a:rPr i="1" lang="it-IT" sz="3200">
                <a:solidFill>
                  <a:srgbClr val="000000"/>
                </a:solidFill>
                <a:latin typeface="Arial"/>
                <a:ea typeface="Arial"/>
                <a:cs typeface="Arial"/>
                <a:sym typeface="Arial"/>
              </a:rPr>
              <a:t>Tutorial Bando Veicoli</a:t>
            </a:r>
            <a:endParaRPr i="1" sz="36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880d68ccff_0_8"/>
          <p:cNvSpPr txBox="1"/>
          <p:nvPr>
            <p:ph idx="1" type="body"/>
          </p:nvPr>
        </p:nvSpPr>
        <p:spPr>
          <a:xfrm>
            <a:off x="696448" y="1322785"/>
            <a:ext cx="10799100" cy="4591200"/>
          </a:xfrm>
          <a:prstGeom prst="rect">
            <a:avLst/>
          </a:prstGeom>
        </p:spPr>
        <p:txBody>
          <a:bodyPr anchorCtr="0" anchor="t" bIns="0" lIns="0" spcFirstLastPara="1" rIns="0" wrap="square" tIns="0">
            <a:noAutofit/>
          </a:bodyPr>
          <a:lstStyle/>
          <a:p>
            <a:pPr indent="0" lvl="0" marL="0" rtl="0" algn="just">
              <a:lnSpc>
                <a:spcPct val="115000"/>
              </a:lnSpc>
              <a:spcBef>
                <a:spcPts val="1200"/>
              </a:spcBef>
              <a:spcAft>
                <a:spcPts val="0"/>
              </a:spcAft>
              <a:buNone/>
            </a:pPr>
            <a:r>
              <a:rPr lang="it-IT" sz="1400">
                <a:latin typeface="Arial"/>
                <a:ea typeface="Arial"/>
                <a:cs typeface="Arial"/>
                <a:sym typeface="Arial"/>
              </a:rPr>
              <a:t>La sezione “Procedura di affidamento” deve essere compilata in quanto illustra la modalità con cui l’ente procede all’acquisto di beni o servizi utilizzando fondi pubblici. Nel contesto del bando, essa riguarda l’acquisto del nuovo veicolo destinato a sostituire quello rottamato.</a:t>
            </a:r>
            <a:endParaRPr sz="1400">
              <a:latin typeface="Arial"/>
              <a:ea typeface="Arial"/>
              <a:cs typeface="Arial"/>
              <a:sym typeface="Arial"/>
            </a:endParaRPr>
          </a:p>
          <a:p>
            <a:pPr indent="0" lvl="0" marL="0" rtl="0" algn="just">
              <a:lnSpc>
                <a:spcPct val="115000"/>
              </a:lnSpc>
              <a:spcBef>
                <a:spcPts val="1200"/>
              </a:spcBef>
              <a:spcAft>
                <a:spcPts val="0"/>
              </a:spcAft>
              <a:buNone/>
            </a:pPr>
            <a:r>
              <a:rPr lang="it-IT" sz="1400">
                <a:latin typeface="Arial"/>
                <a:ea typeface="Arial"/>
                <a:cs typeface="Arial"/>
                <a:sym typeface="Arial"/>
              </a:rPr>
              <a:t>Saranno già presenti dei dati precompilati e sarà richiesto l’inserimento del </a:t>
            </a:r>
            <a:r>
              <a:rPr b="1" lang="it-IT" sz="1400">
                <a:latin typeface="Arial"/>
                <a:ea typeface="Arial"/>
                <a:cs typeface="Arial"/>
                <a:sym typeface="Arial"/>
              </a:rPr>
              <a:t>CIG (Codice Identificativo di Gara)</a:t>
            </a:r>
            <a:r>
              <a:rPr lang="it-IT" sz="1400">
                <a:latin typeface="Arial"/>
                <a:ea typeface="Arial"/>
                <a:cs typeface="Arial"/>
                <a:sym typeface="Arial"/>
              </a:rPr>
              <a:t>: questo codice individua univocamente la procedura di acquisto adottata dall’ente ed è possibile recuperarlo </a:t>
            </a:r>
            <a:r>
              <a:rPr lang="it-IT" sz="1400">
                <a:latin typeface="Arial"/>
                <a:ea typeface="Arial"/>
                <a:cs typeface="Arial"/>
                <a:sym typeface="Arial"/>
              </a:rPr>
              <a:t>direttamente</a:t>
            </a:r>
            <a:r>
              <a:rPr lang="it-IT" sz="1400">
                <a:latin typeface="Arial"/>
                <a:ea typeface="Arial"/>
                <a:cs typeface="Arial"/>
                <a:sym typeface="Arial"/>
              </a:rPr>
              <a:t> dalle fatture. La sua registrazione consente al sistema di collegare correttamente i documenti giustificativi, garantendo coerenza e tracciabilità della spesa.</a:t>
            </a:r>
            <a:endParaRPr sz="1400">
              <a:latin typeface="Arial"/>
              <a:ea typeface="Arial"/>
              <a:cs typeface="Arial"/>
              <a:sym typeface="Arial"/>
            </a:endParaRPr>
          </a:p>
          <a:p>
            <a:pPr indent="0" lvl="0" marL="0" rtl="0" algn="just">
              <a:lnSpc>
                <a:spcPct val="115000"/>
              </a:lnSpc>
              <a:spcBef>
                <a:spcPts val="1200"/>
              </a:spcBef>
              <a:spcAft>
                <a:spcPts val="0"/>
              </a:spcAft>
              <a:buNone/>
            </a:pPr>
            <a:r>
              <a:rPr lang="it-IT" sz="1400">
                <a:latin typeface="Arial"/>
                <a:ea typeface="Arial"/>
                <a:cs typeface="Arial"/>
                <a:sym typeface="Arial"/>
              </a:rPr>
              <a:t>Un ulteriore campo obbligatorio è quello relativo al </a:t>
            </a:r>
            <a:r>
              <a:rPr b="1" lang="it-IT" sz="1400">
                <a:latin typeface="Arial"/>
                <a:ea typeface="Arial"/>
                <a:cs typeface="Arial"/>
                <a:sym typeface="Arial"/>
              </a:rPr>
              <a:t>codice di procedura di affidamento</a:t>
            </a:r>
            <a:r>
              <a:rPr lang="it-IT" sz="1400">
                <a:latin typeface="Arial"/>
                <a:ea typeface="Arial"/>
                <a:cs typeface="Arial"/>
                <a:sym typeface="Arial"/>
              </a:rPr>
              <a:t> e </a:t>
            </a:r>
            <a:r>
              <a:rPr b="1" lang="it-IT" sz="1400">
                <a:latin typeface="Arial"/>
                <a:ea typeface="Arial"/>
                <a:cs typeface="Arial"/>
                <a:sym typeface="Arial"/>
              </a:rPr>
              <a:t>tipo di aggiudicazione</a:t>
            </a:r>
            <a:r>
              <a:rPr lang="it-IT" sz="1400">
                <a:latin typeface="Arial"/>
                <a:ea typeface="Arial"/>
                <a:cs typeface="Arial"/>
                <a:sym typeface="Arial"/>
              </a:rPr>
              <a:t>, come ad esempio le modalità di aggiudicazione scelte dall’ente. Tale informazione è necessaria per assicurare la corretta giustificazione formale dell’acquisto ai fini del bando.</a:t>
            </a:r>
            <a:endParaRPr sz="1400">
              <a:latin typeface="Arial"/>
              <a:ea typeface="Arial"/>
              <a:cs typeface="Arial"/>
              <a:sym typeface="Arial"/>
            </a:endParaRPr>
          </a:p>
          <a:p>
            <a:pPr indent="0" lvl="0" marL="0" rtl="0" algn="just">
              <a:lnSpc>
                <a:spcPct val="115000"/>
              </a:lnSpc>
              <a:spcBef>
                <a:spcPts val="1200"/>
              </a:spcBef>
              <a:spcAft>
                <a:spcPts val="0"/>
              </a:spcAft>
              <a:buNone/>
            </a:pPr>
            <a:r>
              <a:rPr lang="it-IT" sz="1400">
                <a:latin typeface="Arial"/>
                <a:ea typeface="Arial"/>
                <a:cs typeface="Arial"/>
                <a:sym typeface="Arial"/>
              </a:rPr>
              <a:t>Infine, il sistema richiede il caricamento di un </a:t>
            </a:r>
            <a:r>
              <a:rPr b="1" lang="it-IT" sz="1400">
                <a:latin typeface="Arial"/>
                <a:ea typeface="Arial"/>
                <a:cs typeface="Arial"/>
                <a:sym typeface="Arial"/>
              </a:rPr>
              <a:t>allegato obbligatorio </a:t>
            </a:r>
            <a:r>
              <a:rPr lang="it-IT" sz="1400">
                <a:latin typeface="Arial"/>
                <a:ea typeface="Arial"/>
                <a:cs typeface="Arial"/>
                <a:sym typeface="Arial"/>
              </a:rPr>
              <a:t>e</a:t>
            </a:r>
            <a:r>
              <a:rPr b="1" lang="it-IT" sz="1400">
                <a:latin typeface="Arial"/>
                <a:ea typeface="Arial"/>
                <a:cs typeface="Arial"/>
                <a:sym typeface="Arial"/>
              </a:rPr>
              <a:t> la selezione della fase di iter di progetto </a:t>
            </a:r>
            <a:r>
              <a:rPr lang="it-IT" sz="1400">
                <a:latin typeface="Arial"/>
                <a:ea typeface="Arial"/>
                <a:cs typeface="Arial"/>
                <a:sym typeface="Arial"/>
              </a:rPr>
              <a:t>che prevede l’acquisto del bene. Nel caso in cui non sia disponibile un documento specifico, è comunque obbligatorio inserire un file PDF senza testo, così da permettere il completamento della sezione. Tuttavia, qualora l’amministrazione locale disponga di atti pertinenti e di supporto è possibile allegarli, così da fornire una giustificazione più completa e trasparente della spesa sostenuta.</a:t>
            </a:r>
            <a:endParaRPr sz="1400">
              <a:latin typeface="Arial"/>
              <a:ea typeface="Arial"/>
              <a:cs typeface="Arial"/>
              <a:sym typeface="Arial"/>
            </a:endParaRPr>
          </a:p>
          <a:p>
            <a:pPr indent="0" lvl="0" marL="0" rtl="0" algn="just">
              <a:lnSpc>
                <a:spcPct val="115000"/>
              </a:lnSpc>
              <a:spcBef>
                <a:spcPts val="1200"/>
              </a:spcBef>
              <a:spcAft>
                <a:spcPts val="0"/>
              </a:spcAft>
              <a:buNone/>
            </a:pPr>
            <a:r>
              <a:rPr lang="it-IT" sz="1400">
                <a:latin typeface="Arial"/>
                <a:ea typeface="Arial"/>
                <a:cs typeface="Arial"/>
                <a:sym typeface="Arial"/>
              </a:rPr>
              <a:t>Nelle prossime pagine vengono illustrati i passaggi da seguire con l’ausilio di schermate di Fondi.RVE.</a:t>
            </a:r>
            <a:endParaRPr sz="1400">
              <a:latin typeface="Arial"/>
              <a:ea typeface="Arial"/>
              <a:cs typeface="Arial"/>
              <a:sym typeface="Arial"/>
            </a:endParaRPr>
          </a:p>
          <a:p>
            <a:pPr indent="0" lvl="0" marL="0" rtl="0" algn="just">
              <a:spcBef>
                <a:spcPts val="1200"/>
              </a:spcBef>
              <a:spcAft>
                <a:spcPts val="1200"/>
              </a:spcAft>
              <a:buClr>
                <a:schemeClr val="dk1"/>
              </a:buClr>
              <a:buSzPts val="1100"/>
              <a:buFont typeface="Arial"/>
              <a:buNone/>
            </a:pPr>
            <a:r>
              <a:t/>
            </a:r>
            <a:endParaRPr b="1" sz="1400">
              <a:latin typeface="Arial"/>
              <a:ea typeface="Arial"/>
              <a:cs typeface="Arial"/>
              <a:sym typeface="Arial"/>
            </a:endParaRPr>
          </a:p>
        </p:txBody>
      </p:sp>
      <p:sp>
        <p:nvSpPr>
          <p:cNvPr id="181" name="Google Shape;181;g3880d68ccff_0_8"/>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sp>
        <p:nvSpPr>
          <p:cNvPr id="182" name="Google Shape;182;g3880d68ccff_0_8"/>
          <p:cNvSpPr txBox="1"/>
          <p:nvPr>
            <p:ph type="title"/>
          </p:nvPr>
        </p:nvSpPr>
        <p:spPr>
          <a:xfrm>
            <a:off x="701313" y="514800"/>
            <a:ext cx="10800000" cy="252000"/>
          </a:xfrm>
          <a:prstGeom prst="rect">
            <a:avLst/>
          </a:prstGeom>
        </p:spPr>
        <p:txBody>
          <a:bodyPr anchorCtr="0" anchor="t" bIns="0" lIns="0" spcFirstLastPara="1" rIns="0" wrap="square" tIns="0">
            <a:noAutofit/>
          </a:bodyPr>
          <a:lstStyle/>
          <a:p>
            <a:pPr indent="0" lvl="0" marL="0" rtl="0" algn="l">
              <a:lnSpc>
                <a:spcPct val="115000"/>
              </a:lnSpc>
              <a:spcBef>
                <a:spcPts val="1400"/>
              </a:spcBef>
              <a:spcAft>
                <a:spcPts val="400"/>
              </a:spcAft>
              <a:buClr>
                <a:schemeClr val="dk1"/>
              </a:buClr>
              <a:buSzPts val="1100"/>
              <a:buFont typeface="Arial"/>
              <a:buNone/>
            </a:pPr>
            <a:r>
              <a:rPr lang="it-IT">
                <a:latin typeface="Arial"/>
                <a:ea typeface="Arial"/>
                <a:cs typeface="Arial"/>
                <a:sym typeface="Arial"/>
              </a:rPr>
              <a:t>3.</a:t>
            </a:r>
            <a:r>
              <a:rPr lang="it-IT">
                <a:latin typeface="Arial"/>
                <a:ea typeface="Arial"/>
                <a:cs typeface="Arial"/>
                <a:sym typeface="Arial"/>
              </a:rPr>
              <a:t>Procedura di Affidamento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821d3ec293_0_12"/>
          <p:cNvSpPr txBox="1"/>
          <p:nvPr>
            <p:ph idx="12" type="sldNum"/>
          </p:nvPr>
        </p:nvSpPr>
        <p:spPr>
          <a:xfrm>
            <a:off x="11768241" y="234000"/>
            <a:ext cx="362700"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188" name="Google Shape;188;g3821d3ec293_0_12"/>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3.1 Accesso al</a:t>
            </a:r>
            <a:r>
              <a:rPr i="0" lang="it-IT" u="none" cap="none" strike="noStrike">
                <a:solidFill>
                  <a:schemeClr val="dk1"/>
                </a:solidFill>
                <a:latin typeface="Arial"/>
                <a:ea typeface="Arial"/>
                <a:cs typeface="Arial"/>
                <a:sym typeface="Arial"/>
              </a:rPr>
              <a:t>la sezione </a:t>
            </a:r>
            <a:r>
              <a:rPr lang="it-IT">
                <a:latin typeface="Arial"/>
                <a:ea typeface="Arial"/>
                <a:cs typeface="Arial"/>
                <a:sym typeface="Arial"/>
              </a:rPr>
              <a:t>Procedura di affidamento </a:t>
            </a:r>
            <a:endParaRPr i="0">
              <a:latin typeface="Arial"/>
              <a:ea typeface="Arial"/>
              <a:cs typeface="Arial"/>
              <a:sym typeface="Arial"/>
            </a:endParaRPr>
          </a:p>
        </p:txBody>
      </p:sp>
      <p:sp>
        <p:nvSpPr>
          <p:cNvPr id="189" name="Google Shape;189;g3821d3ec293_0_12"/>
          <p:cNvSpPr txBox="1"/>
          <p:nvPr/>
        </p:nvSpPr>
        <p:spPr>
          <a:xfrm>
            <a:off x="9349950" y="1005153"/>
            <a:ext cx="2418300" cy="15696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Come per i fornitori, nella sezione </a:t>
            </a:r>
            <a:r>
              <a:rPr b="1" i="0" lang="it-IT" sz="1200" u="none" cap="none" strike="noStrike">
                <a:solidFill>
                  <a:schemeClr val="dk1"/>
                </a:solidFill>
                <a:latin typeface="Arial"/>
                <a:ea typeface="Arial"/>
                <a:cs typeface="Arial"/>
                <a:sym typeface="Arial"/>
              </a:rPr>
              <a:t>Dettaglio </a:t>
            </a:r>
            <a:r>
              <a:rPr b="0" i="0" lang="it-IT" sz="1200" u="none" cap="none" strike="noStrike">
                <a:solidFill>
                  <a:schemeClr val="dk1"/>
                </a:solidFill>
                <a:latin typeface="Arial"/>
                <a:ea typeface="Arial"/>
                <a:cs typeface="Arial"/>
                <a:sym typeface="Arial"/>
              </a:rPr>
              <a:t>è presente la sotto sezione </a:t>
            </a:r>
            <a:r>
              <a:rPr b="1" i="0" lang="it-IT" sz="1200" u="none" cap="none" strike="noStrike">
                <a:solidFill>
                  <a:schemeClr val="dk1"/>
                </a:solidFill>
                <a:latin typeface="Arial"/>
                <a:ea typeface="Arial"/>
                <a:cs typeface="Arial"/>
                <a:sym typeface="Arial"/>
              </a:rPr>
              <a:t>Sezioni di progetto</a:t>
            </a:r>
            <a:r>
              <a:rPr b="0" i="0" lang="it-IT" sz="1200" u="none" cap="none" strike="noStrike">
                <a:solidFill>
                  <a:schemeClr val="dk1"/>
                </a:solidFill>
                <a:latin typeface="Arial"/>
                <a:ea typeface="Arial"/>
                <a:cs typeface="Arial"/>
                <a:sym typeface="Arial"/>
              </a:rPr>
              <a:t>. </a:t>
            </a:r>
            <a:endParaRPr/>
          </a:p>
          <a:p>
            <a:pPr indent="0" lvl="0" marL="0" marR="0" rtl="0" algn="just">
              <a:lnSpc>
                <a:spcPct val="100000"/>
              </a:lnSpc>
              <a:spcBef>
                <a:spcPts val="0"/>
              </a:spcBef>
              <a:spcAft>
                <a:spcPts val="0"/>
              </a:spcAft>
              <a:buClr>
                <a:srgbClr val="000000"/>
              </a:buClr>
              <a:buSzPts val="1200"/>
              <a:buFont typeface="Arial"/>
              <a:buNone/>
            </a:pPr>
            <a:br>
              <a:rPr b="0" i="0" lang="it-IT" sz="1200" u="none" cap="none" strike="noStrike">
                <a:solidFill>
                  <a:schemeClr val="dk1"/>
                </a:solidFill>
                <a:latin typeface="Arial"/>
                <a:ea typeface="Arial"/>
                <a:cs typeface="Arial"/>
                <a:sym typeface="Arial"/>
              </a:rPr>
            </a:br>
            <a:r>
              <a:rPr b="0" i="0" lang="it-IT" sz="1200" u="none" cap="none" strike="noStrike">
                <a:solidFill>
                  <a:schemeClr val="dk1"/>
                </a:solidFill>
                <a:latin typeface="Arial"/>
                <a:ea typeface="Arial"/>
                <a:cs typeface="Arial"/>
                <a:sym typeface="Arial"/>
              </a:rPr>
              <a:t>Per compilare la sezione </a:t>
            </a:r>
            <a:r>
              <a:rPr b="1" i="0" lang="it-IT" sz="1200" u="none" cap="none" strike="noStrike">
                <a:solidFill>
                  <a:schemeClr val="dk1"/>
                </a:solidFill>
                <a:latin typeface="Arial"/>
                <a:ea typeface="Arial"/>
                <a:cs typeface="Arial"/>
                <a:sym typeface="Arial"/>
              </a:rPr>
              <a:t>Procedura di affidamento</a:t>
            </a:r>
            <a:r>
              <a:rPr b="0" i="0" lang="it-IT" sz="1200" u="none" cap="none" strike="noStrike">
                <a:solidFill>
                  <a:schemeClr val="dk1"/>
                </a:solidFill>
                <a:latin typeface="Arial"/>
                <a:ea typeface="Arial"/>
                <a:cs typeface="Arial"/>
                <a:sym typeface="Arial"/>
              </a:rPr>
              <a:t>, cliccare sul tasto </a:t>
            </a:r>
            <a:r>
              <a:rPr b="1" i="0" lang="it-IT" sz="1200" u="none" cap="none" strike="noStrike">
                <a:solidFill>
                  <a:schemeClr val="dk1"/>
                </a:solidFill>
                <a:latin typeface="Arial"/>
                <a:ea typeface="Arial"/>
                <a:cs typeface="Arial"/>
                <a:sym typeface="Arial"/>
              </a:rPr>
              <a:t>Dettaglio</a:t>
            </a:r>
            <a:r>
              <a:rPr b="0" i="0" lang="it-IT"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p:txBody>
      </p:sp>
      <p:pic>
        <p:nvPicPr>
          <p:cNvPr descr="A screenshot of a computer" id="190" name="Google Shape;190;g3821d3ec293_0_12"/>
          <p:cNvPicPr preferRelativeResize="0"/>
          <p:nvPr/>
        </p:nvPicPr>
        <p:blipFill rotWithShape="1">
          <a:blip r:embed="rId3">
            <a:alphaModFix/>
          </a:blip>
          <a:srcRect b="0" l="0" r="0" t="0"/>
          <a:stretch/>
        </p:blipFill>
        <p:spPr>
          <a:xfrm>
            <a:off x="701313" y="1005016"/>
            <a:ext cx="8483875" cy="4772180"/>
          </a:xfrm>
          <a:prstGeom prst="rect">
            <a:avLst/>
          </a:prstGeom>
          <a:noFill/>
          <a:ln>
            <a:noFill/>
          </a:ln>
        </p:spPr>
      </p:pic>
      <p:sp>
        <p:nvSpPr>
          <p:cNvPr id="191" name="Google Shape;191;g3821d3ec293_0_12"/>
          <p:cNvSpPr/>
          <p:nvPr/>
        </p:nvSpPr>
        <p:spPr>
          <a:xfrm>
            <a:off x="8263600" y="3574600"/>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8"/>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197" name="Google Shape;197;p8"/>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3.2 </a:t>
            </a:r>
            <a:r>
              <a:rPr i="0" lang="it-IT" u="none" cap="none" strike="noStrike">
                <a:solidFill>
                  <a:schemeClr val="dk1"/>
                </a:solidFill>
                <a:latin typeface="Arial"/>
                <a:ea typeface="Arial"/>
                <a:cs typeface="Arial"/>
                <a:sym typeface="Arial"/>
              </a:rPr>
              <a:t>Elenco Affidamenti</a:t>
            </a:r>
            <a:endParaRPr i="0">
              <a:latin typeface="Arial"/>
              <a:ea typeface="Arial"/>
              <a:cs typeface="Arial"/>
              <a:sym typeface="Arial"/>
            </a:endParaRPr>
          </a:p>
        </p:txBody>
      </p:sp>
      <p:sp>
        <p:nvSpPr>
          <p:cNvPr id="198" name="Google Shape;198;p8"/>
          <p:cNvSpPr txBox="1"/>
          <p:nvPr/>
        </p:nvSpPr>
        <p:spPr>
          <a:xfrm>
            <a:off x="9349946" y="1005016"/>
            <a:ext cx="2418300" cy="1015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Successivamente, nella sezione </a:t>
            </a:r>
            <a:r>
              <a:rPr b="1" i="0" lang="it-IT" sz="1200" u="none" cap="none" strike="noStrike">
                <a:solidFill>
                  <a:schemeClr val="dk1"/>
                </a:solidFill>
                <a:latin typeface="Arial"/>
                <a:ea typeface="Arial"/>
                <a:cs typeface="Arial"/>
                <a:sym typeface="Arial"/>
              </a:rPr>
              <a:t>Elenco Procedure di Affidamento </a:t>
            </a:r>
            <a:r>
              <a:rPr b="0" i="0" lang="it-IT" sz="1200" u="none" cap="none" strike="noStrike">
                <a:solidFill>
                  <a:schemeClr val="dk1"/>
                </a:solidFill>
                <a:latin typeface="Arial"/>
                <a:ea typeface="Arial"/>
                <a:cs typeface="Arial"/>
                <a:sym typeface="Arial"/>
              </a:rPr>
              <a:t>cliccare sul pulsante blu </a:t>
            </a:r>
            <a:r>
              <a:rPr b="1" i="0" lang="it-IT" sz="1200" u="none" cap="none" strike="noStrike">
                <a:solidFill>
                  <a:schemeClr val="dk1"/>
                </a:solidFill>
                <a:latin typeface="Arial"/>
                <a:ea typeface="Arial"/>
                <a:cs typeface="Arial"/>
                <a:sym typeface="Arial"/>
              </a:rPr>
              <a:t>aggiungi</a:t>
            </a:r>
            <a:r>
              <a:rPr b="0" i="0" lang="it-IT" sz="1200" u="none" cap="none" strike="noStrike">
                <a:solidFill>
                  <a:schemeClr val="dk1"/>
                </a:solidFill>
                <a:latin typeface="Arial"/>
                <a:ea typeface="Arial"/>
                <a:cs typeface="Arial"/>
                <a:sym typeface="Arial"/>
              </a:rPr>
              <a:t>. </a:t>
            </a:r>
            <a:br>
              <a:rPr b="0" i="0" lang="it-IT" sz="1200" u="none" cap="none" strike="noStrike">
                <a:solidFill>
                  <a:schemeClr val="dk1"/>
                </a:solidFill>
                <a:latin typeface="Arial"/>
                <a:ea typeface="Arial"/>
                <a:cs typeface="Arial"/>
                <a:sym typeface="Arial"/>
              </a:rPr>
            </a:br>
            <a:endParaRPr b="1" i="0" sz="1200" u="none" cap="none" strike="noStrike">
              <a:solidFill>
                <a:schemeClr val="dk1"/>
              </a:solidFill>
              <a:latin typeface="Arial"/>
              <a:ea typeface="Arial"/>
              <a:cs typeface="Arial"/>
              <a:sym typeface="Arial"/>
            </a:endParaRPr>
          </a:p>
        </p:txBody>
      </p:sp>
      <p:pic>
        <p:nvPicPr>
          <p:cNvPr descr="A screenshot of a computer&#10;&#10;AI-generated content may be incorrect." id="199" name="Google Shape;199;p8"/>
          <p:cNvPicPr preferRelativeResize="0"/>
          <p:nvPr/>
        </p:nvPicPr>
        <p:blipFill rotWithShape="1">
          <a:blip r:embed="rId3">
            <a:alphaModFix/>
          </a:blip>
          <a:srcRect b="0" l="0" r="0" t="0"/>
          <a:stretch/>
        </p:blipFill>
        <p:spPr>
          <a:xfrm>
            <a:off x="701313" y="1013114"/>
            <a:ext cx="8474640" cy="4766985"/>
          </a:xfrm>
          <a:prstGeom prst="rect">
            <a:avLst/>
          </a:prstGeom>
          <a:noFill/>
          <a:ln>
            <a:noFill/>
          </a:ln>
        </p:spPr>
      </p:pic>
      <p:sp>
        <p:nvSpPr>
          <p:cNvPr id="200" name="Google Shape;200;p8"/>
          <p:cNvSpPr/>
          <p:nvPr/>
        </p:nvSpPr>
        <p:spPr>
          <a:xfrm>
            <a:off x="8216625" y="3357575"/>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cxnSp>
        <p:nvCxnSpPr>
          <p:cNvPr id="201" name="Google Shape;201;p8"/>
          <p:cNvCxnSpPr/>
          <p:nvPr/>
        </p:nvCxnSpPr>
        <p:spPr>
          <a:xfrm>
            <a:off x="4989525" y="4353800"/>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202" name="Google Shape;202;p8"/>
          <p:cNvCxnSpPr/>
          <p:nvPr/>
        </p:nvCxnSpPr>
        <p:spPr>
          <a:xfrm>
            <a:off x="5762775" y="4353800"/>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203" name="Google Shape;203;p8"/>
          <p:cNvCxnSpPr/>
          <p:nvPr/>
        </p:nvCxnSpPr>
        <p:spPr>
          <a:xfrm>
            <a:off x="7266025" y="4353800"/>
            <a:ext cx="527100" cy="10500"/>
          </a:xfrm>
          <a:prstGeom prst="straightConnector1">
            <a:avLst/>
          </a:prstGeom>
          <a:noFill/>
          <a:ln cap="flat" cmpd="sng" w="76200">
            <a:solidFill>
              <a:schemeClr val="dk1"/>
            </a:solidFill>
            <a:prstDash val="solid"/>
            <a:round/>
            <a:headEnd len="med" w="med" type="none"/>
            <a:tailEnd len="med" w="med" type="none"/>
          </a:ln>
        </p:spPr>
      </p:cxnSp>
      <p:cxnSp>
        <p:nvCxnSpPr>
          <p:cNvPr id="204" name="Google Shape;204;p8"/>
          <p:cNvCxnSpPr/>
          <p:nvPr/>
        </p:nvCxnSpPr>
        <p:spPr>
          <a:xfrm>
            <a:off x="2598175" y="4353800"/>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205" name="Google Shape;205;p8"/>
          <p:cNvCxnSpPr/>
          <p:nvPr/>
        </p:nvCxnSpPr>
        <p:spPr>
          <a:xfrm>
            <a:off x="6477475" y="4353800"/>
            <a:ext cx="527100" cy="10500"/>
          </a:xfrm>
          <a:prstGeom prst="straightConnector1">
            <a:avLst/>
          </a:prstGeom>
          <a:noFill/>
          <a:ln cap="flat" cmpd="sng" w="76200">
            <a:solidFill>
              <a:schemeClr val="dk1"/>
            </a:solidFill>
            <a:prstDash val="solid"/>
            <a:round/>
            <a:headEnd len="med" w="med" type="none"/>
            <a:tailEnd len="med" w="med" type="none"/>
          </a:ln>
        </p:spPr>
      </p:cxnSp>
      <p:cxnSp>
        <p:nvCxnSpPr>
          <p:cNvPr id="206" name="Google Shape;206;p8"/>
          <p:cNvCxnSpPr/>
          <p:nvPr/>
        </p:nvCxnSpPr>
        <p:spPr>
          <a:xfrm>
            <a:off x="4125925" y="4304150"/>
            <a:ext cx="584700" cy="8100"/>
          </a:xfrm>
          <a:prstGeom prst="straightConnector1">
            <a:avLst/>
          </a:prstGeom>
          <a:noFill/>
          <a:ln cap="flat" cmpd="sng" w="76200">
            <a:solidFill>
              <a:schemeClr val="dk1"/>
            </a:solidFill>
            <a:prstDash val="solid"/>
            <a:round/>
            <a:headEnd len="med" w="med" type="none"/>
            <a:tailEnd len="med" w="med" type="none"/>
          </a:ln>
        </p:spPr>
      </p:cxnSp>
      <p:cxnSp>
        <p:nvCxnSpPr>
          <p:cNvPr id="207" name="Google Shape;207;p8"/>
          <p:cNvCxnSpPr/>
          <p:nvPr/>
        </p:nvCxnSpPr>
        <p:spPr>
          <a:xfrm flipH="1" rot="10800000">
            <a:off x="4301800" y="4438025"/>
            <a:ext cx="238800" cy="6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9"/>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213" name="Google Shape;213;p9"/>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3.3</a:t>
            </a:r>
            <a:r>
              <a:rPr i="0" lang="it-IT">
                <a:latin typeface="Arial"/>
                <a:ea typeface="Arial"/>
                <a:cs typeface="Arial"/>
                <a:sym typeface="Arial"/>
              </a:rPr>
              <a:t> </a:t>
            </a:r>
            <a:r>
              <a:rPr i="0" lang="it-IT" u="none" cap="none" strike="noStrike">
                <a:solidFill>
                  <a:schemeClr val="dk1"/>
                </a:solidFill>
                <a:latin typeface="Arial"/>
                <a:ea typeface="Arial"/>
                <a:cs typeface="Arial"/>
                <a:sym typeface="Arial"/>
              </a:rPr>
              <a:t>Aggiunta nuova procedura di Affidamento</a:t>
            </a:r>
            <a:endParaRPr i="0">
              <a:latin typeface="Arial"/>
              <a:ea typeface="Arial"/>
              <a:cs typeface="Arial"/>
              <a:sym typeface="Arial"/>
            </a:endParaRPr>
          </a:p>
        </p:txBody>
      </p:sp>
      <p:sp>
        <p:nvSpPr>
          <p:cNvPr id="214" name="Google Shape;214;p9"/>
          <p:cNvSpPr txBox="1"/>
          <p:nvPr/>
        </p:nvSpPr>
        <p:spPr>
          <a:xfrm>
            <a:off x="9349946" y="1005016"/>
            <a:ext cx="2418300" cy="3971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Per compilare il quadro</a:t>
            </a:r>
            <a:r>
              <a:rPr b="1" i="0" lang="it-IT" sz="1200" u="none" cap="none" strike="noStrike">
                <a:solidFill>
                  <a:schemeClr val="dk1"/>
                </a:solidFill>
              </a:rPr>
              <a:t> Aggiungi Procedura di Affidament</a:t>
            </a:r>
            <a:r>
              <a:rPr b="1" lang="it-IT" sz="1200">
                <a:solidFill>
                  <a:schemeClr val="dk1"/>
                </a:solidFill>
              </a:rPr>
              <a:t>o</a:t>
            </a:r>
            <a:r>
              <a:rPr lang="it-IT" sz="1200">
                <a:solidFill>
                  <a:schemeClr val="dk1"/>
                </a:solidFill>
              </a:rPr>
              <a:t>, in primo luogo compilare uno tra i seguenti tre campi: “</a:t>
            </a:r>
            <a:r>
              <a:rPr i="1" lang="it-IT" sz="1200">
                <a:solidFill>
                  <a:schemeClr val="dk1"/>
                </a:solidFill>
              </a:rPr>
              <a:t>Cig</a:t>
            </a:r>
            <a:r>
              <a:rPr lang="it-IT" sz="1200">
                <a:solidFill>
                  <a:schemeClr val="dk1"/>
                </a:solidFill>
              </a:rPr>
              <a:t>”, “</a:t>
            </a:r>
            <a:r>
              <a:rPr i="1" lang="it-IT" sz="1200">
                <a:solidFill>
                  <a:schemeClr val="dk1"/>
                </a:solidFill>
              </a:rPr>
              <a:t>Codice Procedura di Affidamento” </a:t>
            </a:r>
            <a:r>
              <a:rPr lang="it-IT" sz="1200">
                <a:solidFill>
                  <a:schemeClr val="dk1"/>
                </a:solidFill>
              </a:rPr>
              <a:t>oppure </a:t>
            </a:r>
            <a:r>
              <a:rPr i="1" lang="it-IT" sz="1200">
                <a:solidFill>
                  <a:schemeClr val="dk1"/>
                </a:solidFill>
              </a:rPr>
              <a:t>“ Motivo assenza Cig”. </a:t>
            </a:r>
            <a:endParaRPr i="1" sz="1200">
              <a:solidFill>
                <a:schemeClr val="dk1"/>
              </a:solidFill>
            </a:endParaRPr>
          </a:p>
          <a:p>
            <a:pPr indent="0" lvl="0" marL="0" marR="0" rtl="0" algn="just">
              <a:lnSpc>
                <a:spcPct val="100000"/>
              </a:lnSpc>
              <a:spcBef>
                <a:spcPts val="0"/>
              </a:spcBef>
              <a:spcAft>
                <a:spcPts val="0"/>
              </a:spcAft>
              <a:buClr>
                <a:srgbClr val="000000"/>
              </a:buClr>
              <a:buSzPts val="1200"/>
              <a:buFont typeface="Arial"/>
              <a:buNone/>
            </a:pPr>
            <a:r>
              <a:t/>
            </a:r>
            <a:endParaRPr sz="1200">
              <a:solidFill>
                <a:schemeClr val="dk1"/>
              </a:solidFill>
            </a:endParaRPr>
          </a:p>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Fatto ciò, i tre campi</a:t>
            </a:r>
            <a:r>
              <a:rPr i="1" lang="it-IT" sz="1200">
                <a:solidFill>
                  <a:schemeClr val="dk1"/>
                </a:solidFill>
              </a:rPr>
              <a:t> “Ragione Sociale”, “Codice fiscale Beneficiario”</a:t>
            </a:r>
            <a:r>
              <a:rPr lang="it-IT" sz="1200">
                <a:solidFill>
                  <a:schemeClr val="dk1"/>
                </a:solidFill>
              </a:rPr>
              <a:t> e</a:t>
            </a:r>
            <a:r>
              <a:rPr i="1" lang="it-IT" sz="1200">
                <a:solidFill>
                  <a:schemeClr val="dk1"/>
                </a:solidFill>
              </a:rPr>
              <a:t> “Partita Iva Beneficiario” </a:t>
            </a:r>
            <a:r>
              <a:rPr lang="it-IT" sz="1200">
                <a:solidFill>
                  <a:schemeClr val="dk1"/>
                </a:solidFill>
              </a:rPr>
              <a:t>si compileranno automaticamente. </a:t>
            </a:r>
            <a:br>
              <a:rPr lang="it-IT" sz="1200">
                <a:solidFill>
                  <a:schemeClr val="dk1"/>
                </a:solidFill>
              </a:rPr>
            </a:br>
            <a:br>
              <a:rPr lang="it-IT" sz="1200">
                <a:solidFill>
                  <a:schemeClr val="dk1"/>
                </a:solidFill>
              </a:rPr>
            </a:br>
            <a:r>
              <a:rPr lang="it-IT" sz="1200">
                <a:solidFill>
                  <a:schemeClr val="dk1"/>
                </a:solidFill>
              </a:rPr>
              <a:t>Successivamente compilare i campi rimanenti (</a:t>
            </a:r>
            <a:r>
              <a:rPr i="1" lang="it-IT" sz="1200">
                <a:solidFill>
                  <a:schemeClr val="dk1"/>
                </a:solidFill>
              </a:rPr>
              <a:t>“Oggetto procedura”, “Tipo Aggiudicazione”</a:t>
            </a:r>
            <a:r>
              <a:rPr lang="it-IT" sz="1200">
                <a:solidFill>
                  <a:schemeClr val="dk1"/>
                </a:solidFill>
              </a:rPr>
              <a:t> ecc.).</a:t>
            </a:r>
            <a:r>
              <a:rPr b="1" lang="it-IT" sz="1200">
                <a:solidFill>
                  <a:schemeClr val="dk1"/>
                </a:solidFill>
              </a:rPr>
              <a:t> </a:t>
            </a:r>
            <a:br>
              <a:rPr b="1" lang="it-IT" sz="1200">
                <a:solidFill>
                  <a:schemeClr val="dk1"/>
                </a:solidFill>
              </a:rPr>
            </a:br>
            <a:br>
              <a:rPr b="1" lang="it-IT" sz="1200">
                <a:solidFill>
                  <a:schemeClr val="dk1"/>
                </a:solidFill>
              </a:rPr>
            </a:br>
            <a:r>
              <a:rPr lang="it-IT" sz="1200">
                <a:solidFill>
                  <a:schemeClr val="dk1"/>
                </a:solidFill>
              </a:rPr>
              <a:t>Infine cliccare sul pulsante blu</a:t>
            </a:r>
            <a:r>
              <a:rPr b="1" lang="it-IT" sz="1200">
                <a:solidFill>
                  <a:schemeClr val="dk1"/>
                </a:solidFill>
              </a:rPr>
              <a:t> </a:t>
            </a:r>
            <a:r>
              <a:rPr lang="it-IT" sz="1200">
                <a:solidFill>
                  <a:schemeClr val="dk1"/>
                </a:solidFill>
              </a:rPr>
              <a:t>“</a:t>
            </a:r>
            <a:r>
              <a:rPr b="1" lang="it-IT" sz="1200">
                <a:solidFill>
                  <a:schemeClr val="dk1"/>
                </a:solidFill>
              </a:rPr>
              <a:t>salva</a:t>
            </a:r>
            <a:r>
              <a:rPr lang="it-IT" sz="1200">
                <a:solidFill>
                  <a:schemeClr val="dk1"/>
                </a:solidFill>
              </a:rPr>
              <a:t>”.</a:t>
            </a:r>
            <a:endParaRPr i="0" sz="1200" u="none" cap="none" strike="noStrike">
              <a:solidFill>
                <a:schemeClr val="dk1"/>
              </a:solidFill>
            </a:endParaRPr>
          </a:p>
        </p:txBody>
      </p:sp>
      <p:pic>
        <p:nvPicPr>
          <p:cNvPr descr="A screenshot of a computer&#10;&#10;AI-generated content may be incorrect." id="215" name="Google Shape;215;p9"/>
          <p:cNvPicPr preferRelativeResize="0"/>
          <p:nvPr/>
        </p:nvPicPr>
        <p:blipFill rotWithShape="1">
          <a:blip r:embed="rId3">
            <a:alphaModFix/>
          </a:blip>
          <a:srcRect b="0" l="0" r="0" t="0"/>
          <a:stretch/>
        </p:blipFill>
        <p:spPr>
          <a:xfrm>
            <a:off x="701313" y="1013114"/>
            <a:ext cx="8474640" cy="4766985"/>
          </a:xfrm>
          <a:prstGeom prst="rect">
            <a:avLst/>
          </a:prstGeom>
          <a:noFill/>
          <a:ln>
            <a:noFill/>
          </a:ln>
        </p:spPr>
      </p:pic>
      <p:sp>
        <p:nvSpPr>
          <p:cNvPr id="216" name="Google Shape;216;p9"/>
          <p:cNvSpPr/>
          <p:nvPr/>
        </p:nvSpPr>
        <p:spPr>
          <a:xfrm>
            <a:off x="2296200" y="2552950"/>
            <a:ext cx="6716400" cy="435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attrocento Sans"/>
              <a:ea typeface="Quattrocento Sans"/>
              <a:cs typeface="Quattrocento Sans"/>
              <a:sym typeface="Quattrocento Sans"/>
            </a:endParaRPr>
          </a:p>
        </p:txBody>
      </p:sp>
      <p:sp>
        <p:nvSpPr>
          <p:cNvPr id="217" name="Google Shape;217;p9"/>
          <p:cNvSpPr/>
          <p:nvPr/>
        </p:nvSpPr>
        <p:spPr>
          <a:xfrm>
            <a:off x="2296200" y="3423525"/>
            <a:ext cx="6716400" cy="1091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attrocento Sans"/>
              <a:ea typeface="Quattrocento Sans"/>
              <a:cs typeface="Quattrocento Sans"/>
              <a:sym typeface="Quattrocento Sans"/>
            </a:endParaRPr>
          </a:p>
        </p:txBody>
      </p:sp>
      <p:cxnSp>
        <p:nvCxnSpPr>
          <p:cNvPr id="218" name="Google Shape;218;p9"/>
          <p:cNvCxnSpPr/>
          <p:nvPr/>
        </p:nvCxnSpPr>
        <p:spPr>
          <a:xfrm>
            <a:off x="2408675" y="3231750"/>
            <a:ext cx="639600" cy="2400"/>
          </a:xfrm>
          <a:prstGeom prst="straightConnector1">
            <a:avLst/>
          </a:prstGeom>
          <a:noFill/>
          <a:ln cap="flat" cmpd="sng" w="76200">
            <a:solidFill>
              <a:schemeClr val="dk1"/>
            </a:solidFill>
            <a:prstDash val="solid"/>
            <a:round/>
            <a:headEnd len="med" w="med" type="none"/>
            <a:tailEnd len="med" w="med" type="none"/>
          </a:ln>
        </p:spPr>
      </p:cxnSp>
      <p:cxnSp>
        <p:nvCxnSpPr>
          <p:cNvPr id="219" name="Google Shape;219;p9"/>
          <p:cNvCxnSpPr/>
          <p:nvPr/>
        </p:nvCxnSpPr>
        <p:spPr>
          <a:xfrm>
            <a:off x="4690500" y="3203638"/>
            <a:ext cx="527100" cy="5700"/>
          </a:xfrm>
          <a:prstGeom prst="straightConnector1">
            <a:avLst/>
          </a:prstGeom>
          <a:noFill/>
          <a:ln cap="flat" cmpd="sng" w="76200">
            <a:solidFill>
              <a:schemeClr val="dk1"/>
            </a:solidFill>
            <a:prstDash val="solid"/>
            <a:round/>
            <a:headEnd len="med" w="med" type="none"/>
            <a:tailEnd len="med" w="med" type="none"/>
          </a:ln>
        </p:spPr>
      </p:cxnSp>
      <p:cxnSp>
        <p:nvCxnSpPr>
          <p:cNvPr id="220" name="Google Shape;220;p9"/>
          <p:cNvCxnSpPr/>
          <p:nvPr/>
        </p:nvCxnSpPr>
        <p:spPr>
          <a:xfrm>
            <a:off x="6902450" y="3228750"/>
            <a:ext cx="509400" cy="84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0"/>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226" name="Google Shape;226;p10"/>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3.4 </a:t>
            </a:r>
            <a:r>
              <a:rPr i="0" lang="it-IT" u="none" cap="none" strike="noStrike">
                <a:solidFill>
                  <a:schemeClr val="dk1"/>
                </a:solidFill>
                <a:latin typeface="Arial"/>
                <a:ea typeface="Arial"/>
                <a:cs typeface="Arial"/>
                <a:sym typeface="Arial"/>
              </a:rPr>
              <a:t>Dettaglio Fornitori nuova procedura di Affidamento</a:t>
            </a:r>
            <a:endParaRPr i="0">
              <a:latin typeface="Arial"/>
              <a:ea typeface="Arial"/>
              <a:cs typeface="Arial"/>
              <a:sym typeface="Arial"/>
            </a:endParaRPr>
          </a:p>
        </p:txBody>
      </p:sp>
      <p:sp>
        <p:nvSpPr>
          <p:cNvPr id="227" name="Google Shape;227;p10"/>
          <p:cNvSpPr txBox="1"/>
          <p:nvPr/>
        </p:nvSpPr>
        <p:spPr>
          <a:xfrm>
            <a:off x="9342971" y="1013116"/>
            <a:ext cx="2418300" cy="101562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extLst>
                  <a:ext uri="http://customooxmlschemas.google.com/">
                    <go:slidesCustomData xmlns:go="http://customooxmlschemas.google.com/" textRoundtripDataId="0"/>
                  </a:ext>
                </a:extLst>
              </a:rPr>
              <a:t>Una volta sovrascritta la procedura di affidamento, le informazioni inserite saranno disponibili nella sotto sezione </a:t>
            </a:r>
            <a:r>
              <a:rPr b="1" i="0" lang="it-IT" sz="1200" u="none" cap="none" strike="noStrike">
                <a:solidFill>
                  <a:schemeClr val="dk1"/>
                </a:solidFill>
                <a:latin typeface="Arial"/>
                <a:ea typeface="Arial"/>
                <a:cs typeface="Arial"/>
                <a:sym typeface="Arial"/>
                <a:extLst>
                  <a:ext uri="http://customooxmlschemas.google.com/">
                    <go:slidesCustomData xmlns:go="http://customooxmlschemas.google.com/" textRoundtripDataId="1"/>
                  </a:ext>
                </a:extLst>
              </a:rPr>
              <a:t>fornitori. </a:t>
            </a:r>
            <a:endParaRPr b="0" i="0" sz="1200" u="none" cap="none" strike="noStrike">
              <a:solidFill>
                <a:schemeClr val="dk1"/>
              </a:solidFill>
              <a:latin typeface="Arial"/>
              <a:ea typeface="Arial"/>
              <a:cs typeface="Arial"/>
              <a:sym typeface="Arial"/>
            </a:endParaRPr>
          </a:p>
        </p:txBody>
      </p:sp>
      <p:pic>
        <p:nvPicPr>
          <p:cNvPr descr="A screenshot of a computer&#10;&#10;AI-generated content may be incorrect." id="228" name="Google Shape;228;p10"/>
          <p:cNvPicPr preferRelativeResize="0"/>
          <p:nvPr/>
        </p:nvPicPr>
        <p:blipFill rotWithShape="1">
          <a:blip r:embed="rId3">
            <a:alphaModFix/>
          </a:blip>
          <a:srcRect b="0" l="0" r="0" t="0"/>
          <a:stretch/>
        </p:blipFill>
        <p:spPr>
          <a:xfrm>
            <a:off x="701313" y="1013114"/>
            <a:ext cx="8474640" cy="4766985"/>
          </a:xfrm>
          <a:prstGeom prst="rect">
            <a:avLst/>
          </a:prstGeom>
          <a:noFill/>
          <a:ln>
            <a:noFill/>
          </a:ln>
        </p:spPr>
      </p:pic>
      <p:cxnSp>
        <p:nvCxnSpPr>
          <p:cNvPr id="229" name="Google Shape;229;p10"/>
          <p:cNvCxnSpPr/>
          <p:nvPr/>
        </p:nvCxnSpPr>
        <p:spPr>
          <a:xfrm>
            <a:off x="4674050" y="506432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30" name="Google Shape;230;p10"/>
          <p:cNvCxnSpPr/>
          <p:nvPr/>
        </p:nvCxnSpPr>
        <p:spPr>
          <a:xfrm>
            <a:off x="5744025" y="506432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31" name="Google Shape;231;p10"/>
          <p:cNvCxnSpPr/>
          <p:nvPr/>
        </p:nvCxnSpPr>
        <p:spPr>
          <a:xfrm>
            <a:off x="2280925" y="5064325"/>
            <a:ext cx="822300" cy="0"/>
          </a:xfrm>
          <a:prstGeom prst="straightConnector1">
            <a:avLst/>
          </a:prstGeom>
          <a:noFill/>
          <a:ln cap="flat" cmpd="sng" w="76200">
            <a:solidFill>
              <a:schemeClr val="dk1"/>
            </a:solidFill>
            <a:prstDash val="solid"/>
            <a:round/>
            <a:headEnd len="med" w="med" type="none"/>
            <a:tailEnd len="med" w="med" type="none"/>
          </a:ln>
        </p:spPr>
      </p:cxnSp>
      <p:cxnSp>
        <p:nvCxnSpPr>
          <p:cNvPr id="232" name="Google Shape;232;p10"/>
          <p:cNvCxnSpPr/>
          <p:nvPr/>
        </p:nvCxnSpPr>
        <p:spPr>
          <a:xfrm>
            <a:off x="6896625" y="506432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33" name="Google Shape;233;p10"/>
          <p:cNvCxnSpPr/>
          <p:nvPr/>
        </p:nvCxnSpPr>
        <p:spPr>
          <a:xfrm>
            <a:off x="3563450" y="506342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34" name="Google Shape;234;p10"/>
          <p:cNvCxnSpPr/>
          <p:nvPr/>
        </p:nvCxnSpPr>
        <p:spPr>
          <a:xfrm>
            <a:off x="5560725" y="363207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35" name="Google Shape;235;p10"/>
          <p:cNvCxnSpPr/>
          <p:nvPr/>
        </p:nvCxnSpPr>
        <p:spPr>
          <a:xfrm>
            <a:off x="7328900" y="363207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36" name="Google Shape;236;p10"/>
          <p:cNvCxnSpPr/>
          <p:nvPr/>
        </p:nvCxnSpPr>
        <p:spPr>
          <a:xfrm>
            <a:off x="3835850" y="363207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37" name="Google Shape;237;p10"/>
          <p:cNvCxnSpPr/>
          <p:nvPr/>
        </p:nvCxnSpPr>
        <p:spPr>
          <a:xfrm>
            <a:off x="2077550" y="363207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38" name="Google Shape;238;p10"/>
          <p:cNvCxnSpPr/>
          <p:nvPr/>
        </p:nvCxnSpPr>
        <p:spPr>
          <a:xfrm>
            <a:off x="2110975" y="315452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39" name="Google Shape;239;p10"/>
          <p:cNvCxnSpPr/>
          <p:nvPr/>
        </p:nvCxnSpPr>
        <p:spPr>
          <a:xfrm>
            <a:off x="4421200" y="2803250"/>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40" name="Google Shape;240;p10"/>
          <p:cNvCxnSpPr/>
          <p:nvPr/>
        </p:nvCxnSpPr>
        <p:spPr>
          <a:xfrm>
            <a:off x="6824675" y="2803250"/>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41" name="Google Shape;241;p10"/>
          <p:cNvCxnSpPr/>
          <p:nvPr/>
        </p:nvCxnSpPr>
        <p:spPr>
          <a:xfrm>
            <a:off x="4443250" y="3154525"/>
            <a:ext cx="672000" cy="3600"/>
          </a:xfrm>
          <a:prstGeom prst="straightConnector1">
            <a:avLst/>
          </a:prstGeom>
          <a:noFill/>
          <a:ln cap="flat" cmpd="sng" w="76200">
            <a:solidFill>
              <a:schemeClr val="dk1"/>
            </a:solidFill>
            <a:prstDash val="solid"/>
            <a:round/>
            <a:headEnd len="med" w="med" type="none"/>
            <a:tailEnd len="med" w="med" type="none"/>
          </a:ln>
        </p:spPr>
      </p:cxnSp>
      <p:cxnSp>
        <p:nvCxnSpPr>
          <p:cNvPr id="242" name="Google Shape;242;p10"/>
          <p:cNvCxnSpPr/>
          <p:nvPr/>
        </p:nvCxnSpPr>
        <p:spPr>
          <a:xfrm flipH="1" rot="10800000">
            <a:off x="6801375" y="3143125"/>
            <a:ext cx="1141500" cy="10500"/>
          </a:xfrm>
          <a:prstGeom prst="straightConnector1">
            <a:avLst/>
          </a:prstGeom>
          <a:noFill/>
          <a:ln cap="flat" cmpd="sng" w="76200">
            <a:solidFill>
              <a:schemeClr val="dk1"/>
            </a:solidFill>
            <a:prstDash val="solid"/>
            <a:round/>
            <a:headEnd len="med" w="med" type="none"/>
            <a:tailEnd len="med" w="med" type="none"/>
          </a:ln>
        </p:spPr>
      </p:cxnSp>
      <p:cxnSp>
        <p:nvCxnSpPr>
          <p:cNvPr id="243" name="Google Shape;243;p10"/>
          <p:cNvCxnSpPr/>
          <p:nvPr/>
        </p:nvCxnSpPr>
        <p:spPr>
          <a:xfrm>
            <a:off x="2110975" y="2803250"/>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44" name="Google Shape;244;p10"/>
          <p:cNvCxnSpPr/>
          <p:nvPr/>
        </p:nvCxnSpPr>
        <p:spPr>
          <a:xfrm>
            <a:off x="2048025" y="2451975"/>
            <a:ext cx="481500" cy="18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1"/>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250" name="Google Shape;250;p11"/>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3.5</a:t>
            </a:r>
            <a:r>
              <a:rPr i="0" lang="it-IT">
                <a:latin typeface="Arial"/>
                <a:ea typeface="Arial"/>
                <a:cs typeface="Arial"/>
                <a:sym typeface="Arial"/>
              </a:rPr>
              <a:t> </a:t>
            </a:r>
            <a:r>
              <a:rPr i="0" lang="it-IT" u="none" cap="none" strike="noStrike">
                <a:solidFill>
                  <a:schemeClr val="dk1"/>
                </a:solidFill>
                <a:latin typeface="Arial"/>
                <a:ea typeface="Arial"/>
                <a:cs typeface="Arial"/>
                <a:sym typeface="Arial"/>
              </a:rPr>
              <a:t>Dettaglio Allegati nuova procedura di Affidamento</a:t>
            </a:r>
            <a:endParaRPr i="0">
              <a:latin typeface="Arial"/>
              <a:ea typeface="Arial"/>
              <a:cs typeface="Arial"/>
              <a:sym typeface="Arial"/>
            </a:endParaRPr>
          </a:p>
        </p:txBody>
      </p:sp>
      <p:sp>
        <p:nvSpPr>
          <p:cNvPr id="251" name="Google Shape;251;p11"/>
          <p:cNvSpPr txBox="1"/>
          <p:nvPr/>
        </p:nvSpPr>
        <p:spPr>
          <a:xfrm>
            <a:off x="9383371" y="1018291"/>
            <a:ext cx="2418300" cy="1754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it-IT" sz="1200" u="none" cap="none" strike="noStrike">
                <a:solidFill>
                  <a:schemeClr val="dk1"/>
                </a:solidFill>
                <a:latin typeface="Arial"/>
                <a:ea typeface="Arial"/>
                <a:cs typeface="Arial"/>
                <a:sym typeface="Arial"/>
              </a:rPr>
              <a:t>Nel tab </a:t>
            </a:r>
            <a:r>
              <a:rPr b="1" i="0" lang="it-IT" sz="1200" u="none" cap="none" strike="noStrike">
                <a:solidFill>
                  <a:schemeClr val="dk1"/>
                </a:solidFill>
                <a:latin typeface="Arial"/>
                <a:ea typeface="Arial"/>
                <a:cs typeface="Arial"/>
                <a:sym typeface="Arial"/>
              </a:rPr>
              <a:t>Allegati</a:t>
            </a:r>
            <a:r>
              <a:rPr b="0" i="0" lang="it-IT" sz="1200" u="none" cap="none" strike="noStrike">
                <a:solidFill>
                  <a:schemeClr val="dk1"/>
                </a:solidFill>
                <a:latin typeface="Arial"/>
                <a:ea typeface="Arial"/>
                <a:cs typeface="Arial"/>
                <a:sym typeface="Arial"/>
              </a:rPr>
              <a:t> è necessario inserire almeno un allegato relativo all’affidamento: per procedere, cliccare il pulsante </a:t>
            </a:r>
            <a:r>
              <a:rPr b="1" i="0" lang="it-IT" sz="1200" u="none" cap="none" strike="noStrike">
                <a:solidFill>
                  <a:schemeClr val="dk1"/>
                </a:solidFill>
              </a:rPr>
              <a:t>azioni </a:t>
            </a:r>
            <a:r>
              <a:rPr b="0" i="0" lang="it-IT" sz="1200" u="none" cap="none" strike="noStrike">
                <a:solidFill>
                  <a:schemeClr val="dk1"/>
                </a:solidFill>
                <a:latin typeface="Arial"/>
                <a:ea typeface="Arial"/>
                <a:cs typeface="Arial"/>
                <a:sym typeface="Arial"/>
              </a:rPr>
              <a:t>per visualizzare la finestra di inserimento </a:t>
            </a:r>
            <a:r>
              <a:rPr b="1" i="0" lang="it-IT"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br>
              <a:rPr b="1" i="0" lang="it-IT" sz="1200" u="none" cap="none" strike="noStrike">
                <a:solidFill>
                  <a:schemeClr val="dk1"/>
                </a:solidFill>
                <a:latin typeface="Arial"/>
                <a:ea typeface="Arial"/>
                <a:cs typeface="Arial"/>
                <a:sym typeface="Arial"/>
              </a:rPr>
            </a:br>
            <a:br>
              <a:rPr b="1" i="0" lang="it-IT"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p:txBody>
      </p:sp>
      <p:pic>
        <p:nvPicPr>
          <p:cNvPr descr="A screenshot of a computer&#10;&#10;AI-generated content may be incorrect." id="252" name="Google Shape;252;p11"/>
          <p:cNvPicPr preferRelativeResize="0"/>
          <p:nvPr/>
        </p:nvPicPr>
        <p:blipFill rotWithShape="1">
          <a:blip r:embed="rId3">
            <a:alphaModFix/>
          </a:blip>
          <a:srcRect b="0" l="0" r="0" t="0"/>
          <a:stretch/>
        </p:blipFill>
        <p:spPr>
          <a:xfrm>
            <a:off x="701325" y="1018309"/>
            <a:ext cx="8474640" cy="4766985"/>
          </a:xfrm>
          <a:prstGeom prst="rect">
            <a:avLst/>
          </a:prstGeom>
          <a:noFill/>
          <a:ln>
            <a:noFill/>
          </a:ln>
        </p:spPr>
      </p:pic>
      <p:sp>
        <p:nvSpPr>
          <p:cNvPr id="253" name="Google Shape;253;p11"/>
          <p:cNvSpPr/>
          <p:nvPr/>
        </p:nvSpPr>
        <p:spPr>
          <a:xfrm>
            <a:off x="8263600" y="4909775"/>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cxnSp>
        <p:nvCxnSpPr>
          <p:cNvPr id="254" name="Google Shape;254;p11"/>
          <p:cNvCxnSpPr/>
          <p:nvPr/>
        </p:nvCxnSpPr>
        <p:spPr>
          <a:xfrm>
            <a:off x="3835850" y="3562250"/>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55" name="Google Shape;255;p11"/>
          <p:cNvCxnSpPr/>
          <p:nvPr/>
        </p:nvCxnSpPr>
        <p:spPr>
          <a:xfrm>
            <a:off x="2077550" y="3562250"/>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56" name="Google Shape;256;p11"/>
          <p:cNvCxnSpPr/>
          <p:nvPr/>
        </p:nvCxnSpPr>
        <p:spPr>
          <a:xfrm>
            <a:off x="2110975" y="3070650"/>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57" name="Google Shape;257;p11"/>
          <p:cNvCxnSpPr/>
          <p:nvPr/>
        </p:nvCxnSpPr>
        <p:spPr>
          <a:xfrm>
            <a:off x="4401250" y="273842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58" name="Google Shape;258;p11"/>
          <p:cNvCxnSpPr/>
          <p:nvPr/>
        </p:nvCxnSpPr>
        <p:spPr>
          <a:xfrm>
            <a:off x="4443250" y="3069750"/>
            <a:ext cx="672000" cy="3600"/>
          </a:xfrm>
          <a:prstGeom prst="straightConnector1">
            <a:avLst/>
          </a:prstGeom>
          <a:noFill/>
          <a:ln cap="flat" cmpd="sng" w="76200">
            <a:solidFill>
              <a:schemeClr val="dk1"/>
            </a:solidFill>
            <a:prstDash val="solid"/>
            <a:round/>
            <a:headEnd len="med" w="med" type="none"/>
            <a:tailEnd len="med" w="med" type="none"/>
          </a:ln>
        </p:spPr>
      </p:cxnSp>
      <p:cxnSp>
        <p:nvCxnSpPr>
          <p:cNvPr id="259" name="Google Shape;259;p11"/>
          <p:cNvCxnSpPr/>
          <p:nvPr/>
        </p:nvCxnSpPr>
        <p:spPr>
          <a:xfrm>
            <a:off x="2110975" y="273842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60" name="Google Shape;260;p11"/>
          <p:cNvCxnSpPr/>
          <p:nvPr/>
        </p:nvCxnSpPr>
        <p:spPr>
          <a:xfrm>
            <a:off x="2043025" y="2406200"/>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61" name="Google Shape;261;p11"/>
          <p:cNvCxnSpPr/>
          <p:nvPr/>
        </p:nvCxnSpPr>
        <p:spPr>
          <a:xfrm>
            <a:off x="6773400" y="273842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62" name="Google Shape;262;p11"/>
          <p:cNvCxnSpPr/>
          <p:nvPr/>
        </p:nvCxnSpPr>
        <p:spPr>
          <a:xfrm>
            <a:off x="6773400" y="3070650"/>
            <a:ext cx="1170900" cy="2700"/>
          </a:xfrm>
          <a:prstGeom prst="straightConnector1">
            <a:avLst/>
          </a:prstGeom>
          <a:noFill/>
          <a:ln cap="flat" cmpd="sng" w="76200">
            <a:solidFill>
              <a:schemeClr val="dk1"/>
            </a:solidFill>
            <a:prstDash val="solid"/>
            <a:round/>
            <a:headEnd len="med" w="med" type="none"/>
            <a:tailEnd len="med" w="med" type="none"/>
          </a:ln>
        </p:spPr>
      </p:cxnSp>
      <p:cxnSp>
        <p:nvCxnSpPr>
          <p:cNvPr id="263" name="Google Shape;263;p11"/>
          <p:cNvCxnSpPr/>
          <p:nvPr/>
        </p:nvCxnSpPr>
        <p:spPr>
          <a:xfrm>
            <a:off x="7362450" y="3562250"/>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64" name="Google Shape;264;p11"/>
          <p:cNvCxnSpPr/>
          <p:nvPr/>
        </p:nvCxnSpPr>
        <p:spPr>
          <a:xfrm>
            <a:off x="5634800" y="3562250"/>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65" name="Google Shape;265;p11"/>
          <p:cNvCxnSpPr/>
          <p:nvPr/>
        </p:nvCxnSpPr>
        <p:spPr>
          <a:xfrm flipH="1" rot="10800000">
            <a:off x="2371150" y="5147875"/>
            <a:ext cx="666000" cy="5100"/>
          </a:xfrm>
          <a:prstGeom prst="straightConnector1">
            <a:avLst/>
          </a:prstGeom>
          <a:noFill/>
          <a:ln cap="flat" cmpd="sng" w="76200">
            <a:solidFill>
              <a:schemeClr val="dk1"/>
            </a:solidFill>
            <a:prstDash val="solid"/>
            <a:round/>
            <a:headEnd len="med" w="med" type="none"/>
            <a:tailEnd len="med" w="med" type="none"/>
          </a:ln>
        </p:spPr>
      </p:cxnSp>
      <p:cxnSp>
        <p:nvCxnSpPr>
          <p:cNvPr id="266" name="Google Shape;266;p11"/>
          <p:cNvCxnSpPr/>
          <p:nvPr/>
        </p:nvCxnSpPr>
        <p:spPr>
          <a:xfrm>
            <a:off x="6880950" y="514952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67" name="Google Shape;267;p11"/>
          <p:cNvCxnSpPr/>
          <p:nvPr/>
        </p:nvCxnSpPr>
        <p:spPr>
          <a:xfrm>
            <a:off x="4697888" y="514952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68" name="Google Shape;268;p11"/>
          <p:cNvCxnSpPr/>
          <p:nvPr/>
        </p:nvCxnSpPr>
        <p:spPr>
          <a:xfrm>
            <a:off x="5666350" y="5149525"/>
            <a:ext cx="722100" cy="84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4"/>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274" name="Google Shape;274;p24"/>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3.6</a:t>
            </a:r>
            <a:r>
              <a:rPr i="0" lang="it-IT">
                <a:latin typeface="Arial"/>
                <a:ea typeface="Arial"/>
                <a:cs typeface="Arial"/>
                <a:sym typeface="Arial"/>
              </a:rPr>
              <a:t> Inserimento nuovo </a:t>
            </a:r>
            <a:r>
              <a:rPr i="0" lang="it-IT" u="none" cap="none" strike="noStrike">
                <a:solidFill>
                  <a:schemeClr val="dk1"/>
                </a:solidFill>
                <a:latin typeface="Arial"/>
                <a:ea typeface="Arial"/>
                <a:cs typeface="Arial"/>
                <a:sym typeface="Arial"/>
              </a:rPr>
              <a:t>Allegato nuova procedura di Affidamento</a:t>
            </a:r>
            <a:endParaRPr i="0">
              <a:latin typeface="Arial"/>
              <a:ea typeface="Arial"/>
              <a:cs typeface="Arial"/>
              <a:sym typeface="Arial"/>
            </a:endParaRPr>
          </a:p>
        </p:txBody>
      </p:sp>
      <p:pic>
        <p:nvPicPr>
          <p:cNvPr descr="A screenshot of a computer&#10;&#10;AI-generated content may be incorrect." id="275" name="Google Shape;275;p24"/>
          <p:cNvPicPr preferRelativeResize="0"/>
          <p:nvPr/>
        </p:nvPicPr>
        <p:blipFill rotWithShape="1">
          <a:blip r:embed="rId3">
            <a:alphaModFix/>
          </a:blip>
          <a:srcRect b="0" l="0" r="0" t="0"/>
          <a:stretch/>
        </p:blipFill>
        <p:spPr>
          <a:xfrm>
            <a:off x="701313" y="1018291"/>
            <a:ext cx="8474641" cy="4766985"/>
          </a:xfrm>
          <a:prstGeom prst="rect">
            <a:avLst/>
          </a:prstGeom>
          <a:noFill/>
          <a:ln>
            <a:noFill/>
          </a:ln>
        </p:spPr>
      </p:pic>
      <p:sp>
        <p:nvSpPr>
          <p:cNvPr id="276" name="Google Shape;276;p24"/>
          <p:cNvSpPr txBox="1"/>
          <p:nvPr/>
        </p:nvSpPr>
        <p:spPr>
          <a:xfrm>
            <a:off x="9383371" y="1018291"/>
            <a:ext cx="2418300" cy="1385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it-IT" sz="1200" u="none" cap="none" strike="noStrike">
                <a:solidFill>
                  <a:schemeClr val="dk1"/>
                </a:solidFill>
                <a:latin typeface="Arial"/>
                <a:ea typeface="Arial"/>
                <a:cs typeface="Arial"/>
                <a:sym typeface="Arial"/>
              </a:rPr>
              <a:t>Specificare il tipo documento (scegliendo dal</a:t>
            </a:r>
            <a:r>
              <a:rPr lang="it-IT" sz="1200">
                <a:solidFill>
                  <a:schemeClr val="dk1"/>
                </a:solidFill>
              </a:rPr>
              <a:t> menù a</a:t>
            </a:r>
            <a:r>
              <a:rPr b="0" i="0" lang="it-IT" sz="1200" u="none" cap="none" strike="noStrike">
                <a:solidFill>
                  <a:schemeClr val="dk1"/>
                </a:solidFill>
                <a:latin typeface="Arial"/>
                <a:ea typeface="Arial"/>
                <a:cs typeface="Arial"/>
                <a:sym typeface="Arial"/>
              </a:rPr>
              <a:t> tendina)</a:t>
            </a:r>
            <a:r>
              <a:rPr lang="it-IT" sz="1200">
                <a:solidFill>
                  <a:schemeClr val="dk1"/>
                </a:solidFill>
              </a:rPr>
              <a:t> e inserire </a:t>
            </a:r>
            <a:r>
              <a:rPr b="0" i="0" lang="it-IT" sz="1200" u="none" cap="none" strike="noStrike">
                <a:solidFill>
                  <a:schemeClr val="dk1"/>
                </a:solidFill>
                <a:latin typeface="Arial"/>
                <a:ea typeface="Arial"/>
                <a:cs typeface="Arial"/>
                <a:sym typeface="Arial"/>
              </a:rPr>
              <a:t>il nome del documento, quindi utilizzare il pulsante </a:t>
            </a:r>
            <a:r>
              <a:rPr b="1" i="0" lang="it-IT" sz="1200" u="none" cap="none" strike="noStrike">
                <a:solidFill>
                  <a:schemeClr val="dk1"/>
                </a:solidFill>
              </a:rPr>
              <a:t>carica file </a:t>
            </a:r>
            <a:r>
              <a:rPr b="0" i="0" lang="it-IT" sz="1200" u="none" cap="none" strike="noStrike">
                <a:solidFill>
                  <a:schemeClr val="dk1"/>
                </a:solidFill>
                <a:latin typeface="Arial"/>
                <a:ea typeface="Arial"/>
                <a:cs typeface="Arial"/>
                <a:sym typeface="Arial"/>
              </a:rPr>
              <a:t>per scegliere un file da caricare.</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277" name="Google Shape;277;p24"/>
          <p:cNvSpPr/>
          <p:nvPr/>
        </p:nvSpPr>
        <p:spPr>
          <a:xfrm>
            <a:off x="3620150" y="3685875"/>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cxnSp>
        <p:nvCxnSpPr>
          <p:cNvPr id="278" name="Google Shape;278;p24"/>
          <p:cNvCxnSpPr/>
          <p:nvPr/>
        </p:nvCxnSpPr>
        <p:spPr>
          <a:xfrm>
            <a:off x="2559050" y="4721125"/>
            <a:ext cx="838200" cy="16200"/>
          </a:xfrm>
          <a:prstGeom prst="straightConnector1">
            <a:avLst/>
          </a:prstGeom>
          <a:noFill/>
          <a:ln cap="flat" cmpd="sng" w="76200">
            <a:solidFill>
              <a:schemeClr val="dk1"/>
            </a:solidFill>
            <a:prstDash val="solid"/>
            <a:round/>
            <a:headEnd len="med" w="med" type="none"/>
            <a:tailEnd len="med" w="med" type="none"/>
          </a:ln>
        </p:spPr>
      </p:cxnSp>
      <p:cxnSp>
        <p:nvCxnSpPr>
          <p:cNvPr id="279" name="Google Shape;279;p24"/>
          <p:cNvCxnSpPr/>
          <p:nvPr/>
        </p:nvCxnSpPr>
        <p:spPr>
          <a:xfrm>
            <a:off x="4857275" y="472112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80" name="Google Shape;280;p24"/>
          <p:cNvCxnSpPr/>
          <p:nvPr/>
        </p:nvCxnSpPr>
        <p:spPr>
          <a:xfrm>
            <a:off x="5631975" y="4723975"/>
            <a:ext cx="895800" cy="600"/>
          </a:xfrm>
          <a:prstGeom prst="straightConnector1">
            <a:avLst/>
          </a:prstGeom>
          <a:noFill/>
          <a:ln cap="flat" cmpd="sng" w="114300">
            <a:solidFill>
              <a:schemeClr val="dk1"/>
            </a:solidFill>
            <a:prstDash val="solid"/>
            <a:round/>
            <a:headEnd len="med" w="med" type="none"/>
            <a:tailEnd len="med" w="med" type="none"/>
          </a:ln>
        </p:spPr>
      </p:cxnSp>
      <p:cxnSp>
        <p:nvCxnSpPr>
          <p:cNvPr id="281" name="Google Shape;281;p24"/>
          <p:cNvCxnSpPr/>
          <p:nvPr/>
        </p:nvCxnSpPr>
        <p:spPr>
          <a:xfrm>
            <a:off x="6901975" y="4721125"/>
            <a:ext cx="481500" cy="18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2"/>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287" name="Google Shape;287;p12"/>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3.7 </a:t>
            </a:r>
            <a:r>
              <a:rPr i="0" lang="it-IT" u="none" cap="none" strike="noStrike">
                <a:solidFill>
                  <a:schemeClr val="dk1"/>
                </a:solidFill>
                <a:latin typeface="Arial"/>
                <a:ea typeface="Arial"/>
                <a:cs typeface="Arial"/>
                <a:sym typeface="Arial"/>
              </a:rPr>
              <a:t>Dettaglio Iter Progetto nuova procedura di Affidamento</a:t>
            </a:r>
            <a:endParaRPr i="0">
              <a:latin typeface="Arial"/>
              <a:ea typeface="Arial"/>
              <a:cs typeface="Arial"/>
              <a:sym typeface="Arial"/>
            </a:endParaRPr>
          </a:p>
        </p:txBody>
      </p:sp>
      <p:sp>
        <p:nvSpPr>
          <p:cNvPr id="288" name="Google Shape;288;p12"/>
          <p:cNvSpPr txBox="1"/>
          <p:nvPr/>
        </p:nvSpPr>
        <p:spPr>
          <a:xfrm>
            <a:off x="9349946" y="1005016"/>
            <a:ext cx="2418300" cy="1015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Nella sezione </a:t>
            </a:r>
            <a:r>
              <a:rPr b="1" i="0" lang="it-IT" sz="1200" u="none" cap="none" strike="noStrike">
                <a:solidFill>
                  <a:schemeClr val="dk1"/>
                </a:solidFill>
                <a:latin typeface="Arial"/>
                <a:ea typeface="Arial"/>
                <a:cs typeface="Arial"/>
                <a:sym typeface="Arial"/>
              </a:rPr>
              <a:t>Iter di progetto </a:t>
            </a:r>
            <a:r>
              <a:rPr i="0" lang="it-IT" sz="1200" u="none" cap="none" strike="noStrike">
                <a:solidFill>
                  <a:schemeClr val="dk1"/>
                </a:solidFill>
              </a:rPr>
              <a:t>selezionare </a:t>
            </a:r>
            <a:r>
              <a:rPr lang="it-IT" sz="1200">
                <a:solidFill>
                  <a:schemeClr val="dk1"/>
                </a:solidFill>
              </a:rPr>
              <a:t>la casella </a:t>
            </a:r>
            <a:r>
              <a:rPr i="0" lang="it-IT" sz="1200" u="none" cap="none" strike="noStrike">
                <a:solidFill>
                  <a:schemeClr val="dk1"/>
                </a:solidFill>
              </a:rPr>
              <a:t>per procedere.</a:t>
            </a:r>
            <a:br>
              <a:rPr b="1" i="0" lang="it-IT" sz="1200" u="none" cap="none" strike="noStrike">
                <a:solidFill>
                  <a:schemeClr val="dk1"/>
                </a:solidFill>
                <a:latin typeface="Arial"/>
                <a:ea typeface="Arial"/>
                <a:cs typeface="Arial"/>
                <a:sym typeface="Arial"/>
              </a:rPr>
            </a:br>
            <a:br>
              <a:rPr b="1" i="0" lang="it-IT" sz="1200" u="none" cap="none" strike="noStrike">
                <a:solidFill>
                  <a:schemeClr val="dk1"/>
                </a:solidFill>
                <a:latin typeface="Arial"/>
                <a:ea typeface="Arial"/>
                <a:cs typeface="Arial"/>
                <a:sym typeface="Arial"/>
              </a:rPr>
            </a:br>
            <a:endParaRPr b="1" i="0" sz="1200" u="none" cap="none" strike="noStrike">
              <a:solidFill>
                <a:schemeClr val="dk1"/>
              </a:solidFill>
              <a:latin typeface="Arial"/>
              <a:ea typeface="Arial"/>
              <a:cs typeface="Arial"/>
              <a:sym typeface="Arial"/>
            </a:endParaRPr>
          </a:p>
        </p:txBody>
      </p:sp>
      <p:pic>
        <p:nvPicPr>
          <p:cNvPr descr="A screenshot of a computer&#10;&#10;AI-generated content may be incorrect." id="289" name="Google Shape;289;p12"/>
          <p:cNvPicPr preferRelativeResize="0"/>
          <p:nvPr/>
        </p:nvPicPr>
        <p:blipFill rotWithShape="1">
          <a:blip r:embed="rId3">
            <a:alphaModFix/>
          </a:blip>
          <a:srcRect b="0" l="0" r="0" t="0"/>
          <a:stretch/>
        </p:blipFill>
        <p:spPr>
          <a:xfrm>
            <a:off x="696913" y="976685"/>
            <a:ext cx="8465405" cy="4761790"/>
          </a:xfrm>
          <a:prstGeom prst="rect">
            <a:avLst/>
          </a:prstGeom>
          <a:noFill/>
          <a:ln>
            <a:noFill/>
          </a:ln>
        </p:spPr>
      </p:pic>
      <p:sp>
        <p:nvSpPr>
          <p:cNvPr id="290" name="Google Shape;290;p12"/>
          <p:cNvSpPr/>
          <p:nvPr/>
        </p:nvSpPr>
        <p:spPr>
          <a:xfrm>
            <a:off x="2276200" y="4832575"/>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cxnSp>
        <p:nvCxnSpPr>
          <p:cNvPr id="291" name="Google Shape;291;p12"/>
          <p:cNvCxnSpPr/>
          <p:nvPr/>
        </p:nvCxnSpPr>
        <p:spPr>
          <a:xfrm>
            <a:off x="3804200" y="359717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92" name="Google Shape;292;p12"/>
          <p:cNvCxnSpPr/>
          <p:nvPr/>
        </p:nvCxnSpPr>
        <p:spPr>
          <a:xfrm>
            <a:off x="2042625" y="359717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93" name="Google Shape;293;p12"/>
          <p:cNvCxnSpPr/>
          <p:nvPr/>
        </p:nvCxnSpPr>
        <p:spPr>
          <a:xfrm>
            <a:off x="4401250" y="273842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94" name="Google Shape;294;p12"/>
          <p:cNvCxnSpPr/>
          <p:nvPr/>
        </p:nvCxnSpPr>
        <p:spPr>
          <a:xfrm>
            <a:off x="4448225" y="3124600"/>
            <a:ext cx="672000" cy="3600"/>
          </a:xfrm>
          <a:prstGeom prst="straightConnector1">
            <a:avLst/>
          </a:prstGeom>
          <a:noFill/>
          <a:ln cap="flat" cmpd="sng" w="76200">
            <a:solidFill>
              <a:schemeClr val="dk1"/>
            </a:solidFill>
            <a:prstDash val="solid"/>
            <a:round/>
            <a:headEnd len="med" w="med" type="none"/>
            <a:tailEnd len="med" w="med" type="none"/>
          </a:ln>
        </p:spPr>
      </p:cxnSp>
      <p:cxnSp>
        <p:nvCxnSpPr>
          <p:cNvPr id="295" name="Google Shape;295;p12"/>
          <p:cNvCxnSpPr/>
          <p:nvPr/>
        </p:nvCxnSpPr>
        <p:spPr>
          <a:xfrm>
            <a:off x="2082550" y="3124450"/>
            <a:ext cx="585600" cy="3900"/>
          </a:xfrm>
          <a:prstGeom prst="straightConnector1">
            <a:avLst/>
          </a:prstGeom>
          <a:noFill/>
          <a:ln cap="flat" cmpd="sng" w="76200">
            <a:solidFill>
              <a:schemeClr val="dk1"/>
            </a:solidFill>
            <a:prstDash val="solid"/>
            <a:round/>
            <a:headEnd len="med" w="med" type="none"/>
            <a:tailEnd len="med" w="med" type="none"/>
          </a:ln>
        </p:spPr>
      </p:cxnSp>
      <p:cxnSp>
        <p:nvCxnSpPr>
          <p:cNvPr id="296" name="Google Shape;296;p12"/>
          <p:cNvCxnSpPr/>
          <p:nvPr/>
        </p:nvCxnSpPr>
        <p:spPr>
          <a:xfrm>
            <a:off x="6773400" y="273842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97" name="Google Shape;297;p12"/>
          <p:cNvCxnSpPr/>
          <p:nvPr/>
        </p:nvCxnSpPr>
        <p:spPr>
          <a:xfrm>
            <a:off x="6773400" y="3070650"/>
            <a:ext cx="1170900" cy="2700"/>
          </a:xfrm>
          <a:prstGeom prst="straightConnector1">
            <a:avLst/>
          </a:prstGeom>
          <a:noFill/>
          <a:ln cap="flat" cmpd="sng" w="76200">
            <a:solidFill>
              <a:schemeClr val="dk1"/>
            </a:solidFill>
            <a:prstDash val="solid"/>
            <a:round/>
            <a:headEnd len="med" w="med" type="none"/>
            <a:tailEnd len="med" w="med" type="none"/>
          </a:ln>
        </p:spPr>
      </p:cxnSp>
      <p:cxnSp>
        <p:nvCxnSpPr>
          <p:cNvPr id="298" name="Google Shape;298;p12"/>
          <p:cNvCxnSpPr/>
          <p:nvPr/>
        </p:nvCxnSpPr>
        <p:spPr>
          <a:xfrm>
            <a:off x="7362450" y="3562250"/>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299" name="Google Shape;299;p12"/>
          <p:cNvCxnSpPr/>
          <p:nvPr/>
        </p:nvCxnSpPr>
        <p:spPr>
          <a:xfrm>
            <a:off x="5614500" y="359717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300" name="Google Shape;300;p12"/>
          <p:cNvCxnSpPr/>
          <p:nvPr/>
        </p:nvCxnSpPr>
        <p:spPr>
          <a:xfrm>
            <a:off x="2082550" y="277212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301" name="Google Shape;301;p12"/>
          <p:cNvCxnSpPr/>
          <p:nvPr/>
        </p:nvCxnSpPr>
        <p:spPr>
          <a:xfrm>
            <a:off x="2042625" y="2419800"/>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302" name="Google Shape;302;p12"/>
          <p:cNvCxnSpPr/>
          <p:nvPr/>
        </p:nvCxnSpPr>
        <p:spPr>
          <a:xfrm>
            <a:off x="6961750" y="504407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303" name="Google Shape;303;p12"/>
          <p:cNvCxnSpPr/>
          <p:nvPr/>
        </p:nvCxnSpPr>
        <p:spPr>
          <a:xfrm>
            <a:off x="8071950" y="504407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304" name="Google Shape;304;p12"/>
          <p:cNvCxnSpPr/>
          <p:nvPr/>
        </p:nvCxnSpPr>
        <p:spPr>
          <a:xfrm flipH="1" rot="10800000">
            <a:off x="3468200" y="5029375"/>
            <a:ext cx="723000" cy="147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3880eaf48da_0_9"/>
          <p:cNvSpPr txBox="1"/>
          <p:nvPr>
            <p:ph idx="1" type="body"/>
          </p:nvPr>
        </p:nvSpPr>
        <p:spPr>
          <a:xfrm>
            <a:off x="696450" y="1061975"/>
            <a:ext cx="10799100" cy="5364900"/>
          </a:xfrm>
          <a:prstGeom prst="rect">
            <a:avLst/>
          </a:prstGeom>
        </p:spPr>
        <p:txBody>
          <a:bodyPr anchorCtr="0" anchor="t" bIns="0" lIns="0" spcFirstLastPara="1" rIns="0" wrap="square" tIns="0">
            <a:noAutofit/>
          </a:bodyPr>
          <a:lstStyle/>
          <a:p>
            <a:pPr indent="0" lvl="0" marL="0" rtl="0" algn="just">
              <a:spcBef>
                <a:spcPts val="1200"/>
              </a:spcBef>
              <a:spcAft>
                <a:spcPts val="0"/>
              </a:spcAft>
              <a:buClr>
                <a:schemeClr val="dk1"/>
              </a:buClr>
              <a:buSzPts val="1100"/>
              <a:buFont typeface="Arial"/>
              <a:buNone/>
            </a:pPr>
            <a:r>
              <a:rPr lang="it-IT" sz="1400">
                <a:latin typeface="Arial"/>
                <a:ea typeface="Arial"/>
                <a:cs typeface="Arial"/>
                <a:sym typeface="Arial"/>
              </a:rPr>
              <a:t>I </a:t>
            </a:r>
            <a:r>
              <a:rPr b="1" lang="it-IT" sz="1400">
                <a:latin typeface="Arial"/>
                <a:ea typeface="Arial"/>
                <a:cs typeface="Arial"/>
                <a:sym typeface="Arial"/>
              </a:rPr>
              <a:t>giustificativi di spesa</a:t>
            </a:r>
            <a:r>
              <a:rPr lang="it-IT" sz="1400">
                <a:latin typeface="Arial"/>
                <a:ea typeface="Arial"/>
                <a:cs typeface="Arial"/>
                <a:sym typeface="Arial"/>
              </a:rPr>
              <a:t>, ovvero le fatture, rappresentano i documenti attraverso i quali viene dimostrato l’effettivo sostenimento dei costi relativi al progetto finanziato e costituiscono la base per la rendicontazione del contributo concesso. Attraverso i giustificativi, le amministrazioni locali attestano che l’acquisto è stato realmente effettuato e che le risorse sono state impiegate in conformità a quanto previsto dal bando. Per inserirli è necessario accedere ai </a:t>
            </a:r>
            <a:r>
              <a:rPr b="1" lang="it-IT" sz="1400">
                <a:latin typeface="Arial"/>
                <a:ea typeface="Arial"/>
                <a:cs typeface="Arial"/>
                <a:sym typeface="Arial"/>
              </a:rPr>
              <a:t>dettagli del progetto</a:t>
            </a:r>
            <a:r>
              <a:rPr lang="it-IT" sz="1400">
                <a:latin typeface="Arial"/>
                <a:ea typeface="Arial"/>
                <a:cs typeface="Arial"/>
                <a:sym typeface="Arial"/>
              </a:rPr>
              <a:t> e aprire la sezione </a:t>
            </a:r>
            <a:r>
              <a:rPr i="1" lang="it-IT" sz="1400">
                <a:latin typeface="Arial"/>
                <a:ea typeface="Arial"/>
                <a:cs typeface="Arial"/>
                <a:sym typeface="Arial"/>
              </a:rPr>
              <a:t>“Giustificativi di spesa”</a:t>
            </a:r>
            <a:r>
              <a:rPr lang="it-IT" sz="1400">
                <a:latin typeface="Arial"/>
                <a:ea typeface="Arial"/>
                <a:cs typeface="Arial"/>
                <a:sym typeface="Arial"/>
              </a:rPr>
              <a:t>. All’interno di questa area, cliccando sul pulsante blu </a:t>
            </a:r>
            <a:r>
              <a:rPr i="1" lang="it-IT" sz="1400">
                <a:latin typeface="Arial"/>
                <a:ea typeface="Arial"/>
                <a:cs typeface="Arial"/>
                <a:sym typeface="Arial"/>
              </a:rPr>
              <a:t>“Aggiungi”</a:t>
            </a:r>
            <a:r>
              <a:rPr lang="it-IT" sz="1400">
                <a:latin typeface="Arial"/>
                <a:ea typeface="Arial"/>
                <a:cs typeface="Arial"/>
                <a:sym typeface="Arial"/>
              </a:rPr>
              <a:t>, è possibile registrare ogni nuovo documento.</a:t>
            </a:r>
            <a:endParaRPr sz="1400">
              <a:latin typeface="Arial"/>
              <a:ea typeface="Arial"/>
              <a:cs typeface="Arial"/>
              <a:sym typeface="Arial"/>
            </a:endParaRPr>
          </a:p>
          <a:p>
            <a:pPr indent="0" lvl="0" marL="0" rtl="0" algn="just">
              <a:spcBef>
                <a:spcPts val="1200"/>
              </a:spcBef>
              <a:spcAft>
                <a:spcPts val="0"/>
              </a:spcAft>
              <a:buClr>
                <a:schemeClr val="dk1"/>
              </a:buClr>
              <a:buSzPts val="1100"/>
              <a:buFont typeface="Arial"/>
              <a:buNone/>
            </a:pPr>
            <a:r>
              <a:rPr lang="it-IT" sz="1400">
                <a:latin typeface="Arial"/>
                <a:ea typeface="Arial"/>
                <a:cs typeface="Arial"/>
                <a:sym typeface="Arial"/>
              </a:rPr>
              <a:t>Nella </a:t>
            </a:r>
            <a:r>
              <a:rPr b="1" lang="it-IT" sz="1400">
                <a:latin typeface="Arial"/>
                <a:ea typeface="Arial"/>
                <a:cs typeface="Arial"/>
                <a:sym typeface="Arial"/>
              </a:rPr>
              <a:t>sottosezione Allegati</a:t>
            </a:r>
            <a:r>
              <a:rPr lang="it-IT" sz="1400">
                <a:latin typeface="Arial"/>
                <a:ea typeface="Arial"/>
                <a:cs typeface="Arial"/>
                <a:sym typeface="Arial"/>
              </a:rPr>
              <a:t>, la procedura richiede la compilazione dei campi previsti e il caricamento dell’allegato obbligatorio, costituito dalla fattura scansionata utilizzata come giustificativo. Ai fini dell’ammissibilità, la fattura deve essere stata emessa nel periodo previsto dal bando, ossia dal primo giorno lavorativo successivo alla pubblicazione della graduatoria e fino al 28 aprile 2026. È inoltre fondamentale che il documento riporti l’intero costo del veicolo e non soltanto la quota corrispondente al contributo, così da garantire trasparenza e tracciabilità della spesa.</a:t>
            </a:r>
            <a:endParaRPr sz="1400">
              <a:latin typeface="Arial"/>
              <a:ea typeface="Arial"/>
              <a:cs typeface="Arial"/>
              <a:sym typeface="Arial"/>
            </a:endParaRPr>
          </a:p>
          <a:p>
            <a:pPr indent="0" lvl="0" marL="0" rtl="0" algn="just">
              <a:spcBef>
                <a:spcPts val="1200"/>
              </a:spcBef>
              <a:spcAft>
                <a:spcPts val="0"/>
              </a:spcAft>
              <a:buClr>
                <a:schemeClr val="dk1"/>
              </a:buClr>
              <a:buSzPts val="1100"/>
              <a:buFont typeface="Arial"/>
              <a:buNone/>
            </a:pPr>
            <a:r>
              <a:rPr lang="it-IT" sz="1400">
                <a:latin typeface="Arial"/>
                <a:ea typeface="Arial"/>
                <a:cs typeface="Arial"/>
                <a:sym typeface="Arial"/>
              </a:rPr>
              <a:t>Nella </a:t>
            </a:r>
            <a:r>
              <a:rPr b="1" lang="it-IT" sz="1400">
                <a:latin typeface="Arial"/>
                <a:ea typeface="Arial"/>
                <a:cs typeface="Arial"/>
                <a:sym typeface="Arial"/>
              </a:rPr>
              <a:t>sottosezione Pagamenti</a:t>
            </a:r>
            <a:r>
              <a:rPr lang="it-IT" sz="1400">
                <a:latin typeface="Arial"/>
                <a:ea typeface="Arial"/>
                <a:cs typeface="Arial"/>
                <a:sym typeface="Arial"/>
              </a:rPr>
              <a:t>, vanno invece inseriti i dati relativi al pagamento effettuato per la fattura caricata. Anche in questo caso, occorre cliccare su </a:t>
            </a:r>
            <a:r>
              <a:rPr i="1" lang="it-IT" sz="1400">
                <a:latin typeface="Arial"/>
                <a:ea typeface="Arial"/>
                <a:cs typeface="Arial"/>
                <a:sym typeface="Arial"/>
              </a:rPr>
              <a:t>“Aggiungi”</a:t>
            </a:r>
            <a:r>
              <a:rPr lang="it-IT" sz="1400">
                <a:latin typeface="Arial"/>
                <a:ea typeface="Arial"/>
                <a:cs typeface="Arial"/>
                <a:sym typeface="Arial"/>
              </a:rPr>
              <a:t> e allegare il documento che ne certifichi l’avvenuto pagamento, come ad esempio una ricevuta di bonifico.</a:t>
            </a:r>
            <a:endParaRPr sz="1400">
              <a:latin typeface="Arial"/>
              <a:ea typeface="Arial"/>
              <a:cs typeface="Arial"/>
              <a:sym typeface="Arial"/>
            </a:endParaRPr>
          </a:p>
          <a:p>
            <a:pPr indent="0" lvl="0" marL="0" rtl="0" algn="just">
              <a:spcBef>
                <a:spcPts val="1200"/>
              </a:spcBef>
              <a:spcAft>
                <a:spcPts val="0"/>
              </a:spcAft>
              <a:buNone/>
            </a:pPr>
            <a:r>
              <a:rPr lang="it-IT" sz="1400">
                <a:latin typeface="Arial"/>
                <a:ea typeface="Arial"/>
                <a:cs typeface="Arial"/>
                <a:sym typeface="Arial"/>
              </a:rPr>
              <a:t>Infine, nella </a:t>
            </a:r>
            <a:r>
              <a:rPr b="1" lang="it-IT" sz="1400">
                <a:latin typeface="Arial"/>
                <a:ea typeface="Arial"/>
                <a:cs typeface="Arial"/>
                <a:sym typeface="Arial"/>
              </a:rPr>
              <a:t>sottosezione Voci di spesa</a:t>
            </a:r>
            <a:r>
              <a:rPr lang="it-IT" sz="1400">
                <a:latin typeface="Arial"/>
                <a:ea typeface="Arial"/>
                <a:cs typeface="Arial"/>
                <a:sym typeface="Arial"/>
              </a:rPr>
              <a:t>, dopo aver completato i campi richiesti e caricato i relativi allegati, è necessario cliccare su </a:t>
            </a:r>
            <a:r>
              <a:rPr i="1" lang="it-IT" sz="1400">
                <a:latin typeface="Arial"/>
                <a:ea typeface="Arial"/>
                <a:cs typeface="Arial"/>
                <a:sym typeface="Arial"/>
              </a:rPr>
              <a:t>“Salva”</a:t>
            </a:r>
            <a:r>
              <a:rPr lang="it-IT" sz="1400">
                <a:latin typeface="Arial"/>
                <a:ea typeface="Arial"/>
                <a:cs typeface="Arial"/>
                <a:sym typeface="Arial"/>
              </a:rPr>
              <a:t> per registrare correttamente i dati a sistema. La procedura può essere ripetuta più volte, in modo da inserire più fatture e relativi documenti, qualora l’acquisto sia stato sostenuto attraverso più atti o pagamenti distinti.</a:t>
            </a:r>
            <a:endParaRPr sz="1400">
              <a:latin typeface="Arial"/>
              <a:ea typeface="Arial"/>
              <a:cs typeface="Arial"/>
              <a:sym typeface="Arial"/>
            </a:endParaRPr>
          </a:p>
          <a:p>
            <a:pPr indent="0" lvl="0" marL="0" rtl="0" algn="just">
              <a:lnSpc>
                <a:spcPct val="115000"/>
              </a:lnSpc>
              <a:spcBef>
                <a:spcPts val="1200"/>
              </a:spcBef>
              <a:spcAft>
                <a:spcPts val="0"/>
              </a:spcAft>
              <a:buNone/>
            </a:pPr>
            <a:r>
              <a:rPr lang="it-IT" sz="1400">
                <a:latin typeface="Arial"/>
                <a:ea typeface="Arial"/>
                <a:cs typeface="Arial"/>
                <a:sym typeface="Arial"/>
              </a:rPr>
              <a:t>Nelle prossime pagine vengono illustrati i passaggi da seguire con l’ausilio di schermate di Fondi.RVE.</a:t>
            </a:r>
            <a:endParaRPr sz="1400">
              <a:latin typeface="Arial"/>
              <a:ea typeface="Arial"/>
              <a:cs typeface="Arial"/>
              <a:sym typeface="Arial"/>
            </a:endParaRPr>
          </a:p>
          <a:p>
            <a:pPr indent="0" lvl="0" marL="0" rtl="0" algn="just">
              <a:spcBef>
                <a:spcPts val="1200"/>
              </a:spcBef>
              <a:spcAft>
                <a:spcPts val="1200"/>
              </a:spcAft>
              <a:buNone/>
            </a:pPr>
            <a:r>
              <a:t/>
            </a:r>
            <a:endParaRPr sz="1400">
              <a:latin typeface="Arial"/>
              <a:ea typeface="Arial"/>
              <a:cs typeface="Arial"/>
              <a:sym typeface="Arial"/>
            </a:endParaRPr>
          </a:p>
        </p:txBody>
      </p:sp>
      <p:sp>
        <p:nvSpPr>
          <p:cNvPr id="311" name="Google Shape;311;g3880eaf48da_0_9"/>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sp>
        <p:nvSpPr>
          <p:cNvPr id="312" name="Google Shape;312;g3880eaf48da_0_9"/>
          <p:cNvSpPr txBox="1"/>
          <p:nvPr>
            <p:ph type="title"/>
          </p:nvPr>
        </p:nvSpPr>
        <p:spPr>
          <a:xfrm>
            <a:off x="701313" y="514800"/>
            <a:ext cx="10800000" cy="25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it-IT">
                <a:latin typeface="Arial"/>
                <a:ea typeface="Arial"/>
                <a:cs typeface="Arial"/>
                <a:sym typeface="Arial"/>
              </a:rPr>
              <a:t>4.Giustificativi di spesa </a:t>
            </a: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3"/>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318" name="Google Shape;318;p13"/>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4.1</a:t>
            </a:r>
            <a:r>
              <a:rPr i="0" lang="it-IT">
                <a:latin typeface="Arial"/>
                <a:ea typeface="Arial"/>
                <a:cs typeface="Arial"/>
                <a:sym typeface="Arial"/>
              </a:rPr>
              <a:t> </a:t>
            </a:r>
            <a:r>
              <a:rPr i="0" lang="it-IT" u="none" cap="none" strike="noStrike">
                <a:solidFill>
                  <a:schemeClr val="dk1"/>
                </a:solidFill>
                <a:latin typeface="Arial"/>
                <a:ea typeface="Arial"/>
                <a:cs typeface="Arial"/>
                <a:sym typeface="Arial"/>
              </a:rPr>
              <a:t>Accesso alla sezione Giustificativi di spesa</a:t>
            </a:r>
            <a:endParaRPr i="0">
              <a:latin typeface="Arial"/>
              <a:ea typeface="Arial"/>
              <a:cs typeface="Arial"/>
              <a:sym typeface="Arial"/>
            </a:endParaRPr>
          </a:p>
        </p:txBody>
      </p:sp>
      <p:sp>
        <p:nvSpPr>
          <p:cNvPr id="319" name="Google Shape;319;p13"/>
          <p:cNvSpPr txBox="1"/>
          <p:nvPr/>
        </p:nvSpPr>
        <p:spPr>
          <a:xfrm>
            <a:off x="9349946" y="1005016"/>
            <a:ext cx="2418300" cy="15696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Arial"/>
              <a:buNone/>
            </a:pPr>
            <a:r>
              <a:rPr b="0" i="0" lang="it-IT" sz="1200" u="none" cap="none" strike="noStrike">
                <a:solidFill>
                  <a:schemeClr val="dk1"/>
                </a:solidFill>
                <a:latin typeface="Arial"/>
                <a:ea typeface="Arial"/>
                <a:cs typeface="Arial"/>
                <a:sym typeface="Arial"/>
              </a:rPr>
              <a:t>Come per le sezioni precedenti, nella sezione </a:t>
            </a:r>
            <a:r>
              <a:rPr b="1" i="0" lang="it-IT" sz="1200" u="none" cap="none" strike="noStrike">
                <a:solidFill>
                  <a:schemeClr val="dk1"/>
                </a:solidFill>
                <a:latin typeface="Arial"/>
                <a:ea typeface="Arial"/>
                <a:cs typeface="Arial"/>
                <a:sym typeface="Arial"/>
              </a:rPr>
              <a:t>Dettaglio </a:t>
            </a:r>
            <a:r>
              <a:rPr b="0" i="0" lang="it-IT" sz="1200" u="none" cap="none" strike="noStrike">
                <a:solidFill>
                  <a:schemeClr val="dk1"/>
                </a:solidFill>
                <a:latin typeface="Arial"/>
                <a:ea typeface="Arial"/>
                <a:cs typeface="Arial"/>
                <a:sym typeface="Arial"/>
              </a:rPr>
              <a:t>è presente la sotto sezione </a:t>
            </a:r>
            <a:r>
              <a:rPr b="1" i="0" lang="it-IT" sz="1200" u="none" cap="none" strike="noStrike">
                <a:solidFill>
                  <a:schemeClr val="dk1"/>
                </a:solidFill>
                <a:latin typeface="Arial"/>
                <a:ea typeface="Arial"/>
                <a:cs typeface="Arial"/>
                <a:sym typeface="Arial"/>
              </a:rPr>
              <a:t>Giustificativi di spesa</a:t>
            </a:r>
            <a:r>
              <a:rPr b="0" i="0" lang="it-IT" sz="1200" u="none" cap="none" strike="noStrike">
                <a:solidFill>
                  <a:schemeClr val="dk1"/>
                </a:solidFill>
                <a:latin typeface="Arial"/>
                <a:ea typeface="Arial"/>
                <a:cs typeface="Arial"/>
                <a:sym typeface="Arial"/>
              </a:rPr>
              <a:t>. </a:t>
            </a:r>
            <a:br>
              <a:rPr b="0" i="0" lang="it-IT" sz="1200" u="none" cap="none" strike="noStrike">
                <a:solidFill>
                  <a:schemeClr val="dk1"/>
                </a:solidFill>
                <a:latin typeface="Arial"/>
                <a:ea typeface="Arial"/>
                <a:cs typeface="Arial"/>
                <a:sym typeface="Arial"/>
              </a:rPr>
            </a:br>
            <a:r>
              <a:rPr b="0" i="0" lang="it-IT" sz="1200" u="none" cap="none" strike="noStrike">
                <a:solidFill>
                  <a:schemeClr val="dk1"/>
                </a:solidFill>
                <a:latin typeface="Arial"/>
                <a:ea typeface="Arial"/>
                <a:cs typeface="Arial"/>
                <a:sym typeface="Arial"/>
              </a:rPr>
              <a:t>Per compilare la sezione </a:t>
            </a:r>
            <a:r>
              <a:rPr b="1" i="0" lang="it-IT" sz="1200" u="none" cap="none" strike="noStrike">
                <a:solidFill>
                  <a:schemeClr val="dk1"/>
                </a:solidFill>
                <a:latin typeface="Arial"/>
                <a:ea typeface="Arial"/>
                <a:cs typeface="Arial"/>
                <a:sym typeface="Arial"/>
              </a:rPr>
              <a:t>Giustificativi di spesa</a:t>
            </a:r>
            <a:r>
              <a:rPr b="0" i="0" lang="it-IT" sz="1200" u="none" cap="none" strike="noStrike">
                <a:solidFill>
                  <a:schemeClr val="dk1"/>
                </a:solidFill>
                <a:latin typeface="Arial"/>
                <a:ea typeface="Arial"/>
                <a:cs typeface="Arial"/>
                <a:sym typeface="Arial"/>
              </a:rPr>
              <a:t>, cliccare sul tasto </a:t>
            </a:r>
            <a:r>
              <a:rPr b="1" i="0" lang="it-IT" sz="1200" u="none" cap="none" strike="noStrike">
                <a:solidFill>
                  <a:schemeClr val="dk1"/>
                </a:solidFill>
                <a:latin typeface="Arial"/>
                <a:ea typeface="Arial"/>
                <a:cs typeface="Arial"/>
                <a:sym typeface="Arial"/>
              </a:rPr>
              <a:t>Dettaglio</a:t>
            </a:r>
            <a:r>
              <a:rPr b="0" i="0" lang="it-IT"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pic>
        <p:nvPicPr>
          <p:cNvPr descr="A screenshot of a computer&#10;&#10;AI-generated content may be incorrect." id="320" name="Google Shape;320;p13"/>
          <p:cNvPicPr preferRelativeResize="0"/>
          <p:nvPr/>
        </p:nvPicPr>
        <p:blipFill rotWithShape="1">
          <a:blip r:embed="rId3">
            <a:alphaModFix/>
          </a:blip>
          <a:srcRect b="0" l="0" r="0" t="0"/>
          <a:stretch/>
        </p:blipFill>
        <p:spPr>
          <a:xfrm>
            <a:off x="701313" y="1028700"/>
            <a:ext cx="8456169" cy="4756595"/>
          </a:xfrm>
          <a:prstGeom prst="rect">
            <a:avLst/>
          </a:prstGeom>
          <a:noFill/>
          <a:ln>
            <a:noFill/>
          </a:ln>
        </p:spPr>
      </p:pic>
      <p:sp>
        <p:nvSpPr>
          <p:cNvPr id="321" name="Google Shape;321;p13"/>
          <p:cNvSpPr/>
          <p:nvPr/>
        </p:nvSpPr>
        <p:spPr>
          <a:xfrm>
            <a:off x="8263600" y="3276675"/>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3880eaf48da_0_32"/>
          <p:cNvSpPr txBox="1"/>
          <p:nvPr>
            <p:ph idx="1" type="body"/>
          </p:nvPr>
        </p:nvSpPr>
        <p:spPr>
          <a:xfrm>
            <a:off x="696448" y="1322785"/>
            <a:ext cx="10799100" cy="4591200"/>
          </a:xfrm>
          <a:prstGeom prst="rect">
            <a:avLst/>
          </a:prstGeom>
        </p:spPr>
        <p:txBody>
          <a:bodyPr anchorCtr="0" anchor="t" bIns="0" lIns="0" spcFirstLastPara="1" rIns="0" wrap="square" tIns="0">
            <a:noAutofit/>
          </a:bodyPr>
          <a:lstStyle/>
          <a:p>
            <a:pPr indent="0" lvl="0" marL="0" rtl="0" algn="just">
              <a:lnSpc>
                <a:spcPct val="115000"/>
              </a:lnSpc>
              <a:spcBef>
                <a:spcPts val="1200"/>
              </a:spcBef>
              <a:spcAft>
                <a:spcPts val="0"/>
              </a:spcAft>
              <a:buNone/>
            </a:pPr>
            <a:r>
              <a:rPr lang="it-IT" sz="1400">
                <a:latin typeface="Arial"/>
                <a:ea typeface="Arial"/>
                <a:cs typeface="Arial"/>
                <a:sym typeface="Arial"/>
              </a:rPr>
              <a:t>Il presente documento ha lo scopo di guidare l’utente nella compilazione delle sezioni di progetto previste all’interno della piattaforma Fondi.RVE. La corretta compilazione di queste sezioni rappresenta un passaggio preliminare per procedere con la presentazione della domanda di saldo.</a:t>
            </a:r>
            <a:br>
              <a:rPr lang="it-IT" sz="1400">
                <a:latin typeface="Arial"/>
                <a:ea typeface="Arial"/>
                <a:cs typeface="Arial"/>
                <a:sym typeface="Arial"/>
              </a:rPr>
            </a:br>
            <a:br>
              <a:rPr lang="it-IT" sz="1400">
                <a:latin typeface="Arial"/>
                <a:ea typeface="Arial"/>
                <a:cs typeface="Arial"/>
                <a:sym typeface="Arial"/>
              </a:rPr>
            </a:br>
            <a:r>
              <a:rPr lang="it-IT" sz="1400">
                <a:latin typeface="Arial"/>
                <a:ea typeface="Arial"/>
                <a:cs typeface="Arial"/>
                <a:sym typeface="Arial"/>
              </a:rPr>
              <a:t>Relativamente alle sezioni di progetto**, l’utente deve compilare </a:t>
            </a:r>
            <a:r>
              <a:rPr b="1" lang="it-IT" sz="1400">
                <a:latin typeface="Arial"/>
                <a:ea typeface="Arial"/>
                <a:cs typeface="Arial"/>
                <a:sym typeface="Arial"/>
              </a:rPr>
              <a:t>esclusivamente </a:t>
            </a:r>
            <a:r>
              <a:rPr lang="it-IT" sz="1400">
                <a:latin typeface="Arial"/>
                <a:ea typeface="Arial"/>
                <a:cs typeface="Arial"/>
                <a:sym typeface="Arial"/>
              </a:rPr>
              <a:t>le seguenti sezioni:</a:t>
            </a:r>
            <a:endParaRPr sz="1400">
              <a:latin typeface="Arial"/>
              <a:ea typeface="Arial"/>
              <a:cs typeface="Arial"/>
              <a:sym typeface="Arial"/>
            </a:endParaRPr>
          </a:p>
          <a:p>
            <a:pPr indent="-317500" lvl="0" marL="457200" rtl="0" algn="just">
              <a:spcBef>
                <a:spcPts val="1200"/>
              </a:spcBef>
              <a:spcAft>
                <a:spcPts val="0"/>
              </a:spcAft>
              <a:buSzPts val="1400"/>
              <a:buFont typeface="Arial"/>
              <a:buChar char="-"/>
            </a:pPr>
            <a:r>
              <a:rPr b="1" lang="it-IT" sz="1400">
                <a:latin typeface="Arial"/>
                <a:ea typeface="Arial"/>
                <a:cs typeface="Arial"/>
                <a:sym typeface="Arial"/>
              </a:rPr>
              <a:t>Fornitori</a:t>
            </a:r>
            <a:r>
              <a:rPr lang="it-IT" sz="1400">
                <a:latin typeface="Arial"/>
                <a:ea typeface="Arial"/>
                <a:cs typeface="Arial"/>
                <a:sym typeface="Arial"/>
              </a:rPr>
              <a:t>: sezione da compilare per collegare correttamente le fatture come giustificativi di spesa e garantire la tracciabilità nella rendicontazione.</a:t>
            </a:r>
            <a:endParaRPr sz="1400">
              <a:latin typeface="Arial"/>
              <a:ea typeface="Arial"/>
              <a:cs typeface="Arial"/>
              <a:sym typeface="Arial"/>
            </a:endParaRPr>
          </a:p>
          <a:p>
            <a:pPr indent="-317500" lvl="0" marL="457200" rtl="0" algn="just">
              <a:spcBef>
                <a:spcPts val="0"/>
              </a:spcBef>
              <a:spcAft>
                <a:spcPts val="0"/>
              </a:spcAft>
              <a:buSzPts val="1400"/>
              <a:buFont typeface="Arial"/>
              <a:buChar char="-"/>
            </a:pPr>
            <a:r>
              <a:rPr b="1" lang="it-IT" sz="1400">
                <a:latin typeface="Arial"/>
                <a:ea typeface="Arial"/>
                <a:cs typeface="Arial"/>
                <a:sym typeface="Arial"/>
              </a:rPr>
              <a:t>Procedura di affidamento</a:t>
            </a:r>
            <a:r>
              <a:rPr lang="it-IT" sz="1400">
                <a:latin typeface="Arial"/>
                <a:ea typeface="Arial"/>
                <a:cs typeface="Arial"/>
                <a:sym typeface="Arial"/>
              </a:rPr>
              <a:t>: raccoglie le informazioni sulle modalità con cui l’ente utilizza i fondi pubblici per acquistare il veicolo.</a:t>
            </a:r>
            <a:endParaRPr sz="1400">
              <a:latin typeface="Arial"/>
              <a:ea typeface="Arial"/>
              <a:cs typeface="Arial"/>
              <a:sym typeface="Arial"/>
            </a:endParaRPr>
          </a:p>
          <a:p>
            <a:pPr indent="-317500" lvl="0" marL="457200" rtl="0" algn="just">
              <a:spcBef>
                <a:spcPts val="0"/>
              </a:spcBef>
              <a:spcAft>
                <a:spcPts val="0"/>
              </a:spcAft>
              <a:buSzPts val="1400"/>
              <a:buFont typeface="Arial"/>
              <a:buChar char="-"/>
            </a:pPr>
            <a:r>
              <a:rPr b="1" lang="it-IT" sz="1400">
                <a:latin typeface="Arial"/>
                <a:ea typeface="Arial"/>
                <a:cs typeface="Arial"/>
                <a:sym typeface="Arial"/>
              </a:rPr>
              <a:t>Giustificativi di spesa</a:t>
            </a:r>
            <a:r>
              <a:rPr lang="it-IT" sz="1400">
                <a:latin typeface="Arial"/>
                <a:ea typeface="Arial"/>
                <a:cs typeface="Arial"/>
                <a:sym typeface="Arial"/>
              </a:rPr>
              <a:t>: contiene i documenti che dimostrano l’effettivo sostenimento dei costi e costituiscono la base per la rendicontazione.</a:t>
            </a:r>
            <a:endParaRPr sz="1400">
              <a:latin typeface="Arial"/>
              <a:ea typeface="Arial"/>
              <a:cs typeface="Arial"/>
              <a:sym typeface="Arial"/>
            </a:endParaRPr>
          </a:p>
          <a:p>
            <a:pPr indent="-317500" lvl="0" marL="457200" rtl="0" algn="just">
              <a:spcBef>
                <a:spcPts val="0"/>
              </a:spcBef>
              <a:spcAft>
                <a:spcPts val="0"/>
              </a:spcAft>
              <a:buSzPts val="1400"/>
              <a:buFont typeface="Arial"/>
              <a:buChar char="-"/>
            </a:pPr>
            <a:r>
              <a:rPr b="1" lang="it-IT" sz="1400">
                <a:latin typeface="Arial"/>
                <a:ea typeface="Arial"/>
                <a:cs typeface="Arial"/>
                <a:sym typeface="Arial"/>
              </a:rPr>
              <a:t>Modalità di pagamento</a:t>
            </a:r>
            <a:r>
              <a:rPr lang="it-IT" sz="1400">
                <a:latin typeface="Arial"/>
                <a:ea typeface="Arial"/>
                <a:cs typeface="Arial"/>
                <a:sym typeface="Arial"/>
              </a:rPr>
              <a:t>: la modalità di pagamento è la sezione in cui è necessario inserire il riferimento dell’IBAN a cui effettuare il pagamento del contributo.</a:t>
            </a:r>
            <a:endParaRPr sz="1400">
              <a:latin typeface="Arial"/>
              <a:ea typeface="Arial"/>
              <a:cs typeface="Arial"/>
              <a:sym typeface="Arial"/>
            </a:endParaRPr>
          </a:p>
          <a:p>
            <a:pPr indent="0" lvl="0" marL="0" rtl="0" algn="just">
              <a:spcBef>
                <a:spcPts val="600"/>
              </a:spcBef>
              <a:spcAft>
                <a:spcPts val="0"/>
              </a:spcAft>
              <a:buNone/>
            </a:pPr>
            <a:r>
              <a:rPr lang="it-IT" sz="1400">
                <a:latin typeface="Arial"/>
                <a:ea typeface="Arial"/>
                <a:cs typeface="Arial"/>
                <a:sym typeface="Arial"/>
              </a:rPr>
              <a:t>Si ribadisce che le altre sezioni presenti sull’applicativo (ad es. Piano Finanziario, Impegni vincolanti ecc.) </a:t>
            </a:r>
            <a:r>
              <a:rPr b="1" lang="it-IT" sz="1400">
                <a:latin typeface="Arial"/>
                <a:ea typeface="Arial"/>
                <a:cs typeface="Arial"/>
                <a:sym typeface="Arial"/>
              </a:rPr>
              <a:t>non vanno compilate</a:t>
            </a:r>
            <a:r>
              <a:rPr lang="it-IT" sz="1400">
                <a:latin typeface="Arial"/>
                <a:ea typeface="Arial"/>
                <a:cs typeface="Arial"/>
                <a:sym typeface="Arial"/>
              </a:rPr>
              <a:t>.</a:t>
            </a:r>
            <a:br>
              <a:rPr lang="it-IT" sz="1400">
                <a:latin typeface="Arial"/>
                <a:ea typeface="Arial"/>
                <a:cs typeface="Arial"/>
                <a:sym typeface="Arial"/>
              </a:rPr>
            </a:br>
            <a:r>
              <a:rPr lang="it-IT" sz="1400">
                <a:latin typeface="Arial"/>
                <a:ea typeface="Arial"/>
                <a:cs typeface="Arial"/>
                <a:sym typeface="Arial"/>
              </a:rPr>
              <a:t>Presentazione domanda di saldo - Bando Veicoli amm. locali </a:t>
            </a:r>
            <a:endParaRPr sz="1400">
              <a:latin typeface="Arial"/>
              <a:ea typeface="Arial"/>
              <a:cs typeface="Arial"/>
              <a:sym typeface="Arial"/>
            </a:endParaRPr>
          </a:p>
          <a:p>
            <a:pPr indent="0" lvl="0" marL="0" rtl="0" algn="just">
              <a:spcBef>
                <a:spcPts val="600"/>
              </a:spcBef>
              <a:spcAft>
                <a:spcPts val="0"/>
              </a:spcAft>
              <a:buNone/>
            </a:pPr>
            <a:r>
              <a:t/>
            </a:r>
            <a:endParaRPr sz="1400">
              <a:latin typeface="Arial"/>
              <a:ea typeface="Arial"/>
              <a:cs typeface="Arial"/>
              <a:sym typeface="Arial"/>
            </a:endParaRPr>
          </a:p>
          <a:p>
            <a:pPr indent="0" lvl="0" marL="457200" rtl="0" algn="just">
              <a:spcBef>
                <a:spcPts val="600"/>
              </a:spcBef>
              <a:spcAft>
                <a:spcPts val="0"/>
              </a:spcAft>
              <a:buNone/>
            </a:pPr>
            <a:r>
              <a:t/>
            </a:r>
            <a:endParaRPr b="1" sz="1400">
              <a:latin typeface="Arial"/>
              <a:ea typeface="Arial"/>
              <a:cs typeface="Arial"/>
              <a:sym typeface="Arial"/>
            </a:endParaRPr>
          </a:p>
          <a:p>
            <a:pPr indent="0" lvl="0" marL="0" rtl="0" algn="just">
              <a:spcBef>
                <a:spcPts val="600"/>
              </a:spcBef>
              <a:spcAft>
                <a:spcPts val="0"/>
              </a:spcAft>
              <a:buNone/>
            </a:pPr>
            <a:r>
              <a:t/>
            </a:r>
            <a:endParaRPr sz="1400">
              <a:latin typeface="Arial"/>
              <a:ea typeface="Arial"/>
              <a:cs typeface="Arial"/>
              <a:sym typeface="Arial"/>
            </a:endParaRPr>
          </a:p>
        </p:txBody>
      </p:sp>
      <p:sp>
        <p:nvSpPr>
          <p:cNvPr id="98" name="Google Shape;98;g3880eaf48da_0_32"/>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sp>
        <p:nvSpPr>
          <p:cNvPr id="99" name="Google Shape;99;g3880eaf48da_0_32"/>
          <p:cNvSpPr txBox="1"/>
          <p:nvPr>
            <p:ph type="title"/>
          </p:nvPr>
        </p:nvSpPr>
        <p:spPr>
          <a:xfrm>
            <a:off x="701313" y="514800"/>
            <a:ext cx="10800000" cy="25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it-IT">
                <a:latin typeface="Arial"/>
                <a:ea typeface="Arial"/>
                <a:cs typeface="Arial"/>
                <a:sym typeface="Arial"/>
              </a:rPr>
              <a:t>Presentazione domanda di saldo * - Bando Veicoli amm. locali </a:t>
            </a:r>
            <a:endParaRPr>
              <a:latin typeface="Arial"/>
              <a:ea typeface="Arial"/>
              <a:cs typeface="Arial"/>
              <a:sym typeface="Arial"/>
            </a:endParaRPr>
          </a:p>
        </p:txBody>
      </p:sp>
      <p:sp>
        <p:nvSpPr>
          <p:cNvPr id="100" name="Google Shape;100;g3880eaf48da_0_32"/>
          <p:cNvSpPr txBox="1"/>
          <p:nvPr>
            <p:ph type="title"/>
          </p:nvPr>
        </p:nvSpPr>
        <p:spPr>
          <a:xfrm>
            <a:off x="557775" y="5913450"/>
            <a:ext cx="10800000" cy="51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lang="it-IT" sz="1200">
                <a:latin typeface="Arial"/>
                <a:ea typeface="Arial"/>
                <a:cs typeface="Arial"/>
                <a:sym typeface="Arial"/>
              </a:rPr>
              <a:t>*Nella presentazione quando si </a:t>
            </a:r>
            <a:r>
              <a:rPr b="0" lang="it-IT" sz="1200">
                <a:latin typeface="Arial"/>
                <a:ea typeface="Arial"/>
                <a:cs typeface="Arial"/>
                <a:sym typeface="Arial"/>
              </a:rPr>
              <a:t>fa riferimento al</a:t>
            </a:r>
            <a:r>
              <a:rPr b="0" lang="it-IT" sz="1200">
                <a:latin typeface="Arial"/>
                <a:ea typeface="Arial"/>
                <a:cs typeface="Arial"/>
                <a:sym typeface="Arial"/>
              </a:rPr>
              <a:t>la domanda di saldo si intende la</a:t>
            </a:r>
            <a:r>
              <a:rPr lang="it-IT" sz="1200">
                <a:latin typeface="Arial"/>
                <a:ea typeface="Arial"/>
                <a:cs typeface="Arial"/>
                <a:sym typeface="Arial"/>
              </a:rPr>
              <a:t> </a:t>
            </a:r>
            <a:r>
              <a:rPr lang="it-IT" sz="1200">
                <a:latin typeface="Arial"/>
                <a:ea typeface="Arial"/>
                <a:cs typeface="Arial"/>
                <a:sym typeface="Arial"/>
              </a:rPr>
              <a:t>rendicontazione menzionata nel bando</a:t>
            </a:r>
            <a:r>
              <a:rPr b="0" lang="it-IT" sz="1200">
                <a:latin typeface="Arial"/>
                <a:ea typeface="Arial"/>
                <a:cs typeface="Arial"/>
                <a:sym typeface="Arial"/>
              </a:rPr>
              <a:t>.</a:t>
            </a:r>
            <a:br>
              <a:rPr lang="it-IT" sz="1200">
                <a:latin typeface="Arial"/>
                <a:ea typeface="Arial"/>
                <a:cs typeface="Arial"/>
                <a:sym typeface="Arial"/>
              </a:rPr>
            </a:br>
            <a:r>
              <a:rPr b="0" lang="it-IT" sz="1200">
                <a:latin typeface="Arial"/>
                <a:ea typeface="Arial"/>
                <a:cs typeface="Arial"/>
                <a:sym typeface="Arial"/>
              </a:rPr>
              <a:t>** Nel tutorial, quando si fa riferimento al progetto si intende la </a:t>
            </a:r>
            <a:r>
              <a:rPr lang="it-IT" sz="1200">
                <a:latin typeface="Arial"/>
                <a:ea typeface="Arial"/>
                <a:cs typeface="Arial"/>
                <a:sym typeface="Arial"/>
              </a:rPr>
              <a:t>domanda di contributo. </a:t>
            </a:r>
            <a:br>
              <a:rPr b="0" lang="it-IT" sz="1200">
                <a:latin typeface="Arial"/>
                <a:ea typeface="Arial"/>
                <a:cs typeface="Arial"/>
                <a:sym typeface="Arial"/>
              </a:rPr>
            </a:br>
            <a:endParaRPr b="0" sz="12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4"/>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327" name="Google Shape;327;p14"/>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4.2</a:t>
            </a:r>
            <a:r>
              <a:rPr i="0" lang="it-IT">
                <a:latin typeface="Arial"/>
                <a:ea typeface="Arial"/>
                <a:cs typeface="Arial"/>
                <a:sym typeface="Arial"/>
              </a:rPr>
              <a:t> </a:t>
            </a:r>
            <a:r>
              <a:rPr i="0" lang="it-IT" u="none" cap="none" strike="noStrike">
                <a:solidFill>
                  <a:schemeClr val="dk1"/>
                </a:solidFill>
                <a:latin typeface="Arial"/>
                <a:ea typeface="Arial"/>
                <a:cs typeface="Arial"/>
                <a:sym typeface="Arial"/>
              </a:rPr>
              <a:t>Ricerca </a:t>
            </a:r>
            <a:r>
              <a:rPr i="0" lang="it-IT" u="none" cap="none" strike="noStrike">
                <a:solidFill>
                  <a:schemeClr val="dk1"/>
                </a:solidFill>
                <a:latin typeface="Arial"/>
                <a:ea typeface="Arial"/>
                <a:cs typeface="Arial"/>
                <a:sym typeface="Arial"/>
              </a:rPr>
              <a:t>Giustificativi</a:t>
            </a:r>
            <a:endParaRPr i="0">
              <a:latin typeface="Arial"/>
              <a:ea typeface="Arial"/>
              <a:cs typeface="Arial"/>
              <a:sym typeface="Arial"/>
            </a:endParaRPr>
          </a:p>
        </p:txBody>
      </p:sp>
      <p:sp>
        <p:nvSpPr>
          <p:cNvPr id="328" name="Google Shape;328;p14"/>
          <p:cNvSpPr txBox="1"/>
          <p:nvPr/>
        </p:nvSpPr>
        <p:spPr>
          <a:xfrm>
            <a:off x="9349946" y="1005016"/>
            <a:ext cx="2418300" cy="64629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Successivamente, nella sezione </a:t>
            </a:r>
            <a:r>
              <a:rPr b="1" i="0" lang="it-IT" sz="1200" u="none" cap="none" strike="noStrike">
                <a:solidFill>
                  <a:schemeClr val="dk1"/>
                </a:solidFill>
                <a:latin typeface="Arial"/>
                <a:ea typeface="Arial"/>
                <a:cs typeface="Arial"/>
                <a:sym typeface="Arial"/>
              </a:rPr>
              <a:t>Giustificativi di spesa </a:t>
            </a:r>
            <a:r>
              <a:rPr b="0" i="0" lang="it-IT" sz="1200" u="none" cap="none" strike="noStrike">
                <a:solidFill>
                  <a:schemeClr val="dk1"/>
                </a:solidFill>
                <a:latin typeface="Arial"/>
                <a:ea typeface="Arial"/>
                <a:cs typeface="Arial"/>
                <a:sym typeface="Arial"/>
              </a:rPr>
              <a:t>cliccare sul pulsante blu </a:t>
            </a:r>
            <a:r>
              <a:rPr b="1" i="0" lang="it-IT" sz="1200" u="none" cap="none" strike="noStrike">
                <a:solidFill>
                  <a:schemeClr val="dk1"/>
                </a:solidFill>
                <a:latin typeface="Arial"/>
                <a:ea typeface="Arial"/>
                <a:cs typeface="Arial"/>
                <a:sym typeface="Arial"/>
              </a:rPr>
              <a:t>aggiungi</a:t>
            </a:r>
            <a:r>
              <a:rPr b="0" i="0" lang="it-IT" sz="1200" u="none" cap="none" strike="noStrike">
                <a:solidFill>
                  <a:schemeClr val="dk1"/>
                </a:solidFill>
                <a:latin typeface="Arial"/>
                <a:ea typeface="Arial"/>
                <a:cs typeface="Arial"/>
                <a:sym typeface="Arial"/>
              </a:rPr>
              <a:t>.</a:t>
            </a:r>
            <a:endParaRPr b="1" i="0" sz="1200" u="none" cap="none" strike="noStrike">
              <a:solidFill>
                <a:schemeClr val="dk1"/>
              </a:solidFill>
              <a:latin typeface="Arial"/>
              <a:ea typeface="Arial"/>
              <a:cs typeface="Arial"/>
              <a:sym typeface="Arial"/>
            </a:endParaRPr>
          </a:p>
        </p:txBody>
      </p:sp>
      <p:pic>
        <p:nvPicPr>
          <p:cNvPr descr="A screenshot of a computer&#10;&#10;AI-generated content may be incorrect." id="329" name="Google Shape;329;p14"/>
          <p:cNvPicPr preferRelativeResize="0"/>
          <p:nvPr/>
        </p:nvPicPr>
        <p:blipFill rotWithShape="1">
          <a:blip r:embed="rId3">
            <a:alphaModFix/>
          </a:blip>
          <a:srcRect b="0" l="0" r="0" t="0"/>
          <a:stretch/>
        </p:blipFill>
        <p:spPr>
          <a:xfrm>
            <a:off x="701313" y="1023504"/>
            <a:ext cx="8456170" cy="4756595"/>
          </a:xfrm>
          <a:prstGeom prst="rect">
            <a:avLst/>
          </a:prstGeom>
          <a:noFill/>
          <a:ln>
            <a:noFill/>
          </a:ln>
        </p:spPr>
      </p:pic>
      <p:sp>
        <p:nvSpPr>
          <p:cNvPr id="330" name="Google Shape;330;p14"/>
          <p:cNvSpPr/>
          <p:nvPr/>
        </p:nvSpPr>
        <p:spPr>
          <a:xfrm>
            <a:off x="8263600" y="4262400"/>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cxnSp>
        <p:nvCxnSpPr>
          <p:cNvPr id="331" name="Google Shape;331;p14"/>
          <p:cNvCxnSpPr/>
          <p:nvPr/>
        </p:nvCxnSpPr>
        <p:spPr>
          <a:xfrm flipH="1" rot="10800000">
            <a:off x="2208225" y="5041800"/>
            <a:ext cx="286800" cy="4500"/>
          </a:xfrm>
          <a:prstGeom prst="straightConnector1">
            <a:avLst/>
          </a:prstGeom>
          <a:noFill/>
          <a:ln cap="flat" cmpd="sng" w="76200">
            <a:solidFill>
              <a:schemeClr val="dk1"/>
            </a:solidFill>
            <a:prstDash val="solid"/>
            <a:round/>
            <a:headEnd len="med" w="med" type="none"/>
            <a:tailEnd len="med" w="med" type="none"/>
          </a:ln>
        </p:spPr>
      </p:cxnSp>
      <p:cxnSp>
        <p:nvCxnSpPr>
          <p:cNvPr id="332" name="Google Shape;332;p14"/>
          <p:cNvCxnSpPr/>
          <p:nvPr/>
        </p:nvCxnSpPr>
        <p:spPr>
          <a:xfrm flipH="1" rot="10800000">
            <a:off x="2904325" y="5041800"/>
            <a:ext cx="286800" cy="4500"/>
          </a:xfrm>
          <a:prstGeom prst="straightConnector1">
            <a:avLst/>
          </a:prstGeom>
          <a:noFill/>
          <a:ln cap="flat" cmpd="sng" w="76200">
            <a:solidFill>
              <a:schemeClr val="dk1"/>
            </a:solidFill>
            <a:prstDash val="solid"/>
            <a:round/>
            <a:headEnd len="med" w="med" type="none"/>
            <a:tailEnd len="med" w="med" type="none"/>
          </a:ln>
        </p:spPr>
      </p:cxnSp>
      <p:cxnSp>
        <p:nvCxnSpPr>
          <p:cNvPr id="333" name="Google Shape;333;p14"/>
          <p:cNvCxnSpPr/>
          <p:nvPr/>
        </p:nvCxnSpPr>
        <p:spPr>
          <a:xfrm flipH="1" rot="10800000">
            <a:off x="6284925" y="5041800"/>
            <a:ext cx="286800" cy="4500"/>
          </a:xfrm>
          <a:prstGeom prst="straightConnector1">
            <a:avLst/>
          </a:prstGeom>
          <a:noFill/>
          <a:ln cap="flat" cmpd="sng" w="76200">
            <a:solidFill>
              <a:schemeClr val="dk1"/>
            </a:solidFill>
            <a:prstDash val="solid"/>
            <a:round/>
            <a:headEnd len="med" w="med" type="none"/>
            <a:tailEnd len="med" w="med" type="none"/>
          </a:ln>
        </p:spPr>
      </p:cxnSp>
      <p:cxnSp>
        <p:nvCxnSpPr>
          <p:cNvPr id="334" name="Google Shape;334;p14"/>
          <p:cNvCxnSpPr/>
          <p:nvPr/>
        </p:nvCxnSpPr>
        <p:spPr>
          <a:xfrm>
            <a:off x="3537875" y="5046300"/>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335" name="Google Shape;335;p14"/>
          <p:cNvCxnSpPr/>
          <p:nvPr/>
        </p:nvCxnSpPr>
        <p:spPr>
          <a:xfrm flipH="1" rot="10800000">
            <a:off x="4189525" y="5043600"/>
            <a:ext cx="425400" cy="900"/>
          </a:xfrm>
          <a:prstGeom prst="straightConnector1">
            <a:avLst/>
          </a:prstGeom>
          <a:noFill/>
          <a:ln cap="flat" cmpd="sng" w="76200">
            <a:solidFill>
              <a:schemeClr val="dk1"/>
            </a:solidFill>
            <a:prstDash val="solid"/>
            <a:round/>
            <a:headEnd len="med" w="med" type="none"/>
            <a:tailEnd len="med" w="med" type="none"/>
          </a:ln>
        </p:spPr>
      </p:cxnSp>
      <p:cxnSp>
        <p:nvCxnSpPr>
          <p:cNvPr id="336" name="Google Shape;336;p14"/>
          <p:cNvCxnSpPr/>
          <p:nvPr/>
        </p:nvCxnSpPr>
        <p:spPr>
          <a:xfrm>
            <a:off x="5583625" y="5047500"/>
            <a:ext cx="368400" cy="1800"/>
          </a:xfrm>
          <a:prstGeom prst="straightConnector1">
            <a:avLst/>
          </a:prstGeom>
          <a:noFill/>
          <a:ln cap="flat" cmpd="sng" w="76200">
            <a:solidFill>
              <a:schemeClr val="dk1"/>
            </a:solidFill>
            <a:prstDash val="solid"/>
            <a:round/>
            <a:headEnd len="med" w="med" type="none"/>
            <a:tailEnd len="med" w="med" type="none"/>
          </a:ln>
        </p:spPr>
      </p:cxnSp>
      <p:cxnSp>
        <p:nvCxnSpPr>
          <p:cNvPr id="337" name="Google Shape;337;p14"/>
          <p:cNvCxnSpPr/>
          <p:nvPr/>
        </p:nvCxnSpPr>
        <p:spPr>
          <a:xfrm>
            <a:off x="4726025" y="4982425"/>
            <a:ext cx="368400" cy="1800"/>
          </a:xfrm>
          <a:prstGeom prst="straightConnector1">
            <a:avLst/>
          </a:prstGeom>
          <a:noFill/>
          <a:ln cap="flat" cmpd="sng" w="76200">
            <a:solidFill>
              <a:schemeClr val="dk1"/>
            </a:solidFill>
            <a:prstDash val="solid"/>
            <a:round/>
            <a:headEnd len="med" w="med" type="none"/>
            <a:tailEnd len="med" w="med" type="none"/>
          </a:ln>
        </p:spPr>
      </p:cxnSp>
      <p:cxnSp>
        <p:nvCxnSpPr>
          <p:cNvPr id="338" name="Google Shape;338;p14"/>
          <p:cNvCxnSpPr/>
          <p:nvPr/>
        </p:nvCxnSpPr>
        <p:spPr>
          <a:xfrm>
            <a:off x="5040150" y="4982425"/>
            <a:ext cx="368400" cy="1800"/>
          </a:xfrm>
          <a:prstGeom prst="straightConnector1">
            <a:avLst/>
          </a:prstGeom>
          <a:noFill/>
          <a:ln cap="flat" cmpd="sng" w="76200">
            <a:solidFill>
              <a:schemeClr val="dk1"/>
            </a:solidFill>
            <a:prstDash val="solid"/>
            <a:round/>
            <a:headEnd len="med" w="med" type="none"/>
            <a:tailEnd len="med" w="med" type="none"/>
          </a:ln>
        </p:spPr>
      </p:cxnSp>
      <p:cxnSp>
        <p:nvCxnSpPr>
          <p:cNvPr id="339" name="Google Shape;339;p14"/>
          <p:cNvCxnSpPr/>
          <p:nvPr/>
        </p:nvCxnSpPr>
        <p:spPr>
          <a:xfrm flipH="1" rot="10800000">
            <a:off x="4953525" y="5076375"/>
            <a:ext cx="228300" cy="2400"/>
          </a:xfrm>
          <a:prstGeom prst="straightConnector1">
            <a:avLst/>
          </a:prstGeom>
          <a:noFill/>
          <a:ln cap="flat" cmpd="sng" w="76200">
            <a:solidFill>
              <a:schemeClr val="dk1"/>
            </a:solidFill>
            <a:prstDash val="solid"/>
            <a:round/>
            <a:headEnd len="med" w="med" type="none"/>
            <a:tailEnd len="med" w="med" type="none"/>
          </a:ln>
        </p:spPr>
      </p:cxnSp>
      <p:cxnSp>
        <p:nvCxnSpPr>
          <p:cNvPr id="340" name="Google Shape;340;p14"/>
          <p:cNvCxnSpPr/>
          <p:nvPr/>
        </p:nvCxnSpPr>
        <p:spPr>
          <a:xfrm flipH="1" rot="10800000">
            <a:off x="7475300" y="4985750"/>
            <a:ext cx="602700" cy="1500"/>
          </a:xfrm>
          <a:prstGeom prst="straightConnector1">
            <a:avLst/>
          </a:prstGeom>
          <a:noFill/>
          <a:ln cap="flat" cmpd="sng" w="76200">
            <a:solidFill>
              <a:schemeClr val="dk1"/>
            </a:solidFill>
            <a:prstDash val="solid"/>
            <a:round/>
            <a:headEnd len="med" w="med" type="none"/>
            <a:tailEnd len="med" w="med" type="none"/>
          </a:ln>
        </p:spPr>
      </p:cxnSp>
      <p:cxnSp>
        <p:nvCxnSpPr>
          <p:cNvPr id="341" name="Google Shape;341;p14"/>
          <p:cNvCxnSpPr/>
          <p:nvPr/>
        </p:nvCxnSpPr>
        <p:spPr>
          <a:xfrm>
            <a:off x="7736600" y="5091050"/>
            <a:ext cx="80100" cy="1200"/>
          </a:xfrm>
          <a:prstGeom prst="straightConnector1">
            <a:avLst/>
          </a:prstGeom>
          <a:noFill/>
          <a:ln cap="flat" cmpd="sng" w="76200">
            <a:solidFill>
              <a:schemeClr val="dk1"/>
            </a:solidFill>
            <a:prstDash val="solid"/>
            <a:round/>
            <a:headEnd len="med" w="med" type="none"/>
            <a:tailEnd len="med" w="med" type="none"/>
          </a:ln>
        </p:spPr>
      </p:cxnSp>
      <p:cxnSp>
        <p:nvCxnSpPr>
          <p:cNvPr id="342" name="Google Shape;342;p14"/>
          <p:cNvCxnSpPr/>
          <p:nvPr/>
        </p:nvCxnSpPr>
        <p:spPr>
          <a:xfrm>
            <a:off x="6929125" y="5033875"/>
            <a:ext cx="368400" cy="18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39c60ce99ed_0_46"/>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pic>
        <p:nvPicPr>
          <p:cNvPr id="349" name="Google Shape;349;g39c60ce99ed_0_46" title="Screenshot 2025-10-23 150705.png"/>
          <p:cNvPicPr preferRelativeResize="0"/>
          <p:nvPr/>
        </p:nvPicPr>
        <p:blipFill>
          <a:blip r:embed="rId3">
            <a:alphaModFix/>
          </a:blip>
          <a:stretch>
            <a:fillRect/>
          </a:stretch>
        </p:blipFill>
        <p:spPr>
          <a:xfrm>
            <a:off x="149150" y="1191475"/>
            <a:ext cx="9200799" cy="4679375"/>
          </a:xfrm>
          <a:prstGeom prst="rect">
            <a:avLst/>
          </a:prstGeom>
          <a:noFill/>
          <a:ln>
            <a:noFill/>
          </a:ln>
        </p:spPr>
      </p:pic>
      <p:sp>
        <p:nvSpPr>
          <p:cNvPr id="350" name="Google Shape;350;g39c60ce99ed_0_46"/>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4.3</a:t>
            </a:r>
            <a:r>
              <a:rPr i="0" lang="it-IT">
                <a:latin typeface="Arial"/>
                <a:ea typeface="Arial"/>
                <a:cs typeface="Arial"/>
                <a:sym typeface="Arial"/>
              </a:rPr>
              <a:t>. </a:t>
            </a:r>
            <a:r>
              <a:rPr i="0" lang="it-IT" u="none" cap="none" strike="noStrike">
                <a:solidFill>
                  <a:schemeClr val="dk1"/>
                </a:solidFill>
                <a:latin typeface="Arial"/>
                <a:ea typeface="Arial"/>
                <a:cs typeface="Arial"/>
                <a:sym typeface="Arial"/>
              </a:rPr>
              <a:t>Gestione Allegati di un Giustificativo</a:t>
            </a:r>
            <a:endParaRPr i="0">
              <a:latin typeface="Arial"/>
              <a:ea typeface="Arial"/>
              <a:cs typeface="Arial"/>
              <a:sym typeface="Arial"/>
            </a:endParaRPr>
          </a:p>
        </p:txBody>
      </p:sp>
      <p:sp>
        <p:nvSpPr>
          <p:cNvPr id="351" name="Google Shape;351;g39c60ce99ed_0_46"/>
          <p:cNvSpPr txBox="1"/>
          <p:nvPr/>
        </p:nvSpPr>
        <p:spPr>
          <a:xfrm>
            <a:off x="9342971" y="1191466"/>
            <a:ext cx="2418300" cy="12006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200"/>
              <a:buFont typeface="Arial"/>
              <a:buNone/>
            </a:pPr>
            <a:r>
              <a:rPr lang="it-IT" sz="1200">
                <a:solidFill>
                  <a:schemeClr val="dk1"/>
                </a:solidFill>
              </a:rPr>
              <a:t>Nella sotto sezione </a:t>
            </a:r>
            <a:r>
              <a:rPr b="1" lang="it-IT" sz="1200">
                <a:solidFill>
                  <a:schemeClr val="dk1"/>
                </a:solidFill>
              </a:rPr>
              <a:t>Aggiungi Giustificativo </a:t>
            </a:r>
            <a:r>
              <a:rPr lang="it-IT" sz="1200">
                <a:solidFill>
                  <a:schemeClr val="dk1"/>
                </a:solidFill>
              </a:rPr>
              <a:t>selezionare la casella del </a:t>
            </a:r>
            <a:r>
              <a:rPr b="1" lang="it-IT" sz="1200">
                <a:solidFill>
                  <a:schemeClr val="dk1"/>
                </a:solidFill>
              </a:rPr>
              <a:t>tipo di giustificativo </a:t>
            </a:r>
            <a:r>
              <a:rPr lang="it-IT" sz="1200">
                <a:solidFill>
                  <a:schemeClr val="dk1"/>
                </a:solidFill>
              </a:rPr>
              <a:t>e compilare i dati richiesti.  </a:t>
            </a:r>
            <a:br>
              <a:rPr lang="it-IT" sz="1200">
                <a:solidFill>
                  <a:schemeClr val="dk1"/>
                </a:solidFill>
              </a:rPr>
            </a:br>
            <a:r>
              <a:rPr b="1" lang="it-IT" sz="1200">
                <a:solidFill>
                  <a:schemeClr val="dk1"/>
                </a:solidFill>
              </a:rPr>
              <a:t> </a:t>
            </a:r>
            <a:endParaRPr b="1" sz="1200">
              <a:solidFill>
                <a:schemeClr val="dk1"/>
              </a:solidFill>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p:txBody>
      </p:sp>
      <p:cxnSp>
        <p:nvCxnSpPr>
          <p:cNvPr id="352" name="Google Shape;352;g39c60ce99ed_0_46"/>
          <p:cNvCxnSpPr/>
          <p:nvPr/>
        </p:nvCxnSpPr>
        <p:spPr>
          <a:xfrm>
            <a:off x="344100" y="2042800"/>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353" name="Google Shape;353;g39c60ce99ed_0_46"/>
          <p:cNvCxnSpPr/>
          <p:nvPr/>
        </p:nvCxnSpPr>
        <p:spPr>
          <a:xfrm>
            <a:off x="4858300" y="5129175"/>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354" name="Google Shape;354;g39c60ce99ed_0_46"/>
          <p:cNvCxnSpPr/>
          <p:nvPr/>
        </p:nvCxnSpPr>
        <p:spPr>
          <a:xfrm>
            <a:off x="344100" y="2592925"/>
            <a:ext cx="238200" cy="3600"/>
          </a:xfrm>
          <a:prstGeom prst="straightConnector1">
            <a:avLst/>
          </a:prstGeom>
          <a:noFill/>
          <a:ln cap="flat" cmpd="sng" w="76200">
            <a:solidFill>
              <a:schemeClr val="dk1"/>
            </a:solidFill>
            <a:prstDash val="solid"/>
            <a:round/>
            <a:headEnd len="med" w="med" type="none"/>
            <a:tailEnd len="med" w="med" type="none"/>
          </a:ln>
        </p:spPr>
      </p:cxnSp>
      <p:cxnSp>
        <p:nvCxnSpPr>
          <p:cNvPr id="355" name="Google Shape;355;g39c60ce99ed_0_46"/>
          <p:cNvCxnSpPr/>
          <p:nvPr/>
        </p:nvCxnSpPr>
        <p:spPr>
          <a:xfrm flipH="1" rot="10800000">
            <a:off x="360875" y="5122875"/>
            <a:ext cx="304200" cy="2100"/>
          </a:xfrm>
          <a:prstGeom prst="straightConnector1">
            <a:avLst/>
          </a:prstGeom>
          <a:noFill/>
          <a:ln cap="flat" cmpd="sng" w="76200">
            <a:solidFill>
              <a:schemeClr val="dk1"/>
            </a:solidFill>
            <a:prstDash val="solid"/>
            <a:round/>
            <a:headEnd len="med" w="med" type="none"/>
            <a:tailEnd len="med" w="med" type="none"/>
          </a:ln>
        </p:spPr>
      </p:cxnSp>
      <p:cxnSp>
        <p:nvCxnSpPr>
          <p:cNvPr id="356" name="Google Shape;356;g39c60ce99ed_0_46"/>
          <p:cNvCxnSpPr/>
          <p:nvPr/>
        </p:nvCxnSpPr>
        <p:spPr>
          <a:xfrm>
            <a:off x="355575" y="5640275"/>
            <a:ext cx="963900" cy="7200"/>
          </a:xfrm>
          <a:prstGeom prst="straightConnector1">
            <a:avLst/>
          </a:prstGeom>
          <a:noFill/>
          <a:ln cap="flat" cmpd="sng" w="114300">
            <a:solidFill>
              <a:schemeClr val="dk1"/>
            </a:solidFill>
            <a:prstDash val="solid"/>
            <a:round/>
            <a:headEnd len="med" w="med" type="none"/>
            <a:tailEnd len="med" w="med" type="none"/>
          </a:ln>
        </p:spPr>
      </p:cxnSp>
      <p:cxnSp>
        <p:nvCxnSpPr>
          <p:cNvPr id="357" name="Google Shape;357;g39c60ce99ed_0_46"/>
          <p:cNvCxnSpPr/>
          <p:nvPr/>
        </p:nvCxnSpPr>
        <p:spPr>
          <a:xfrm>
            <a:off x="4840775" y="2012550"/>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358" name="Google Shape;358;g39c60ce99ed_0_46"/>
          <p:cNvCxnSpPr/>
          <p:nvPr/>
        </p:nvCxnSpPr>
        <p:spPr>
          <a:xfrm>
            <a:off x="4850275" y="2592625"/>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359" name="Google Shape;359;g39c60ce99ed_0_46"/>
          <p:cNvCxnSpPr/>
          <p:nvPr/>
        </p:nvCxnSpPr>
        <p:spPr>
          <a:xfrm>
            <a:off x="344100" y="3857600"/>
            <a:ext cx="475500" cy="3300"/>
          </a:xfrm>
          <a:prstGeom prst="straightConnector1">
            <a:avLst/>
          </a:prstGeom>
          <a:noFill/>
          <a:ln cap="flat" cmpd="sng" w="76200">
            <a:solidFill>
              <a:schemeClr val="dk1"/>
            </a:solidFill>
            <a:prstDash val="solid"/>
            <a:round/>
            <a:headEnd len="med" w="med" type="none"/>
            <a:tailEnd len="med" w="med" type="none"/>
          </a:ln>
        </p:spPr>
      </p:cxnSp>
      <p:cxnSp>
        <p:nvCxnSpPr>
          <p:cNvPr id="360" name="Google Shape;360;g39c60ce99ed_0_46"/>
          <p:cNvCxnSpPr/>
          <p:nvPr/>
        </p:nvCxnSpPr>
        <p:spPr>
          <a:xfrm>
            <a:off x="4840775" y="3860900"/>
            <a:ext cx="478800" cy="1800"/>
          </a:xfrm>
          <a:prstGeom prst="straightConnector1">
            <a:avLst/>
          </a:prstGeom>
          <a:noFill/>
          <a:ln cap="flat" cmpd="sng" w="76200">
            <a:solidFill>
              <a:schemeClr val="dk1"/>
            </a:solidFill>
            <a:prstDash val="solid"/>
            <a:round/>
            <a:headEnd len="med" w="med" type="none"/>
            <a:tailEnd len="med" w="med" type="none"/>
          </a:ln>
        </p:spPr>
      </p:cxnSp>
      <p:cxnSp>
        <p:nvCxnSpPr>
          <p:cNvPr id="361" name="Google Shape;361;g39c60ce99ed_0_46"/>
          <p:cNvCxnSpPr/>
          <p:nvPr/>
        </p:nvCxnSpPr>
        <p:spPr>
          <a:xfrm>
            <a:off x="360875" y="3159575"/>
            <a:ext cx="2315400" cy="4500"/>
          </a:xfrm>
          <a:prstGeom prst="straightConnector1">
            <a:avLst/>
          </a:prstGeom>
          <a:noFill/>
          <a:ln cap="flat" cmpd="sng" w="114300">
            <a:solidFill>
              <a:schemeClr val="dk1"/>
            </a:solidFill>
            <a:prstDash val="solid"/>
            <a:round/>
            <a:headEnd len="med" w="med" type="none"/>
            <a:tailEnd len="med" w="med" type="none"/>
          </a:ln>
        </p:spPr>
      </p:cxnSp>
      <p:cxnSp>
        <p:nvCxnSpPr>
          <p:cNvPr id="362" name="Google Shape;362;g39c60ce99ed_0_46"/>
          <p:cNvCxnSpPr/>
          <p:nvPr/>
        </p:nvCxnSpPr>
        <p:spPr>
          <a:xfrm flipH="1" rot="10800000">
            <a:off x="344100" y="4395875"/>
            <a:ext cx="669000" cy="4200"/>
          </a:xfrm>
          <a:prstGeom prst="straightConnector1">
            <a:avLst/>
          </a:prstGeom>
          <a:noFill/>
          <a:ln cap="flat" cmpd="sng" w="76200">
            <a:solidFill>
              <a:schemeClr val="dk1"/>
            </a:solidFill>
            <a:prstDash val="solid"/>
            <a:round/>
            <a:headEnd len="med" w="med" type="none"/>
            <a:tailEnd len="med" w="med" type="none"/>
          </a:ln>
        </p:spPr>
      </p:cxnSp>
      <p:sp>
        <p:nvSpPr>
          <p:cNvPr id="363" name="Google Shape;363;g39c60ce99ed_0_46"/>
          <p:cNvSpPr/>
          <p:nvPr/>
        </p:nvSpPr>
        <p:spPr>
          <a:xfrm>
            <a:off x="263525" y="2225700"/>
            <a:ext cx="8937300" cy="3687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attrocento Sans"/>
              <a:ea typeface="Quattrocento Sans"/>
              <a:cs typeface="Quattrocento Sans"/>
              <a:sym typeface="Quattrocento Sans"/>
            </a:endParaRPr>
          </a:p>
        </p:txBody>
      </p:sp>
      <p:cxnSp>
        <p:nvCxnSpPr>
          <p:cNvPr id="364" name="Google Shape;364;g39c60ce99ed_0_46"/>
          <p:cNvCxnSpPr/>
          <p:nvPr/>
        </p:nvCxnSpPr>
        <p:spPr>
          <a:xfrm>
            <a:off x="546100" y="1285525"/>
            <a:ext cx="12900" cy="4740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39c60ce99ed_0_54"/>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pic>
        <p:nvPicPr>
          <p:cNvPr id="371" name="Google Shape;371;g39c60ce99ed_0_54" title="Screenshot 2025-10-23 150746.png"/>
          <p:cNvPicPr preferRelativeResize="0"/>
          <p:nvPr/>
        </p:nvPicPr>
        <p:blipFill>
          <a:blip r:embed="rId3">
            <a:alphaModFix/>
          </a:blip>
          <a:stretch>
            <a:fillRect/>
          </a:stretch>
        </p:blipFill>
        <p:spPr>
          <a:xfrm>
            <a:off x="133725" y="1143125"/>
            <a:ext cx="9209250" cy="4428925"/>
          </a:xfrm>
          <a:prstGeom prst="rect">
            <a:avLst/>
          </a:prstGeom>
          <a:noFill/>
          <a:ln>
            <a:noFill/>
          </a:ln>
        </p:spPr>
      </p:pic>
      <p:sp>
        <p:nvSpPr>
          <p:cNvPr id="372" name="Google Shape;372;g39c60ce99ed_0_54"/>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4.4</a:t>
            </a:r>
            <a:r>
              <a:rPr i="0" lang="it-IT">
                <a:latin typeface="Arial"/>
                <a:ea typeface="Arial"/>
                <a:cs typeface="Arial"/>
                <a:sym typeface="Arial"/>
              </a:rPr>
              <a:t>. </a:t>
            </a:r>
            <a:r>
              <a:rPr i="0" lang="it-IT" u="none" cap="none" strike="noStrike">
                <a:solidFill>
                  <a:schemeClr val="dk1"/>
                </a:solidFill>
                <a:latin typeface="Arial"/>
                <a:ea typeface="Arial"/>
                <a:cs typeface="Arial"/>
                <a:sym typeface="Arial"/>
              </a:rPr>
              <a:t>Gestione Allegati di un Giustificativo</a:t>
            </a:r>
            <a:endParaRPr i="0">
              <a:latin typeface="Arial"/>
              <a:ea typeface="Arial"/>
              <a:cs typeface="Arial"/>
              <a:sym typeface="Arial"/>
            </a:endParaRPr>
          </a:p>
        </p:txBody>
      </p:sp>
      <p:sp>
        <p:nvSpPr>
          <p:cNvPr id="373" name="Google Shape;373;g39c60ce99ed_0_54"/>
          <p:cNvSpPr txBox="1"/>
          <p:nvPr/>
        </p:nvSpPr>
        <p:spPr>
          <a:xfrm>
            <a:off x="9342971" y="1191466"/>
            <a:ext cx="2418300" cy="30477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200"/>
              <a:buFont typeface="Arial"/>
              <a:buNone/>
            </a:pPr>
            <a:r>
              <a:rPr lang="it-IT" sz="1200">
                <a:solidFill>
                  <a:schemeClr val="dk1"/>
                </a:solidFill>
              </a:rPr>
              <a:t>Una volta compilati tutti i campi, la tabella si popolerà automaticamente. Da segnalare che l’IVA nella tabella va automaticamente in “</a:t>
            </a:r>
            <a:r>
              <a:rPr i="1" lang="it-IT" sz="1200">
                <a:solidFill>
                  <a:schemeClr val="dk1"/>
                </a:solidFill>
              </a:rPr>
              <a:t>IVA non Rendicontabile</a:t>
            </a:r>
            <a:r>
              <a:rPr lang="it-IT" sz="1200">
                <a:solidFill>
                  <a:schemeClr val="dk1"/>
                </a:solidFill>
              </a:rPr>
              <a:t>”, nel caso in cui si rendiconti l’IVA, va compilato la voce della tabella “</a:t>
            </a:r>
            <a:r>
              <a:rPr i="1" lang="it-IT" sz="1200">
                <a:solidFill>
                  <a:schemeClr val="dk1"/>
                </a:solidFill>
              </a:rPr>
              <a:t>IVA Rendicontabile</a:t>
            </a:r>
            <a:r>
              <a:rPr lang="it-IT" sz="1200">
                <a:solidFill>
                  <a:schemeClr val="dk1"/>
                </a:solidFill>
              </a:rPr>
              <a:t>” e cancellato l’importo  in “</a:t>
            </a:r>
            <a:r>
              <a:rPr i="1" lang="it-IT" sz="1200">
                <a:solidFill>
                  <a:schemeClr val="dk1"/>
                </a:solidFill>
              </a:rPr>
              <a:t>IVA non Rendicontabile</a:t>
            </a:r>
            <a:r>
              <a:rPr lang="it-IT" sz="1200">
                <a:solidFill>
                  <a:schemeClr val="dk1"/>
                </a:solidFill>
              </a:rPr>
              <a:t>”. </a:t>
            </a:r>
            <a:br>
              <a:rPr lang="it-IT" sz="1200">
                <a:solidFill>
                  <a:schemeClr val="dk1"/>
                </a:solidFill>
              </a:rPr>
            </a:br>
            <a:br>
              <a:rPr lang="it-IT" sz="1200">
                <a:solidFill>
                  <a:schemeClr val="dk1"/>
                </a:solidFill>
              </a:rPr>
            </a:br>
            <a:r>
              <a:rPr lang="it-IT" sz="1200">
                <a:solidFill>
                  <a:schemeClr val="dk1"/>
                </a:solidFill>
              </a:rPr>
              <a:t>Infine selezionare “</a:t>
            </a:r>
            <a:r>
              <a:rPr b="1" lang="it-IT" sz="1200">
                <a:solidFill>
                  <a:schemeClr val="dk1"/>
                </a:solidFill>
              </a:rPr>
              <a:t>Salva</a:t>
            </a:r>
            <a:r>
              <a:rPr lang="it-IT" sz="1200">
                <a:solidFill>
                  <a:schemeClr val="dk1"/>
                </a:solidFill>
              </a:rPr>
              <a:t>”. </a:t>
            </a:r>
            <a:br>
              <a:rPr lang="it-IT" sz="1200">
                <a:solidFill>
                  <a:schemeClr val="dk1"/>
                </a:solidFill>
              </a:rPr>
            </a:br>
            <a:r>
              <a:rPr b="1" lang="it-IT" sz="1200">
                <a:solidFill>
                  <a:schemeClr val="dk1"/>
                </a:solidFill>
              </a:rPr>
              <a:t>            </a:t>
            </a:r>
            <a:br>
              <a:rPr b="1" lang="it-IT" sz="1200">
                <a:solidFill>
                  <a:schemeClr val="dk1"/>
                </a:solidFill>
              </a:rPr>
            </a:br>
            <a:endParaRPr b="1" sz="1200">
              <a:solidFill>
                <a:schemeClr val="dk1"/>
              </a:solidFill>
            </a:endParaRPr>
          </a:p>
          <a:p>
            <a:pPr indent="0" lvl="0" marL="0" marR="0" rtl="0" algn="just">
              <a:lnSpc>
                <a:spcPct val="100000"/>
              </a:lnSpc>
              <a:spcBef>
                <a:spcPts val="0"/>
              </a:spcBef>
              <a:spcAft>
                <a:spcPts val="0"/>
              </a:spcAft>
              <a:buClr>
                <a:srgbClr val="000000"/>
              </a:buClr>
              <a:buSzPts val="1200"/>
              <a:buFont typeface="Arial"/>
              <a:buNone/>
            </a:pPr>
            <a:r>
              <a:t/>
            </a:r>
            <a:endParaRPr sz="1200">
              <a:solidFill>
                <a:schemeClr val="dk1"/>
              </a:solidFill>
            </a:endParaRPr>
          </a:p>
        </p:txBody>
      </p:sp>
      <p:sp>
        <p:nvSpPr>
          <p:cNvPr id="374" name="Google Shape;374;g39c60ce99ed_0_54"/>
          <p:cNvSpPr/>
          <p:nvPr/>
        </p:nvSpPr>
        <p:spPr>
          <a:xfrm>
            <a:off x="133725" y="1079825"/>
            <a:ext cx="9144600" cy="3832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attrocento Sans"/>
              <a:ea typeface="Quattrocento Sans"/>
              <a:cs typeface="Quattrocento Sans"/>
              <a:sym typeface="Quattrocento Sans"/>
            </a:endParaRPr>
          </a:p>
        </p:txBody>
      </p:sp>
      <p:sp>
        <p:nvSpPr>
          <p:cNvPr id="375" name="Google Shape;375;g39c60ce99ed_0_54"/>
          <p:cNvSpPr/>
          <p:nvPr/>
        </p:nvSpPr>
        <p:spPr>
          <a:xfrm>
            <a:off x="4742450" y="3258175"/>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cxnSp>
        <p:nvCxnSpPr>
          <p:cNvPr id="376" name="Google Shape;376;g39c60ce99ed_0_54"/>
          <p:cNvCxnSpPr/>
          <p:nvPr/>
        </p:nvCxnSpPr>
        <p:spPr>
          <a:xfrm>
            <a:off x="6876100" y="3300950"/>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377" name="Google Shape;377;g39c60ce99ed_0_54"/>
          <p:cNvCxnSpPr/>
          <p:nvPr/>
        </p:nvCxnSpPr>
        <p:spPr>
          <a:xfrm>
            <a:off x="6876100" y="3426900"/>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378" name="Google Shape;378;g39c60ce99ed_0_54"/>
          <p:cNvCxnSpPr/>
          <p:nvPr/>
        </p:nvCxnSpPr>
        <p:spPr>
          <a:xfrm>
            <a:off x="4083050" y="3182550"/>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379" name="Google Shape;379;g39c60ce99ed_0_54"/>
          <p:cNvCxnSpPr/>
          <p:nvPr/>
        </p:nvCxnSpPr>
        <p:spPr>
          <a:xfrm>
            <a:off x="4083050" y="3300950"/>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380" name="Google Shape;380;g39c60ce99ed_0_54"/>
          <p:cNvCxnSpPr/>
          <p:nvPr/>
        </p:nvCxnSpPr>
        <p:spPr>
          <a:xfrm>
            <a:off x="4077150" y="3432300"/>
            <a:ext cx="433800" cy="42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39c60ce99ed_0_34"/>
          <p:cNvSpPr txBox="1"/>
          <p:nvPr>
            <p:ph idx="12" type="sldNum"/>
          </p:nvPr>
        </p:nvSpPr>
        <p:spPr>
          <a:xfrm>
            <a:off x="11768241" y="234000"/>
            <a:ext cx="362700"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386" name="Google Shape;386;g39c60ce99ed_0_34"/>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4.5</a:t>
            </a:r>
            <a:r>
              <a:rPr i="0" lang="it-IT">
                <a:latin typeface="Arial"/>
                <a:ea typeface="Arial"/>
                <a:cs typeface="Arial"/>
                <a:sym typeface="Arial"/>
              </a:rPr>
              <a:t>. </a:t>
            </a:r>
            <a:r>
              <a:rPr i="0" lang="it-IT" u="none" cap="none" strike="noStrike">
                <a:solidFill>
                  <a:schemeClr val="dk1"/>
                </a:solidFill>
                <a:latin typeface="Arial"/>
                <a:ea typeface="Arial"/>
                <a:cs typeface="Arial"/>
                <a:sym typeface="Arial"/>
              </a:rPr>
              <a:t>Gestione Allegati di un Giustificativo</a:t>
            </a:r>
            <a:endParaRPr i="0">
              <a:latin typeface="Arial"/>
              <a:ea typeface="Arial"/>
              <a:cs typeface="Arial"/>
              <a:sym typeface="Arial"/>
            </a:endParaRPr>
          </a:p>
        </p:txBody>
      </p:sp>
      <p:sp>
        <p:nvSpPr>
          <p:cNvPr id="387" name="Google Shape;387;g39c60ce99ed_0_34"/>
          <p:cNvSpPr txBox="1"/>
          <p:nvPr/>
        </p:nvSpPr>
        <p:spPr>
          <a:xfrm>
            <a:off x="9349946" y="1005016"/>
            <a:ext cx="2418300" cy="3047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Una volta inseriti i dati, è necessario caricare nella sezione </a:t>
            </a:r>
            <a:r>
              <a:rPr b="1" lang="it-IT" sz="1200">
                <a:solidFill>
                  <a:schemeClr val="dk1"/>
                </a:solidFill>
              </a:rPr>
              <a:t>L</a:t>
            </a:r>
            <a:r>
              <a:rPr b="1" i="0" lang="it-IT" sz="1200" u="none" cap="none" strike="noStrike">
                <a:solidFill>
                  <a:schemeClr val="dk1"/>
                </a:solidFill>
                <a:latin typeface="Arial"/>
                <a:ea typeface="Arial"/>
                <a:cs typeface="Arial"/>
                <a:sym typeface="Arial"/>
              </a:rPr>
              <a:t>ista</a:t>
            </a:r>
            <a:r>
              <a:rPr b="0" i="0" lang="it-IT" sz="1200" u="none" cap="none" strike="noStrike">
                <a:solidFill>
                  <a:schemeClr val="dk1"/>
                </a:solidFill>
                <a:latin typeface="Arial"/>
                <a:ea typeface="Arial"/>
                <a:cs typeface="Arial"/>
                <a:sym typeface="Arial"/>
              </a:rPr>
              <a:t> </a:t>
            </a:r>
            <a:r>
              <a:rPr b="1" i="0" lang="it-IT" sz="1200" u="none" cap="none" strike="noStrike">
                <a:solidFill>
                  <a:schemeClr val="dk1"/>
                </a:solidFill>
                <a:latin typeface="Arial"/>
                <a:ea typeface="Arial"/>
                <a:cs typeface="Arial"/>
                <a:sym typeface="Arial"/>
              </a:rPr>
              <a:t>Allegati</a:t>
            </a:r>
            <a:r>
              <a:rPr lang="it-IT" sz="1200">
                <a:solidFill>
                  <a:schemeClr val="dk1"/>
                </a:solidFill>
              </a:rPr>
              <a:t> </a:t>
            </a:r>
            <a:r>
              <a:rPr b="0" i="0" lang="it-IT" sz="1200" u="none" cap="none" strike="noStrike">
                <a:solidFill>
                  <a:schemeClr val="dk1"/>
                </a:solidFill>
                <a:latin typeface="Arial"/>
                <a:ea typeface="Arial"/>
                <a:cs typeface="Arial"/>
                <a:sym typeface="Arial"/>
              </a:rPr>
              <a:t>la </a:t>
            </a:r>
            <a:r>
              <a:rPr b="1" i="0" lang="it-IT" sz="1200" u="none" cap="none" strike="noStrike">
                <a:solidFill>
                  <a:schemeClr val="dk1"/>
                </a:solidFill>
                <a:latin typeface="Arial"/>
                <a:ea typeface="Arial"/>
                <a:cs typeface="Arial"/>
                <a:sym typeface="Arial"/>
              </a:rPr>
              <a:t>fattura scansionata. </a:t>
            </a:r>
            <a:r>
              <a:rPr b="0" i="0" lang="it-IT" sz="1200" u="none" cap="none" strike="noStrike">
                <a:solidFill>
                  <a:schemeClr val="dk1"/>
                </a:solidFill>
                <a:latin typeface="Arial"/>
                <a:ea typeface="Arial"/>
                <a:cs typeface="Arial"/>
                <a:sym typeface="Arial"/>
              </a:rPr>
              <a:t>Cliccare su aggiungi per caricare il documento. </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Successivamente, s</a:t>
            </a:r>
            <a:r>
              <a:rPr b="0" i="0" lang="it-IT" sz="1200" u="none" cap="none" strike="noStrike">
                <a:solidFill>
                  <a:schemeClr val="dk1"/>
                </a:solidFill>
                <a:latin typeface="Arial"/>
                <a:ea typeface="Arial"/>
                <a:cs typeface="Arial"/>
                <a:sym typeface="Arial"/>
              </a:rPr>
              <a:t>i </a:t>
            </a:r>
            <a:r>
              <a:rPr lang="it-IT" sz="1200">
                <a:solidFill>
                  <a:schemeClr val="dk1"/>
                </a:solidFill>
              </a:rPr>
              <a:t>aprirà un menù a tendina dove andrà selezionato il tipo di documento (in questo caso la fattura) e compilato il campo del “nome documento”. </a:t>
            </a:r>
            <a:endParaRPr sz="1200">
              <a:solidFill>
                <a:schemeClr val="dk1"/>
              </a:solidFill>
            </a:endParaRPr>
          </a:p>
          <a:p>
            <a:pPr indent="0" lvl="0" marL="0" marR="0" rtl="0" algn="just">
              <a:lnSpc>
                <a:spcPct val="100000"/>
              </a:lnSpc>
              <a:spcBef>
                <a:spcPts val="0"/>
              </a:spcBef>
              <a:spcAft>
                <a:spcPts val="0"/>
              </a:spcAft>
              <a:buClr>
                <a:srgbClr val="000000"/>
              </a:buClr>
              <a:buSzPts val="1200"/>
              <a:buFont typeface="Arial"/>
              <a:buNone/>
            </a:pPr>
            <a:r>
              <a:t/>
            </a:r>
            <a:endParaRPr sz="1200">
              <a:solidFill>
                <a:schemeClr val="dk1"/>
              </a:solidFill>
            </a:endParaRPr>
          </a:p>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Una volta compilati cliccare sul pulsante blu </a:t>
            </a:r>
            <a:r>
              <a:rPr b="1" lang="it-IT" sz="1200">
                <a:solidFill>
                  <a:schemeClr val="dk1"/>
                </a:solidFill>
              </a:rPr>
              <a:t>“Salva”</a:t>
            </a:r>
            <a:r>
              <a:rPr lang="it-IT" sz="1200">
                <a:solidFill>
                  <a:schemeClr val="dk1"/>
                </a:solidFill>
              </a:rPr>
              <a:t>.</a:t>
            </a:r>
            <a:br>
              <a:rPr b="0" i="0" lang="it-IT" sz="1200" u="none" cap="none" strike="noStrike">
                <a:solidFill>
                  <a:schemeClr val="dk1"/>
                </a:solidFill>
                <a:latin typeface="Arial"/>
                <a:ea typeface="Arial"/>
                <a:cs typeface="Arial"/>
                <a:sym typeface="Arial"/>
              </a:rPr>
            </a:br>
            <a:endParaRPr b="1" i="0" sz="1200" u="none" cap="none" strike="noStrike">
              <a:solidFill>
                <a:schemeClr val="dk1"/>
              </a:solidFill>
              <a:latin typeface="Arial"/>
              <a:ea typeface="Arial"/>
              <a:cs typeface="Arial"/>
              <a:sym typeface="Arial"/>
            </a:endParaRPr>
          </a:p>
        </p:txBody>
      </p:sp>
      <p:pic>
        <p:nvPicPr>
          <p:cNvPr id="388" name="Google Shape;388;g39c60ce99ed_0_34" title="immagine (10).png"/>
          <p:cNvPicPr preferRelativeResize="0"/>
          <p:nvPr/>
        </p:nvPicPr>
        <p:blipFill>
          <a:blip r:embed="rId3">
            <a:alphaModFix/>
          </a:blip>
          <a:stretch>
            <a:fillRect/>
          </a:stretch>
        </p:blipFill>
        <p:spPr>
          <a:xfrm>
            <a:off x="3054875" y="4201000"/>
            <a:ext cx="4335900" cy="2304575"/>
          </a:xfrm>
          <a:prstGeom prst="rect">
            <a:avLst/>
          </a:prstGeom>
          <a:noFill/>
          <a:ln>
            <a:noFill/>
          </a:ln>
        </p:spPr>
      </p:pic>
      <p:pic>
        <p:nvPicPr>
          <p:cNvPr id="389" name="Google Shape;389;g39c60ce99ed_0_34" title="Screenshot 2025-10-23 150812.png"/>
          <p:cNvPicPr preferRelativeResize="0"/>
          <p:nvPr/>
        </p:nvPicPr>
        <p:blipFill>
          <a:blip r:embed="rId4">
            <a:alphaModFix/>
          </a:blip>
          <a:stretch>
            <a:fillRect/>
          </a:stretch>
        </p:blipFill>
        <p:spPr>
          <a:xfrm>
            <a:off x="152400" y="1078900"/>
            <a:ext cx="9116824" cy="2989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39c60ce99ed_0_112"/>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sp>
        <p:nvSpPr>
          <p:cNvPr id="396" name="Google Shape;396;g39c60ce99ed_0_112"/>
          <p:cNvSpPr txBox="1"/>
          <p:nvPr/>
        </p:nvSpPr>
        <p:spPr>
          <a:xfrm>
            <a:off x="9349946" y="1005016"/>
            <a:ext cx="2418300" cy="2308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Successivamente</a:t>
            </a:r>
            <a:r>
              <a:rPr lang="it-IT" sz="1200">
                <a:solidFill>
                  <a:schemeClr val="dk1"/>
                </a:solidFill>
              </a:rPr>
              <a:t>, è necessario caricare il giustificativo di spesa ( come ad esempio il bonifico) e il mandato quietanzato  nella sezione </a:t>
            </a:r>
            <a:r>
              <a:rPr b="1" lang="it-IT" sz="1200">
                <a:solidFill>
                  <a:schemeClr val="dk1"/>
                </a:solidFill>
              </a:rPr>
              <a:t>Pagamenti</a:t>
            </a:r>
            <a:r>
              <a:rPr b="1" i="0" lang="it-IT" sz="1200" u="none" cap="none" strike="noStrike">
                <a:solidFill>
                  <a:schemeClr val="dk1"/>
                </a:solidFill>
                <a:latin typeface="Arial"/>
                <a:ea typeface="Arial"/>
                <a:cs typeface="Arial"/>
                <a:sym typeface="Arial"/>
              </a:rPr>
              <a:t>. </a:t>
            </a:r>
            <a:r>
              <a:rPr b="0" i="0" lang="it-IT" sz="1200" u="none" cap="none" strike="noStrike">
                <a:solidFill>
                  <a:schemeClr val="dk1"/>
                </a:solidFill>
                <a:latin typeface="Arial"/>
                <a:ea typeface="Arial"/>
                <a:cs typeface="Arial"/>
                <a:sym typeface="Arial"/>
              </a:rPr>
              <a:t>Cliccare su aggiungi per caricare il documento. </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Successivamente, s</a:t>
            </a:r>
            <a:r>
              <a:rPr b="0" i="0" lang="it-IT" sz="1200" u="none" cap="none" strike="noStrike">
                <a:solidFill>
                  <a:schemeClr val="dk1"/>
                </a:solidFill>
                <a:latin typeface="Arial"/>
                <a:ea typeface="Arial"/>
                <a:cs typeface="Arial"/>
                <a:sym typeface="Arial"/>
              </a:rPr>
              <a:t>i </a:t>
            </a:r>
            <a:r>
              <a:rPr lang="it-IT" sz="1200">
                <a:solidFill>
                  <a:schemeClr val="dk1"/>
                </a:solidFill>
              </a:rPr>
              <a:t>aprirà un menù a tendina.</a:t>
            </a:r>
            <a:endParaRPr sz="1200">
              <a:solidFill>
                <a:schemeClr val="dk1"/>
              </a:solidFill>
            </a:endParaRPr>
          </a:p>
          <a:p>
            <a:pPr indent="0" lvl="0" marL="0" marR="0" rtl="0" algn="just">
              <a:lnSpc>
                <a:spcPct val="100000"/>
              </a:lnSpc>
              <a:spcBef>
                <a:spcPts val="0"/>
              </a:spcBef>
              <a:spcAft>
                <a:spcPts val="0"/>
              </a:spcAft>
              <a:buClr>
                <a:srgbClr val="000000"/>
              </a:buClr>
              <a:buSzPts val="1200"/>
              <a:buFont typeface="Arial"/>
              <a:buNone/>
            </a:pPr>
            <a:r>
              <a:t/>
            </a:r>
            <a:endParaRPr sz="1200">
              <a:solidFill>
                <a:schemeClr val="dk1"/>
              </a:solidFill>
            </a:endParaRPr>
          </a:p>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Una volta compilati cliccare sul pulsante blu </a:t>
            </a:r>
            <a:r>
              <a:rPr b="1" lang="it-IT" sz="1200">
                <a:solidFill>
                  <a:schemeClr val="dk1"/>
                </a:solidFill>
              </a:rPr>
              <a:t>“Salva”</a:t>
            </a:r>
            <a:r>
              <a:rPr lang="it-IT" sz="1200">
                <a:solidFill>
                  <a:schemeClr val="dk1"/>
                </a:solidFill>
              </a:rPr>
              <a:t>.</a:t>
            </a:r>
            <a:endParaRPr b="1" i="0" sz="1200" u="none" cap="none" strike="noStrike">
              <a:solidFill>
                <a:schemeClr val="dk1"/>
              </a:solidFill>
              <a:latin typeface="Arial"/>
              <a:ea typeface="Arial"/>
              <a:cs typeface="Arial"/>
              <a:sym typeface="Arial"/>
            </a:endParaRPr>
          </a:p>
        </p:txBody>
      </p:sp>
      <p:pic>
        <p:nvPicPr>
          <p:cNvPr id="397" name="Google Shape;397;g39c60ce99ed_0_112" title="Screenshot 2025-10-23 150856.png"/>
          <p:cNvPicPr preferRelativeResize="0"/>
          <p:nvPr/>
        </p:nvPicPr>
        <p:blipFill>
          <a:blip r:embed="rId3">
            <a:alphaModFix/>
          </a:blip>
          <a:stretch>
            <a:fillRect/>
          </a:stretch>
        </p:blipFill>
        <p:spPr>
          <a:xfrm>
            <a:off x="3178198" y="3981975"/>
            <a:ext cx="3833250" cy="2462575"/>
          </a:xfrm>
          <a:prstGeom prst="rect">
            <a:avLst/>
          </a:prstGeom>
          <a:noFill/>
          <a:ln>
            <a:noFill/>
          </a:ln>
        </p:spPr>
      </p:pic>
      <p:pic>
        <p:nvPicPr>
          <p:cNvPr id="398" name="Google Shape;398;g39c60ce99ed_0_112" title="Screenshot 2025-10-23 150822.png"/>
          <p:cNvPicPr preferRelativeResize="0"/>
          <p:nvPr/>
        </p:nvPicPr>
        <p:blipFill>
          <a:blip r:embed="rId4">
            <a:alphaModFix/>
          </a:blip>
          <a:stretch>
            <a:fillRect/>
          </a:stretch>
        </p:blipFill>
        <p:spPr>
          <a:xfrm>
            <a:off x="263525" y="1228375"/>
            <a:ext cx="9045147" cy="2362489"/>
          </a:xfrm>
          <a:prstGeom prst="rect">
            <a:avLst/>
          </a:prstGeom>
          <a:noFill/>
          <a:ln>
            <a:noFill/>
          </a:ln>
        </p:spPr>
      </p:pic>
      <p:sp>
        <p:nvSpPr>
          <p:cNvPr id="399" name="Google Shape;399;g39c60ce99ed_0_112"/>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4.6</a:t>
            </a:r>
            <a:r>
              <a:rPr i="0" lang="it-IT">
                <a:latin typeface="Arial"/>
                <a:ea typeface="Arial"/>
                <a:cs typeface="Arial"/>
                <a:sym typeface="Arial"/>
              </a:rPr>
              <a:t>. </a:t>
            </a:r>
            <a:r>
              <a:rPr i="0" lang="it-IT" u="none" cap="none" strike="noStrike">
                <a:solidFill>
                  <a:schemeClr val="dk1"/>
                </a:solidFill>
                <a:latin typeface="Arial"/>
                <a:ea typeface="Arial"/>
                <a:cs typeface="Arial"/>
                <a:sym typeface="Arial"/>
              </a:rPr>
              <a:t>Gestione Allegati di un Giustificativo</a:t>
            </a:r>
            <a:endParaRPr i="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39c60ce99ed_0_9"/>
          <p:cNvSpPr txBox="1"/>
          <p:nvPr>
            <p:ph idx="12" type="sldNum"/>
          </p:nvPr>
        </p:nvSpPr>
        <p:spPr>
          <a:xfrm>
            <a:off x="11768241" y="234000"/>
            <a:ext cx="362700"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405" name="Google Shape;405;g39c60ce99ed_0_9"/>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4.7</a:t>
            </a:r>
            <a:r>
              <a:rPr i="0" lang="it-IT">
                <a:latin typeface="Arial"/>
                <a:ea typeface="Arial"/>
                <a:cs typeface="Arial"/>
                <a:sym typeface="Arial"/>
              </a:rPr>
              <a:t> </a:t>
            </a:r>
            <a:r>
              <a:rPr i="0" lang="it-IT" u="none" cap="none" strike="noStrike">
                <a:solidFill>
                  <a:schemeClr val="dk1"/>
                </a:solidFill>
                <a:latin typeface="Arial"/>
                <a:ea typeface="Arial"/>
                <a:cs typeface="Arial"/>
                <a:sym typeface="Arial"/>
              </a:rPr>
              <a:t>Associazione di un Giustificativo alle Voci di Spesa</a:t>
            </a:r>
            <a:endParaRPr i="0">
              <a:latin typeface="Arial"/>
              <a:ea typeface="Arial"/>
              <a:cs typeface="Arial"/>
              <a:sym typeface="Arial"/>
            </a:endParaRPr>
          </a:p>
        </p:txBody>
      </p:sp>
      <p:sp>
        <p:nvSpPr>
          <p:cNvPr id="406" name="Google Shape;406;g39c60ce99ed_0_9"/>
          <p:cNvSpPr txBox="1"/>
          <p:nvPr/>
        </p:nvSpPr>
        <p:spPr>
          <a:xfrm>
            <a:off x="9349946" y="1005016"/>
            <a:ext cx="2418300" cy="2678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In questa sezione avviene l'associazione vera e propria  tra il giustificativo e la voce di spesa. </a:t>
            </a:r>
            <a:endParaRPr sz="1200">
              <a:solidFill>
                <a:schemeClr val="dk1"/>
              </a:solidFill>
            </a:endParaRPr>
          </a:p>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Nella casella apposita, cliccare su </a:t>
            </a:r>
            <a:r>
              <a:rPr b="1" lang="it-IT" sz="1200">
                <a:solidFill>
                  <a:schemeClr val="dk1"/>
                </a:solidFill>
              </a:rPr>
              <a:t>Aggiungi voci di spesa. </a:t>
            </a:r>
            <a:br>
              <a:rPr b="1" lang="it-IT" sz="1200">
                <a:solidFill>
                  <a:schemeClr val="dk1"/>
                </a:solidFill>
              </a:rPr>
            </a:br>
            <a:br>
              <a:rPr b="1" lang="it-IT" sz="1200">
                <a:solidFill>
                  <a:schemeClr val="dk1"/>
                </a:solidFill>
              </a:rPr>
            </a:br>
            <a:r>
              <a:rPr lang="it-IT" sz="1200">
                <a:solidFill>
                  <a:schemeClr val="dk1"/>
                </a:solidFill>
              </a:rPr>
              <a:t>Successivamente apparirà una finestra (</a:t>
            </a:r>
            <a:r>
              <a:rPr b="1" lang="it-IT" sz="1200">
                <a:solidFill>
                  <a:schemeClr val="dk1"/>
                </a:solidFill>
              </a:rPr>
              <a:t>Selezionare voci spesa del Giustificativo spesa</a:t>
            </a:r>
            <a:r>
              <a:rPr lang="it-IT" sz="1200">
                <a:solidFill>
                  <a:schemeClr val="dk1"/>
                </a:solidFill>
              </a:rPr>
              <a:t>) in cui andrà selezionato la casella “Acquisto veicolo”. Infine, cliccare sul pulsante blu “</a:t>
            </a:r>
            <a:r>
              <a:rPr b="1" lang="it-IT" sz="1200">
                <a:solidFill>
                  <a:schemeClr val="dk1"/>
                </a:solidFill>
              </a:rPr>
              <a:t>conferma</a:t>
            </a:r>
            <a:r>
              <a:rPr lang="it-IT" sz="1200">
                <a:solidFill>
                  <a:schemeClr val="dk1"/>
                </a:solidFill>
              </a:rPr>
              <a:t>”.</a:t>
            </a:r>
            <a:endParaRPr b="0" i="0" sz="1200" u="none" cap="none" strike="noStrike">
              <a:solidFill>
                <a:schemeClr val="dk1"/>
              </a:solidFill>
              <a:latin typeface="Arial"/>
              <a:ea typeface="Arial"/>
              <a:cs typeface="Arial"/>
              <a:sym typeface="Arial"/>
            </a:endParaRPr>
          </a:p>
        </p:txBody>
      </p:sp>
      <p:pic>
        <p:nvPicPr>
          <p:cNvPr id="407" name="Google Shape;407;g39c60ce99ed_0_9" title="immagine (7).png"/>
          <p:cNvPicPr preferRelativeResize="0"/>
          <p:nvPr/>
        </p:nvPicPr>
        <p:blipFill>
          <a:blip r:embed="rId3">
            <a:alphaModFix/>
          </a:blip>
          <a:stretch>
            <a:fillRect/>
          </a:stretch>
        </p:blipFill>
        <p:spPr>
          <a:xfrm>
            <a:off x="2935075" y="3997325"/>
            <a:ext cx="3743325" cy="2266950"/>
          </a:xfrm>
          <a:prstGeom prst="rect">
            <a:avLst/>
          </a:prstGeom>
          <a:noFill/>
          <a:ln>
            <a:noFill/>
          </a:ln>
        </p:spPr>
      </p:pic>
      <p:pic>
        <p:nvPicPr>
          <p:cNvPr id="408" name="Google Shape;408;g39c60ce99ed_0_9" title="immagine (8).png"/>
          <p:cNvPicPr preferRelativeResize="0"/>
          <p:nvPr/>
        </p:nvPicPr>
        <p:blipFill>
          <a:blip r:embed="rId4">
            <a:alphaModFix/>
          </a:blip>
          <a:stretch>
            <a:fillRect/>
          </a:stretch>
        </p:blipFill>
        <p:spPr>
          <a:xfrm>
            <a:off x="263525" y="932450"/>
            <a:ext cx="9086426" cy="2823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19"/>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414" name="Google Shape;414;p19"/>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4.8</a:t>
            </a:r>
            <a:r>
              <a:rPr i="0" lang="it-IT">
                <a:latin typeface="Arial"/>
                <a:ea typeface="Arial"/>
                <a:cs typeface="Arial"/>
                <a:sym typeface="Arial"/>
              </a:rPr>
              <a:t> </a:t>
            </a:r>
            <a:r>
              <a:rPr i="0" lang="it-IT" u="none" cap="none" strike="noStrike">
                <a:solidFill>
                  <a:schemeClr val="dk1"/>
                </a:solidFill>
                <a:latin typeface="Arial"/>
                <a:ea typeface="Arial"/>
                <a:cs typeface="Arial"/>
                <a:sym typeface="Arial"/>
              </a:rPr>
              <a:t>Associazione di un Giustificativo alle Voci di Spesa</a:t>
            </a:r>
            <a:endParaRPr i="0">
              <a:latin typeface="Arial"/>
              <a:ea typeface="Arial"/>
              <a:cs typeface="Arial"/>
              <a:sym typeface="Arial"/>
            </a:endParaRPr>
          </a:p>
        </p:txBody>
      </p:sp>
      <p:sp>
        <p:nvSpPr>
          <p:cNvPr id="415" name="Google Shape;415;p19"/>
          <p:cNvSpPr txBox="1"/>
          <p:nvPr/>
        </p:nvSpPr>
        <p:spPr>
          <a:xfrm>
            <a:off x="9349950" y="1005025"/>
            <a:ext cx="2688300" cy="5756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Una volta aggiunto il giustificativo di spesa, le voci della sezione </a:t>
            </a:r>
            <a:r>
              <a:rPr b="1" lang="it-IT" sz="1200">
                <a:solidFill>
                  <a:schemeClr val="dk1"/>
                </a:solidFill>
              </a:rPr>
              <a:t>Complessivi Voce di Spesa </a:t>
            </a:r>
            <a:r>
              <a:rPr lang="it-IT" sz="1200">
                <a:solidFill>
                  <a:schemeClr val="dk1"/>
                </a:solidFill>
              </a:rPr>
              <a:t>si popoleranno. Nello specifico, sono rilevanti le seguenti voci.  </a:t>
            </a:r>
            <a:br>
              <a:rPr lang="it-IT" sz="1200">
                <a:solidFill>
                  <a:schemeClr val="dk1"/>
                </a:solidFill>
              </a:rPr>
            </a:br>
            <a:endParaRPr sz="1200">
              <a:solidFill>
                <a:schemeClr val="dk1"/>
              </a:solidFill>
            </a:endParaRPr>
          </a:p>
          <a:p>
            <a:pPr indent="-317500" lvl="0" marL="457200" marR="0" rtl="0" algn="just">
              <a:lnSpc>
                <a:spcPct val="100000"/>
              </a:lnSpc>
              <a:spcBef>
                <a:spcPts val="0"/>
              </a:spcBef>
              <a:spcAft>
                <a:spcPts val="0"/>
              </a:spcAft>
              <a:buClr>
                <a:schemeClr val="dk1"/>
              </a:buClr>
              <a:buSzPts val="1400"/>
              <a:buChar char="-"/>
            </a:pPr>
            <a:r>
              <a:rPr i="1" lang="it-IT" sz="1100">
                <a:solidFill>
                  <a:schemeClr val="dk1"/>
                </a:solidFill>
              </a:rPr>
              <a:t>Spesa tecnica </a:t>
            </a:r>
            <a:r>
              <a:rPr i="1" lang="it-IT" sz="1100">
                <a:solidFill>
                  <a:schemeClr val="dk1"/>
                </a:solidFill>
                <a:latin typeface="Roboto"/>
                <a:ea typeface="Roboto"/>
                <a:cs typeface="Roboto"/>
                <a:sym typeface="Roboto"/>
              </a:rPr>
              <a:t>ammessa</a:t>
            </a:r>
            <a:r>
              <a:rPr lang="it-IT" sz="1100">
                <a:solidFill>
                  <a:schemeClr val="dk1"/>
                </a:solidFill>
                <a:latin typeface="Roboto"/>
                <a:ea typeface="Roboto"/>
                <a:cs typeface="Roboto"/>
                <a:sym typeface="Roboto"/>
              </a:rPr>
              <a:t>; ovvero il </a:t>
            </a:r>
            <a:r>
              <a:rPr i="1" lang="it-IT" sz="1100">
                <a:solidFill>
                  <a:schemeClr val="dk1"/>
                </a:solidFill>
                <a:latin typeface="Roboto"/>
                <a:ea typeface="Roboto"/>
                <a:cs typeface="Roboto"/>
                <a:sym typeface="Roboto"/>
              </a:rPr>
              <a:t>contributo regionale teorico</a:t>
            </a:r>
            <a:r>
              <a:rPr lang="it-IT" sz="1100">
                <a:solidFill>
                  <a:schemeClr val="dk1"/>
                </a:solidFill>
                <a:latin typeface="Roboto"/>
                <a:ea typeface="Roboto"/>
                <a:cs typeface="Roboto"/>
                <a:sym typeface="Roboto"/>
              </a:rPr>
              <a:t>  che si può ricevere.</a:t>
            </a:r>
            <a:endParaRPr sz="1100">
              <a:solidFill>
                <a:schemeClr val="dk1"/>
              </a:solidFill>
              <a:latin typeface="Roboto"/>
              <a:ea typeface="Roboto"/>
              <a:cs typeface="Roboto"/>
              <a:sym typeface="Roboto"/>
            </a:endParaRPr>
          </a:p>
          <a:p>
            <a:pPr indent="-317500" lvl="0" marL="457200" marR="0" rtl="0" algn="just">
              <a:lnSpc>
                <a:spcPct val="100000"/>
              </a:lnSpc>
              <a:spcBef>
                <a:spcPts val="0"/>
              </a:spcBef>
              <a:spcAft>
                <a:spcPts val="0"/>
              </a:spcAft>
              <a:buClr>
                <a:schemeClr val="dk1"/>
              </a:buClr>
              <a:buSzPts val="1400"/>
              <a:buChar char="-"/>
            </a:pPr>
            <a:r>
              <a:rPr i="1" lang="it-IT" sz="1100">
                <a:solidFill>
                  <a:schemeClr val="dk1"/>
                </a:solidFill>
                <a:latin typeface="Roboto"/>
                <a:ea typeface="Roboto"/>
                <a:cs typeface="Roboto"/>
                <a:sym typeface="Roboto"/>
              </a:rPr>
              <a:t>Spesa già rendicontata</a:t>
            </a:r>
            <a:r>
              <a:rPr lang="it-IT" sz="1100">
                <a:solidFill>
                  <a:schemeClr val="dk1"/>
                </a:solidFill>
                <a:latin typeface="Roboto"/>
                <a:ea typeface="Roboto"/>
                <a:cs typeface="Roboto"/>
                <a:sym typeface="Roboto"/>
              </a:rPr>
              <a:t>; sarà 0 in quanto non è stato rendicontato nulla in precedenza. </a:t>
            </a:r>
            <a:endParaRPr sz="1100">
              <a:solidFill>
                <a:schemeClr val="dk1"/>
              </a:solidFill>
              <a:latin typeface="Roboto"/>
              <a:ea typeface="Roboto"/>
              <a:cs typeface="Roboto"/>
              <a:sym typeface="Roboto"/>
            </a:endParaRPr>
          </a:p>
          <a:p>
            <a:pPr indent="-317500" lvl="0" marL="457200" marR="0" rtl="0" algn="just">
              <a:lnSpc>
                <a:spcPct val="100000"/>
              </a:lnSpc>
              <a:spcBef>
                <a:spcPts val="0"/>
              </a:spcBef>
              <a:spcAft>
                <a:spcPts val="0"/>
              </a:spcAft>
              <a:buClr>
                <a:schemeClr val="dk1"/>
              </a:buClr>
              <a:buSzPts val="1400"/>
              <a:buChar char="-"/>
            </a:pPr>
            <a:r>
              <a:rPr i="1" lang="it-IT" sz="1100">
                <a:solidFill>
                  <a:schemeClr val="dk1"/>
                </a:solidFill>
                <a:latin typeface="Roboto"/>
                <a:ea typeface="Roboto"/>
                <a:cs typeface="Roboto"/>
                <a:sym typeface="Roboto"/>
              </a:rPr>
              <a:t>Da approvare; una volta salvato la spesa rendicontata associata al giustificativo questo campo sarà popolato con 15.000. </a:t>
            </a:r>
            <a:r>
              <a:rPr lang="it-IT" sz="1100">
                <a:solidFill>
                  <a:schemeClr val="dk1"/>
                </a:solidFill>
                <a:latin typeface="Roboto"/>
                <a:ea typeface="Roboto"/>
                <a:cs typeface="Roboto"/>
                <a:sym typeface="Roboto"/>
              </a:rPr>
              <a:t>durante la compilazione è 0  perché è in attesa dell’istruttoria. </a:t>
            </a:r>
            <a:endParaRPr sz="1100">
              <a:solidFill>
                <a:schemeClr val="dk1"/>
              </a:solidFill>
              <a:latin typeface="Roboto"/>
              <a:ea typeface="Roboto"/>
              <a:cs typeface="Roboto"/>
              <a:sym typeface="Roboto"/>
            </a:endParaRPr>
          </a:p>
          <a:p>
            <a:pPr indent="-317500" lvl="0" marL="457200" marR="0" rtl="0" algn="just">
              <a:lnSpc>
                <a:spcPct val="100000"/>
              </a:lnSpc>
              <a:spcBef>
                <a:spcPts val="0"/>
              </a:spcBef>
              <a:spcAft>
                <a:spcPts val="0"/>
              </a:spcAft>
              <a:buClr>
                <a:schemeClr val="dk1"/>
              </a:buClr>
              <a:buSzPts val="1400"/>
              <a:buChar char="-"/>
            </a:pPr>
            <a:r>
              <a:rPr i="1" lang="it-IT" sz="1100">
                <a:solidFill>
                  <a:schemeClr val="dk1"/>
                </a:solidFill>
                <a:latin typeface="Roboto"/>
                <a:ea typeface="Roboto"/>
                <a:cs typeface="Roboto"/>
                <a:sym typeface="Roboto"/>
              </a:rPr>
              <a:t>Rendicontata approvata</a:t>
            </a:r>
            <a:r>
              <a:rPr lang="it-IT" sz="1100">
                <a:solidFill>
                  <a:schemeClr val="dk1"/>
                </a:solidFill>
                <a:latin typeface="Roboto"/>
                <a:ea typeface="Roboto"/>
                <a:cs typeface="Roboto"/>
                <a:sym typeface="Roboto"/>
              </a:rPr>
              <a:t>: se l’istruttoria darà esito positivo, questo campo si popolerà con 15.000 mentre il campo </a:t>
            </a:r>
            <a:r>
              <a:rPr i="1" lang="it-IT" sz="1100">
                <a:solidFill>
                  <a:schemeClr val="dk1"/>
                </a:solidFill>
                <a:latin typeface="Roboto"/>
                <a:ea typeface="Roboto"/>
                <a:cs typeface="Roboto"/>
                <a:sym typeface="Roboto"/>
              </a:rPr>
              <a:t>Da approvare </a:t>
            </a:r>
            <a:r>
              <a:rPr lang="it-IT" sz="1100">
                <a:solidFill>
                  <a:schemeClr val="dk1"/>
                </a:solidFill>
                <a:latin typeface="Roboto"/>
                <a:ea typeface="Roboto"/>
                <a:cs typeface="Roboto"/>
                <a:sym typeface="Roboto"/>
              </a:rPr>
              <a:t>tornerà a 0.</a:t>
            </a:r>
            <a:r>
              <a:rPr lang="it-IT" sz="1200">
                <a:solidFill>
                  <a:schemeClr val="dk1"/>
                </a:solidFill>
              </a:rPr>
              <a:t>  </a:t>
            </a:r>
            <a:endParaRPr sz="1200">
              <a:solidFill>
                <a:schemeClr val="dk1"/>
              </a:solidFill>
            </a:endParaRPr>
          </a:p>
          <a:p>
            <a:pPr indent="0" lvl="0" marL="0" marR="0" rtl="0" algn="just">
              <a:lnSpc>
                <a:spcPct val="100000"/>
              </a:lnSpc>
              <a:spcBef>
                <a:spcPts val="0"/>
              </a:spcBef>
              <a:spcAft>
                <a:spcPts val="0"/>
              </a:spcAft>
              <a:buNone/>
            </a:pPr>
            <a:r>
              <a:t/>
            </a:r>
            <a:endParaRPr sz="1200">
              <a:solidFill>
                <a:schemeClr val="dk1"/>
              </a:solidFill>
            </a:endParaRPr>
          </a:p>
          <a:p>
            <a:pPr indent="0" lvl="0" marL="0" marR="0" rtl="0" algn="just">
              <a:lnSpc>
                <a:spcPct val="100000"/>
              </a:lnSpc>
              <a:spcBef>
                <a:spcPts val="0"/>
              </a:spcBef>
              <a:spcAft>
                <a:spcPts val="0"/>
              </a:spcAft>
              <a:buNone/>
            </a:pPr>
            <a:r>
              <a:rPr lang="it-IT" sz="1200">
                <a:solidFill>
                  <a:schemeClr val="dk1"/>
                </a:solidFill>
              </a:rPr>
              <a:t>Per procedere inserire l’importo del contributo, ovvero 15.000, nella voce </a:t>
            </a:r>
            <a:r>
              <a:rPr b="1" lang="it-IT" sz="1200">
                <a:solidFill>
                  <a:schemeClr val="dk1"/>
                </a:solidFill>
              </a:rPr>
              <a:t>Spesa Rendicontata Associata Al Giustificativo</a:t>
            </a:r>
            <a:r>
              <a:rPr lang="it-IT" sz="1200">
                <a:solidFill>
                  <a:schemeClr val="dk1"/>
                </a:solidFill>
              </a:rPr>
              <a:t>.</a:t>
            </a:r>
            <a:endParaRPr sz="1200">
              <a:solidFill>
                <a:schemeClr val="dk1"/>
              </a:solidFill>
            </a:endParaRPr>
          </a:p>
          <a:p>
            <a:pPr indent="0" lvl="0" marL="0" marR="0" rtl="0" algn="just">
              <a:lnSpc>
                <a:spcPct val="100000"/>
              </a:lnSpc>
              <a:spcBef>
                <a:spcPts val="0"/>
              </a:spcBef>
              <a:spcAft>
                <a:spcPts val="0"/>
              </a:spcAft>
              <a:buNone/>
            </a:pPr>
            <a:r>
              <a:rPr lang="it-IT" sz="1200">
                <a:solidFill>
                  <a:schemeClr val="dk1"/>
                </a:solidFill>
              </a:rPr>
              <a:t>Infine cliccare sul pulsante blu “</a:t>
            </a:r>
            <a:r>
              <a:rPr b="1" lang="it-IT" sz="1200">
                <a:solidFill>
                  <a:schemeClr val="dk1"/>
                </a:solidFill>
              </a:rPr>
              <a:t>Salva</a:t>
            </a:r>
            <a:r>
              <a:rPr lang="it-IT" sz="1200">
                <a:solidFill>
                  <a:schemeClr val="dk1"/>
                </a:solidFill>
              </a:rPr>
              <a:t>”. </a:t>
            </a:r>
            <a:br>
              <a:rPr lang="it-IT" sz="1100">
                <a:solidFill>
                  <a:schemeClr val="dk1"/>
                </a:solidFill>
                <a:latin typeface="Roboto"/>
                <a:ea typeface="Roboto"/>
                <a:cs typeface="Roboto"/>
                <a:sym typeface="Roboto"/>
              </a:rPr>
            </a:br>
            <a:endParaRPr b="0" i="0" sz="1200" u="none" cap="none" strike="noStrike">
              <a:solidFill>
                <a:schemeClr val="dk1"/>
              </a:solidFill>
              <a:latin typeface="Arial"/>
              <a:ea typeface="Arial"/>
              <a:cs typeface="Arial"/>
              <a:sym typeface="Arial"/>
            </a:endParaRPr>
          </a:p>
        </p:txBody>
      </p:sp>
      <p:pic>
        <p:nvPicPr>
          <p:cNvPr id="416" name="Google Shape;416;p19" title="immagine (9).png"/>
          <p:cNvPicPr preferRelativeResize="0"/>
          <p:nvPr/>
        </p:nvPicPr>
        <p:blipFill>
          <a:blip r:embed="rId3">
            <a:alphaModFix/>
          </a:blip>
          <a:stretch>
            <a:fillRect/>
          </a:stretch>
        </p:blipFill>
        <p:spPr>
          <a:xfrm>
            <a:off x="152400" y="919199"/>
            <a:ext cx="9045146" cy="3966642"/>
          </a:xfrm>
          <a:prstGeom prst="rect">
            <a:avLst/>
          </a:prstGeom>
          <a:noFill/>
          <a:ln>
            <a:noFill/>
          </a:ln>
        </p:spPr>
      </p:pic>
      <p:sp>
        <p:nvSpPr>
          <p:cNvPr id="417" name="Google Shape;417;p19"/>
          <p:cNvSpPr/>
          <p:nvPr/>
        </p:nvSpPr>
        <p:spPr>
          <a:xfrm>
            <a:off x="2517275" y="3914500"/>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38b0680dba8_0_35"/>
          <p:cNvSpPr txBox="1"/>
          <p:nvPr>
            <p:ph idx="1" type="body"/>
          </p:nvPr>
        </p:nvSpPr>
        <p:spPr>
          <a:xfrm>
            <a:off x="696450" y="1061975"/>
            <a:ext cx="10799100" cy="5364900"/>
          </a:xfrm>
          <a:prstGeom prst="rect">
            <a:avLst/>
          </a:prstGeom>
        </p:spPr>
        <p:txBody>
          <a:bodyPr anchorCtr="0" anchor="t" bIns="0" lIns="0" spcFirstLastPara="1" rIns="0" wrap="square" tIns="0">
            <a:noAutofit/>
          </a:bodyPr>
          <a:lstStyle/>
          <a:p>
            <a:pPr indent="0" lvl="0" marL="0" rtl="0" algn="just">
              <a:spcBef>
                <a:spcPts val="1200"/>
              </a:spcBef>
              <a:spcAft>
                <a:spcPts val="0"/>
              </a:spcAft>
              <a:buClr>
                <a:schemeClr val="dk1"/>
              </a:buClr>
              <a:buSzPts val="1100"/>
              <a:buFont typeface="Arial"/>
              <a:buNone/>
            </a:pPr>
            <a:r>
              <a:rPr lang="it-IT" sz="1400">
                <a:latin typeface="Arial"/>
                <a:ea typeface="Arial"/>
                <a:cs typeface="Arial"/>
                <a:sym typeface="Arial"/>
              </a:rPr>
              <a:t>Al fine dell’erogazione del contributo, mediante la piattaforma informatica suindicata, l’Amministrazione locale richiedente dovrà inserire gli estremi del conto corrente o del conto di tesoreria unica sul quale effettuare l’erogazione del contributo intestato all’amministrazione beneficiaria ed allegare la documentazione.</a:t>
            </a:r>
            <a:endParaRPr sz="1400">
              <a:latin typeface="Arial"/>
              <a:ea typeface="Arial"/>
              <a:cs typeface="Arial"/>
              <a:sym typeface="Arial"/>
            </a:endParaRPr>
          </a:p>
          <a:p>
            <a:pPr indent="0" lvl="0" marL="0" rtl="0" algn="just">
              <a:spcBef>
                <a:spcPts val="1200"/>
              </a:spcBef>
              <a:spcAft>
                <a:spcPts val="0"/>
              </a:spcAft>
              <a:buClr>
                <a:schemeClr val="dk1"/>
              </a:buClr>
              <a:buSzPts val="1100"/>
              <a:buFont typeface="Arial"/>
              <a:buNone/>
            </a:pPr>
            <a:r>
              <a:rPr lang="it-IT" sz="1400">
                <a:latin typeface="Arial"/>
                <a:ea typeface="Arial"/>
                <a:cs typeface="Arial"/>
                <a:sym typeface="Arial"/>
              </a:rPr>
              <a:t>Per inserirla è necessario accedere ai </a:t>
            </a:r>
            <a:r>
              <a:rPr b="1" lang="it-IT" sz="1400">
                <a:latin typeface="Arial"/>
                <a:ea typeface="Arial"/>
                <a:cs typeface="Arial"/>
                <a:sym typeface="Arial"/>
              </a:rPr>
              <a:t>dettagli del progetto</a:t>
            </a:r>
            <a:r>
              <a:rPr lang="it-IT" sz="1400">
                <a:latin typeface="Arial"/>
                <a:ea typeface="Arial"/>
                <a:cs typeface="Arial"/>
                <a:sym typeface="Arial"/>
              </a:rPr>
              <a:t> e aprire la sezione </a:t>
            </a:r>
            <a:r>
              <a:rPr i="1" lang="it-IT" sz="1400">
                <a:latin typeface="Arial"/>
                <a:ea typeface="Arial"/>
                <a:cs typeface="Arial"/>
                <a:sym typeface="Arial"/>
              </a:rPr>
              <a:t>“modalità di pagamento”</a:t>
            </a:r>
            <a:r>
              <a:rPr lang="it-IT" sz="1400">
                <a:latin typeface="Arial"/>
                <a:ea typeface="Arial"/>
                <a:cs typeface="Arial"/>
                <a:sym typeface="Arial"/>
              </a:rPr>
              <a:t>. All’interno di questa area, cliccando sul pulsante blu </a:t>
            </a:r>
            <a:r>
              <a:rPr i="1" lang="it-IT" sz="1400">
                <a:latin typeface="Arial"/>
                <a:ea typeface="Arial"/>
                <a:cs typeface="Arial"/>
                <a:sym typeface="Arial"/>
              </a:rPr>
              <a:t>“nuova modalità di pagamento”</a:t>
            </a:r>
            <a:r>
              <a:rPr lang="it-IT" sz="1400">
                <a:latin typeface="Arial"/>
                <a:ea typeface="Arial"/>
                <a:cs typeface="Arial"/>
                <a:sym typeface="Arial"/>
              </a:rPr>
              <a:t>, è possibile aggiungerla. </a:t>
            </a:r>
            <a:endParaRPr sz="1400">
              <a:latin typeface="Arial"/>
              <a:ea typeface="Arial"/>
              <a:cs typeface="Arial"/>
              <a:sym typeface="Arial"/>
            </a:endParaRPr>
          </a:p>
          <a:p>
            <a:pPr indent="0" lvl="0" marL="0" rtl="0" algn="just">
              <a:spcBef>
                <a:spcPts val="1200"/>
              </a:spcBef>
              <a:spcAft>
                <a:spcPts val="0"/>
              </a:spcAft>
              <a:buClr>
                <a:schemeClr val="dk1"/>
              </a:buClr>
              <a:buSzPts val="1100"/>
              <a:buFont typeface="Arial"/>
              <a:buNone/>
            </a:pPr>
            <a:r>
              <a:rPr lang="it-IT" sz="1400">
                <a:latin typeface="Arial"/>
                <a:ea typeface="Arial"/>
                <a:cs typeface="Arial"/>
                <a:sym typeface="Arial"/>
              </a:rPr>
              <a:t>Nella sottosezione successiva è necessario compilare i campi obbligatori, una volta compilati bisognerà cliccare sul pulsante </a:t>
            </a:r>
            <a:r>
              <a:rPr i="1" lang="it-IT" sz="1400">
                <a:latin typeface="Arial"/>
                <a:ea typeface="Arial"/>
                <a:cs typeface="Arial"/>
                <a:sym typeface="Arial"/>
              </a:rPr>
              <a:t>“Separa ABI CAB CC” </a:t>
            </a:r>
            <a:r>
              <a:rPr lang="it-IT" sz="1400">
                <a:latin typeface="Arial"/>
                <a:ea typeface="Arial"/>
                <a:cs typeface="Arial"/>
                <a:sym typeface="Arial"/>
              </a:rPr>
              <a:t>per popolare automaticamente i campi rimanenti.</a:t>
            </a:r>
            <a:br>
              <a:rPr lang="it-IT" sz="1400">
                <a:latin typeface="Arial"/>
                <a:ea typeface="Arial"/>
                <a:cs typeface="Arial"/>
                <a:sym typeface="Arial"/>
              </a:rPr>
            </a:br>
            <a:br>
              <a:rPr lang="it-IT" sz="1400">
                <a:latin typeface="Arial"/>
                <a:ea typeface="Arial"/>
                <a:cs typeface="Arial"/>
                <a:sym typeface="Arial"/>
              </a:rPr>
            </a:br>
            <a:br>
              <a:rPr lang="it-IT" sz="1400">
                <a:latin typeface="Arial"/>
                <a:ea typeface="Arial"/>
                <a:cs typeface="Arial"/>
                <a:sym typeface="Arial"/>
              </a:rPr>
            </a:br>
            <a:endParaRPr sz="1400">
              <a:latin typeface="Arial"/>
              <a:ea typeface="Arial"/>
              <a:cs typeface="Arial"/>
              <a:sym typeface="Arial"/>
            </a:endParaRPr>
          </a:p>
          <a:p>
            <a:pPr indent="0" lvl="0" marL="0" rtl="0" algn="just">
              <a:spcBef>
                <a:spcPts val="120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a:latin typeface="Arial"/>
              <a:ea typeface="Arial"/>
              <a:cs typeface="Arial"/>
              <a:sym typeface="Arial"/>
            </a:endParaRPr>
          </a:p>
          <a:p>
            <a:pPr indent="0" lvl="0" marL="0" rtl="0" algn="just">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rtl="0" algn="just">
              <a:spcBef>
                <a:spcPts val="1200"/>
              </a:spcBef>
              <a:spcAft>
                <a:spcPts val="0"/>
              </a:spcAft>
              <a:buClr>
                <a:schemeClr val="dk1"/>
              </a:buClr>
              <a:buSzPts val="1100"/>
              <a:buFont typeface="Arial"/>
              <a:buNone/>
            </a:pPr>
            <a:br>
              <a:rPr lang="it-IT" sz="1400">
                <a:latin typeface="Arial"/>
                <a:ea typeface="Arial"/>
                <a:cs typeface="Arial"/>
                <a:sym typeface="Arial"/>
              </a:rPr>
            </a:br>
            <a:br>
              <a:rPr lang="it-IT" sz="1400">
                <a:latin typeface="Arial"/>
                <a:ea typeface="Arial"/>
                <a:cs typeface="Arial"/>
                <a:sym typeface="Arial"/>
              </a:rPr>
            </a:br>
            <a:br>
              <a:rPr lang="it-IT" sz="1400">
                <a:latin typeface="Arial"/>
                <a:ea typeface="Arial"/>
                <a:cs typeface="Arial"/>
                <a:sym typeface="Arial"/>
              </a:rPr>
            </a:br>
            <a:br>
              <a:rPr lang="it-IT" sz="1400">
                <a:latin typeface="Arial"/>
                <a:ea typeface="Arial"/>
                <a:cs typeface="Arial"/>
                <a:sym typeface="Arial"/>
              </a:rPr>
            </a:br>
            <a:br>
              <a:rPr lang="it-IT" sz="1400">
                <a:latin typeface="Arial"/>
                <a:ea typeface="Arial"/>
                <a:cs typeface="Arial"/>
                <a:sym typeface="Arial"/>
              </a:rPr>
            </a:br>
            <a:br>
              <a:rPr lang="it-IT" sz="1400">
                <a:latin typeface="Arial"/>
                <a:ea typeface="Arial"/>
                <a:cs typeface="Arial"/>
                <a:sym typeface="Arial"/>
              </a:rPr>
            </a:br>
            <a:br>
              <a:rPr lang="it-IT" sz="1400">
                <a:latin typeface="Arial"/>
                <a:ea typeface="Arial"/>
                <a:cs typeface="Arial"/>
                <a:sym typeface="Arial"/>
              </a:rPr>
            </a:br>
            <a:br>
              <a:rPr lang="it-IT" sz="1400">
                <a:latin typeface="Arial"/>
                <a:ea typeface="Arial"/>
                <a:cs typeface="Arial"/>
                <a:sym typeface="Arial"/>
              </a:rPr>
            </a:br>
            <a:br>
              <a:rPr lang="it-IT" sz="1400">
                <a:latin typeface="Arial"/>
                <a:ea typeface="Arial"/>
                <a:cs typeface="Arial"/>
                <a:sym typeface="Arial"/>
              </a:rPr>
            </a:br>
            <a:endParaRPr sz="1400">
              <a:latin typeface="Arial"/>
              <a:ea typeface="Arial"/>
              <a:cs typeface="Arial"/>
              <a:sym typeface="Arial"/>
            </a:endParaRPr>
          </a:p>
          <a:p>
            <a:pPr indent="0" lvl="0" marL="0" rtl="0" algn="just">
              <a:spcBef>
                <a:spcPts val="1200"/>
              </a:spcBef>
              <a:spcAft>
                <a:spcPts val="1200"/>
              </a:spcAft>
              <a:buNone/>
            </a:pPr>
            <a:r>
              <a:t/>
            </a:r>
            <a:endParaRPr sz="1400">
              <a:latin typeface="Arial"/>
              <a:ea typeface="Arial"/>
              <a:cs typeface="Arial"/>
              <a:sym typeface="Arial"/>
            </a:endParaRPr>
          </a:p>
        </p:txBody>
      </p:sp>
      <p:sp>
        <p:nvSpPr>
          <p:cNvPr id="424" name="Google Shape;424;g38b0680dba8_0_35"/>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sp>
        <p:nvSpPr>
          <p:cNvPr id="425" name="Google Shape;425;g38b0680dba8_0_35"/>
          <p:cNvSpPr txBox="1"/>
          <p:nvPr>
            <p:ph type="title"/>
          </p:nvPr>
        </p:nvSpPr>
        <p:spPr>
          <a:xfrm>
            <a:off x="701313" y="514800"/>
            <a:ext cx="10800000" cy="25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it-IT">
                <a:latin typeface="Arial"/>
                <a:ea typeface="Arial"/>
                <a:cs typeface="Arial"/>
                <a:sym typeface="Arial"/>
              </a:rPr>
              <a:t>5</a:t>
            </a:r>
            <a:r>
              <a:rPr lang="it-IT">
                <a:latin typeface="Arial"/>
                <a:ea typeface="Arial"/>
                <a:cs typeface="Arial"/>
                <a:sym typeface="Arial"/>
              </a:rPr>
              <a:t>.Modalità di pagamento  </a:t>
            </a:r>
            <a:endParaRPr>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38b0680dba8_0_1"/>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pic>
        <p:nvPicPr>
          <p:cNvPr descr="A screenshot of a computer&#10;&#10;AI-generated content may be incorrect." id="432" name="Google Shape;432;g38b0680dba8_0_1"/>
          <p:cNvPicPr preferRelativeResize="0"/>
          <p:nvPr/>
        </p:nvPicPr>
        <p:blipFill rotWithShape="1">
          <a:blip r:embed="rId3">
            <a:alphaModFix/>
          </a:blip>
          <a:srcRect b="0" l="0" r="0" t="0"/>
          <a:stretch/>
        </p:blipFill>
        <p:spPr>
          <a:xfrm>
            <a:off x="701313" y="1028700"/>
            <a:ext cx="8456170" cy="4756595"/>
          </a:xfrm>
          <a:prstGeom prst="rect">
            <a:avLst/>
          </a:prstGeom>
          <a:noFill/>
          <a:ln>
            <a:noFill/>
          </a:ln>
        </p:spPr>
      </p:pic>
      <p:sp>
        <p:nvSpPr>
          <p:cNvPr id="433" name="Google Shape;433;g38b0680dba8_0_1"/>
          <p:cNvSpPr/>
          <p:nvPr/>
        </p:nvSpPr>
        <p:spPr>
          <a:xfrm>
            <a:off x="8263600" y="3813050"/>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
        <p:nvSpPr>
          <p:cNvPr id="434" name="Google Shape;434;g38b0680dba8_0_1"/>
          <p:cNvSpPr txBox="1"/>
          <p:nvPr/>
        </p:nvSpPr>
        <p:spPr>
          <a:xfrm>
            <a:off x="9349946" y="1005016"/>
            <a:ext cx="2418300" cy="1569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Arial"/>
              <a:buNone/>
            </a:pPr>
            <a:r>
              <a:rPr b="0" i="0" lang="it-IT" sz="1200" u="none" cap="none" strike="noStrike">
                <a:solidFill>
                  <a:schemeClr val="dk1"/>
                </a:solidFill>
                <a:latin typeface="Arial"/>
                <a:ea typeface="Arial"/>
                <a:cs typeface="Arial"/>
                <a:sym typeface="Arial"/>
              </a:rPr>
              <a:t>Come per le sezioni precedenti, nella sezione </a:t>
            </a:r>
            <a:r>
              <a:rPr b="1" i="0" lang="it-IT" sz="1200" u="none" cap="none" strike="noStrike">
                <a:solidFill>
                  <a:schemeClr val="dk1"/>
                </a:solidFill>
                <a:latin typeface="Arial"/>
                <a:ea typeface="Arial"/>
                <a:cs typeface="Arial"/>
                <a:sym typeface="Arial"/>
              </a:rPr>
              <a:t>Dettaglio </a:t>
            </a:r>
            <a:r>
              <a:rPr b="0" i="0" lang="it-IT" sz="1200" u="none" cap="none" strike="noStrike">
                <a:solidFill>
                  <a:schemeClr val="dk1"/>
                </a:solidFill>
                <a:latin typeface="Arial"/>
                <a:ea typeface="Arial"/>
                <a:cs typeface="Arial"/>
                <a:sym typeface="Arial"/>
              </a:rPr>
              <a:t>è presente la sotto sezione </a:t>
            </a:r>
            <a:r>
              <a:rPr b="1" lang="it-IT" sz="1200">
                <a:solidFill>
                  <a:schemeClr val="dk1"/>
                </a:solidFill>
              </a:rPr>
              <a:t>modalità di pagamento.</a:t>
            </a:r>
            <a:r>
              <a:rPr b="0" i="0" lang="it-IT" sz="1200" u="none" cap="none" strike="noStrike">
                <a:solidFill>
                  <a:schemeClr val="dk1"/>
                </a:solidFill>
                <a:latin typeface="Arial"/>
                <a:ea typeface="Arial"/>
                <a:cs typeface="Arial"/>
                <a:sym typeface="Arial"/>
              </a:rPr>
              <a:t> </a:t>
            </a:r>
            <a:br>
              <a:rPr b="0" i="0" lang="it-IT" sz="1200" u="none" cap="none" strike="noStrike">
                <a:solidFill>
                  <a:schemeClr val="dk1"/>
                </a:solidFill>
                <a:latin typeface="Arial"/>
                <a:ea typeface="Arial"/>
                <a:cs typeface="Arial"/>
                <a:sym typeface="Arial"/>
              </a:rPr>
            </a:br>
            <a:r>
              <a:rPr b="0" i="0" lang="it-IT" sz="1200" u="none" cap="none" strike="noStrike">
                <a:solidFill>
                  <a:schemeClr val="dk1"/>
                </a:solidFill>
                <a:latin typeface="Arial"/>
                <a:ea typeface="Arial"/>
                <a:cs typeface="Arial"/>
                <a:sym typeface="Arial"/>
              </a:rPr>
              <a:t>Per compilare la sezione </a:t>
            </a:r>
            <a:r>
              <a:rPr b="1" lang="it-IT" sz="1200">
                <a:solidFill>
                  <a:schemeClr val="dk1"/>
                </a:solidFill>
              </a:rPr>
              <a:t>modalità di pagamento</a:t>
            </a:r>
            <a:r>
              <a:rPr b="0" i="0" lang="it-IT" sz="1200" u="none" cap="none" strike="noStrike">
                <a:solidFill>
                  <a:schemeClr val="dk1"/>
                </a:solidFill>
                <a:latin typeface="Arial"/>
                <a:ea typeface="Arial"/>
                <a:cs typeface="Arial"/>
                <a:sym typeface="Arial"/>
              </a:rPr>
              <a:t>, cliccare sul tasto </a:t>
            </a:r>
            <a:r>
              <a:rPr b="1" i="0" lang="it-IT" sz="1200" u="none" cap="none" strike="noStrike">
                <a:solidFill>
                  <a:schemeClr val="dk1"/>
                </a:solidFill>
                <a:latin typeface="Arial"/>
                <a:ea typeface="Arial"/>
                <a:cs typeface="Arial"/>
                <a:sym typeface="Arial"/>
              </a:rPr>
              <a:t>Dettaglio</a:t>
            </a:r>
            <a:r>
              <a:rPr b="0" i="0" lang="it-IT"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435" name="Google Shape;435;g38b0680dba8_0_1"/>
          <p:cNvSpPr txBox="1"/>
          <p:nvPr>
            <p:ph type="title"/>
          </p:nvPr>
        </p:nvSpPr>
        <p:spPr>
          <a:xfrm>
            <a:off x="701313" y="514800"/>
            <a:ext cx="10800000" cy="25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it-IT">
                <a:latin typeface="Arial"/>
                <a:ea typeface="Arial"/>
                <a:cs typeface="Arial"/>
                <a:sym typeface="Arial"/>
              </a:rPr>
              <a:t>5.1 Modalità di pagamento  </a:t>
            </a:r>
            <a:endParaRPr>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38b0680dba8_0_17"/>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sp>
        <p:nvSpPr>
          <p:cNvPr id="442" name="Google Shape;442;g38b0680dba8_0_17"/>
          <p:cNvSpPr txBox="1"/>
          <p:nvPr/>
        </p:nvSpPr>
        <p:spPr>
          <a:xfrm>
            <a:off x="9349946" y="1005016"/>
            <a:ext cx="2418300" cy="1376100"/>
          </a:xfrm>
          <a:prstGeom prst="rect">
            <a:avLst/>
          </a:prstGeom>
          <a:noFill/>
          <a:ln>
            <a:noFill/>
          </a:ln>
        </p:spPr>
        <p:txBody>
          <a:bodyPr anchorCtr="0" anchor="t" bIns="45700" lIns="91425" spcFirstLastPara="1" rIns="91425" wrap="square" tIns="45700">
            <a:spAutoFit/>
          </a:bodyPr>
          <a:lstStyle/>
          <a:p>
            <a:pPr indent="0" lvl="0" marL="0" rtl="0" algn="just">
              <a:lnSpc>
                <a:spcPct val="120000"/>
              </a:lnSpc>
              <a:spcBef>
                <a:spcPts val="0"/>
              </a:spcBef>
              <a:spcAft>
                <a:spcPts val="0"/>
              </a:spcAft>
              <a:buClr>
                <a:schemeClr val="dk1"/>
              </a:buClr>
              <a:buSzPts val="1100"/>
              <a:buFont typeface="Arial"/>
              <a:buNone/>
            </a:pPr>
            <a:r>
              <a:rPr lang="it-IT" sz="1200">
                <a:solidFill>
                  <a:schemeClr val="dk1"/>
                </a:solidFill>
              </a:rPr>
              <a:t>Successivamente, nella sezione </a:t>
            </a:r>
            <a:r>
              <a:rPr b="1" lang="it-IT" sz="1200">
                <a:solidFill>
                  <a:schemeClr val="dk1"/>
                </a:solidFill>
              </a:rPr>
              <a:t>modalità di pagamento </a:t>
            </a:r>
            <a:r>
              <a:rPr lang="it-IT" sz="1200">
                <a:solidFill>
                  <a:schemeClr val="dk1"/>
                </a:solidFill>
              </a:rPr>
              <a:t>cliccare sul pulsante blu </a:t>
            </a:r>
            <a:r>
              <a:rPr b="1" lang="it-IT" sz="1200">
                <a:solidFill>
                  <a:schemeClr val="dk1"/>
                </a:solidFill>
              </a:rPr>
              <a:t>nuova modalità di pagamento</a:t>
            </a:r>
            <a:r>
              <a:rPr lang="it-IT"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marR="0" rtl="0" algn="just">
              <a:lnSpc>
                <a:spcPct val="100000"/>
              </a:lnSpc>
              <a:spcBef>
                <a:spcPts val="0"/>
              </a:spcBef>
              <a:spcAft>
                <a:spcPts val="0"/>
              </a:spcAft>
              <a:buClr>
                <a:srgbClr val="000000"/>
              </a:buClr>
              <a:buSzPts val="1200"/>
              <a:buFont typeface="Arial"/>
              <a:buNone/>
            </a:pPr>
            <a:r>
              <a:t/>
            </a:r>
            <a:endParaRPr sz="1200">
              <a:solidFill>
                <a:schemeClr val="dk1"/>
              </a:solidFill>
            </a:endParaRPr>
          </a:p>
        </p:txBody>
      </p:sp>
      <p:sp>
        <p:nvSpPr>
          <p:cNvPr id="443" name="Google Shape;443;g38b0680dba8_0_17"/>
          <p:cNvSpPr txBox="1"/>
          <p:nvPr>
            <p:ph type="title"/>
          </p:nvPr>
        </p:nvSpPr>
        <p:spPr>
          <a:xfrm>
            <a:off x="701313" y="514800"/>
            <a:ext cx="10800000" cy="25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it-IT">
                <a:latin typeface="Arial"/>
                <a:ea typeface="Arial"/>
                <a:cs typeface="Arial"/>
                <a:sym typeface="Arial"/>
              </a:rPr>
              <a:t>5.2 Modalità di pagamento  </a:t>
            </a:r>
            <a:endParaRPr>
              <a:latin typeface="Arial"/>
              <a:ea typeface="Arial"/>
              <a:cs typeface="Arial"/>
              <a:sym typeface="Arial"/>
            </a:endParaRPr>
          </a:p>
        </p:txBody>
      </p:sp>
      <p:pic>
        <p:nvPicPr>
          <p:cNvPr id="444" name="Google Shape;444;g38b0680dba8_0_17" title="immagine (1).png"/>
          <p:cNvPicPr preferRelativeResize="0"/>
          <p:nvPr/>
        </p:nvPicPr>
        <p:blipFill rotWithShape="1">
          <a:blip r:embed="rId3">
            <a:alphaModFix/>
          </a:blip>
          <a:srcRect b="0" l="0" r="0" t="7140"/>
          <a:stretch/>
        </p:blipFill>
        <p:spPr>
          <a:xfrm>
            <a:off x="304800" y="1057275"/>
            <a:ext cx="9045151" cy="4928974"/>
          </a:xfrm>
          <a:prstGeom prst="rect">
            <a:avLst/>
          </a:prstGeom>
          <a:noFill/>
          <a:ln>
            <a:noFill/>
          </a:ln>
        </p:spPr>
      </p:pic>
      <p:sp>
        <p:nvSpPr>
          <p:cNvPr id="445" name="Google Shape;445;g38b0680dba8_0_17"/>
          <p:cNvSpPr/>
          <p:nvPr/>
        </p:nvSpPr>
        <p:spPr>
          <a:xfrm>
            <a:off x="7770825" y="4546175"/>
            <a:ext cx="15138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cxnSp>
        <p:nvCxnSpPr>
          <p:cNvPr id="446" name="Google Shape;446;g38b0680dba8_0_17"/>
          <p:cNvCxnSpPr/>
          <p:nvPr/>
        </p:nvCxnSpPr>
        <p:spPr>
          <a:xfrm>
            <a:off x="2990375" y="5527575"/>
            <a:ext cx="481500" cy="1800"/>
          </a:xfrm>
          <a:prstGeom prst="straightConnector1">
            <a:avLst/>
          </a:prstGeom>
          <a:noFill/>
          <a:ln cap="flat" cmpd="sng" w="76200">
            <a:solidFill>
              <a:schemeClr val="dk1"/>
            </a:solidFill>
            <a:prstDash val="solid"/>
            <a:round/>
            <a:headEnd len="med" w="med" type="none"/>
            <a:tailEnd len="med" w="med" type="none"/>
          </a:ln>
        </p:spPr>
      </p:cxnSp>
      <p:cxnSp>
        <p:nvCxnSpPr>
          <p:cNvPr id="447" name="Google Shape;447;g38b0680dba8_0_17"/>
          <p:cNvCxnSpPr/>
          <p:nvPr/>
        </p:nvCxnSpPr>
        <p:spPr>
          <a:xfrm flipH="1" rot="10800000">
            <a:off x="4774725" y="5524575"/>
            <a:ext cx="1276800" cy="3000"/>
          </a:xfrm>
          <a:prstGeom prst="straightConnector1">
            <a:avLst/>
          </a:prstGeom>
          <a:noFill/>
          <a:ln cap="flat" cmpd="sng" w="114300">
            <a:solidFill>
              <a:schemeClr val="dk1"/>
            </a:solidFill>
            <a:prstDash val="solid"/>
            <a:round/>
            <a:headEnd len="med" w="med" type="none"/>
            <a:tailEnd len="med" w="med" type="none"/>
          </a:ln>
        </p:spPr>
      </p:cxnSp>
      <p:cxnSp>
        <p:nvCxnSpPr>
          <p:cNvPr id="448" name="Google Shape;448;g38b0680dba8_0_17"/>
          <p:cNvCxnSpPr/>
          <p:nvPr/>
        </p:nvCxnSpPr>
        <p:spPr>
          <a:xfrm flipH="1" rot="10800000">
            <a:off x="7016275" y="5518275"/>
            <a:ext cx="984900" cy="6900"/>
          </a:xfrm>
          <a:prstGeom prst="straightConnector1">
            <a:avLst/>
          </a:prstGeom>
          <a:noFill/>
          <a:ln cap="flat" cmpd="sng" w="114300">
            <a:solidFill>
              <a:schemeClr val="dk1"/>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106" name="Google Shape;106;p2"/>
          <p:cNvSpPr txBox="1"/>
          <p:nvPr>
            <p:ph type="title"/>
          </p:nvPr>
        </p:nvSpPr>
        <p:spPr>
          <a:xfrm>
            <a:off x="701313" y="514800"/>
            <a:ext cx="10800000" cy="251999"/>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it-IT">
                <a:latin typeface="Arial"/>
                <a:ea typeface="Arial"/>
                <a:cs typeface="Arial"/>
                <a:sym typeface="Arial"/>
              </a:rPr>
              <a:t>1. Dettaglio Progetto</a:t>
            </a:r>
            <a:endParaRPr>
              <a:latin typeface="Arial"/>
              <a:ea typeface="Arial"/>
              <a:cs typeface="Arial"/>
              <a:sym typeface="Arial"/>
            </a:endParaRPr>
          </a:p>
        </p:txBody>
      </p:sp>
      <p:pic>
        <p:nvPicPr>
          <p:cNvPr descr="A screenshot of a computer" id="107" name="Google Shape;107;p2"/>
          <p:cNvPicPr preferRelativeResize="0"/>
          <p:nvPr/>
        </p:nvPicPr>
        <p:blipFill rotWithShape="1">
          <a:blip r:embed="rId3">
            <a:alphaModFix/>
          </a:blip>
          <a:srcRect b="0" l="0" r="0" t="0"/>
          <a:stretch/>
        </p:blipFill>
        <p:spPr>
          <a:xfrm>
            <a:off x="701314" y="1005016"/>
            <a:ext cx="8483875" cy="4772180"/>
          </a:xfrm>
          <a:prstGeom prst="rect">
            <a:avLst/>
          </a:prstGeom>
          <a:noFill/>
          <a:ln>
            <a:noFill/>
          </a:ln>
        </p:spPr>
      </p:pic>
      <p:sp>
        <p:nvSpPr>
          <p:cNvPr id="108" name="Google Shape;108;p2"/>
          <p:cNvSpPr txBox="1"/>
          <p:nvPr/>
        </p:nvSpPr>
        <p:spPr>
          <a:xfrm>
            <a:off x="9349946" y="1005016"/>
            <a:ext cx="2418300" cy="2862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Una volta entrati nell’applicativo Fondi.RVE, aprire il menu laterale e cliccare su </a:t>
            </a:r>
            <a:r>
              <a:rPr b="1" i="0" lang="it-IT" sz="1200" u="none" cap="none" strike="noStrike">
                <a:solidFill>
                  <a:schemeClr val="dk1"/>
                </a:solidFill>
                <a:latin typeface="Arial"/>
                <a:ea typeface="Arial"/>
                <a:cs typeface="Arial"/>
                <a:sym typeface="Arial"/>
              </a:rPr>
              <a:t>Gestione Progetti.</a:t>
            </a:r>
            <a:r>
              <a:rPr b="0" i="0" lang="it-IT" sz="1200" u="none" cap="none" strike="noStrike">
                <a:solidFill>
                  <a:schemeClr val="dk1"/>
                </a:solidFill>
                <a:latin typeface="Arial"/>
                <a:ea typeface="Arial"/>
                <a:cs typeface="Arial"/>
                <a:sym typeface="Arial"/>
              </a:rPr>
              <a:t> </a:t>
            </a:r>
            <a:endParaRPr/>
          </a:p>
          <a:p>
            <a:pPr indent="0" lvl="0" marL="0" marR="0" rtl="0" algn="just">
              <a:lnSpc>
                <a:spcPct val="100000"/>
              </a:lnSpc>
              <a:spcBef>
                <a:spcPts val="0"/>
              </a:spcBef>
              <a:spcAft>
                <a:spcPts val="0"/>
              </a:spcAft>
              <a:buClr>
                <a:srgbClr val="000000"/>
              </a:buClr>
              <a:buSzPts val="1200"/>
              <a:buFont typeface="Arial"/>
              <a:buNone/>
            </a:pPr>
            <a:br>
              <a:rPr b="0" i="0" lang="it-IT" sz="1200" u="none" cap="none" strike="noStrike">
                <a:solidFill>
                  <a:schemeClr val="dk1"/>
                </a:solidFill>
                <a:latin typeface="Arial"/>
                <a:ea typeface="Arial"/>
                <a:cs typeface="Arial"/>
                <a:sym typeface="Arial"/>
              </a:rPr>
            </a:br>
            <a:r>
              <a:rPr b="0" i="0" lang="it-IT" sz="1200" u="none" cap="none" strike="noStrike">
                <a:solidFill>
                  <a:schemeClr val="dk1"/>
                </a:solidFill>
                <a:latin typeface="Arial"/>
                <a:ea typeface="Arial"/>
                <a:cs typeface="Arial"/>
                <a:sym typeface="Arial"/>
              </a:rPr>
              <a:t>Nella sezione ricerca progetti, è necessario inserire il programma e il bando richiesto (Linea A o Linea B). Quindi eseguire la ricerca per visualizzare il proprio progetto.</a:t>
            </a:r>
            <a:endParaRPr/>
          </a:p>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 </a:t>
            </a:r>
            <a:br>
              <a:rPr b="0" i="0" lang="it-IT" sz="1200" u="none" cap="none" strike="noStrike">
                <a:solidFill>
                  <a:schemeClr val="dk1"/>
                </a:solidFill>
                <a:latin typeface="Arial"/>
                <a:ea typeface="Arial"/>
                <a:cs typeface="Arial"/>
                <a:sym typeface="Arial"/>
              </a:rPr>
            </a:br>
            <a:r>
              <a:rPr b="0" i="0" lang="it-IT" sz="1200" u="none" cap="none" strike="noStrike">
                <a:solidFill>
                  <a:schemeClr val="dk1"/>
                </a:solidFill>
                <a:latin typeface="Arial"/>
                <a:ea typeface="Arial"/>
                <a:cs typeface="Arial"/>
                <a:sym typeface="Arial"/>
              </a:rPr>
              <a:t>Successivamente, cliccare sul tasto </a:t>
            </a:r>
            <a:r>
              <a:rPr b="1" i="0" lang="it-IT" sz="1200" u="none" cap="none" strike="noStrike">
                <a:solidFill>
                  <a:schemeClr val="dk1"/>
                </a:solidFill>
              </a:rPr>
              <a:t>azioni</a:t>
            </a:r>
            <a:r>
              <a:rPr b="1" lang="it-IT" sz="1200">
                <a:solidFill>
                  <a:schemeClr val="dk1"/>
                </a:solidFill>
              </a:rPr>
              <a:t> </a:t>
            </a:r>
            <a:r>
              <a:rPr b="0" i="0" lang="it-IT" sz="1200" u="none" cap="none" strike="noStrike">
                <a:solidFill>
                  <a:schemeClr val="dk1"/>
                </a:solidFill>
                <a:latin typeface="Arial"/>
                <a:ea typeface="Arial"/>
                <a:cs typeface="Arial"/>
                <a:sym typeface="Arial"/>
              </a:rPr>
              <a:t>per a</a:t>
            </a:r>
            <a:r>
              <a:rPr lang="it-IT" sz="1200">
                <a:solidFill>
                  <a:schemeClr val="dk1"/>
                </a:solidFill>
              </a:rPr>
              <a:t>vviare la domanda di Saldo</a:t>
            </a:r>
            <a:r>
              <a:rPr b="0" i="0" lang="it-IT"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p:txBody>
      </p:sp>
      <p:sp>
        <p:nvSpPr>
          <p:cNvPr id="109" name="Google Shape;109;p2"/>
          <p:cNvSpPr/>
          <p:nvPr/>
        </p:nvSpPr>
        <p:spPr>
          <a:xfrm>
            <a:off x="8010725" y="2613650"/>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38b0680dba8_0_9"/>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pic>
        <p:nvPicPr>
          <p:cNvPr id="455" name="Google Shape;455;g38b0680dba8_0_9" title="immagine (2).png"/>
          <p:cNvPicPr preferRelativeResize="0"/>
          <p:nvPr/>
        </p:nvPicPr>
        <p:blipFill>
          <a:blip r:embed="rId3">
            <a:alphaModFix/>
          </a:blip>
          <a:stretch>
            <a:fillRect/>
          </a:stretch>
        </p:blipFill>
        <p:spPr>
          <a:xfrm>
            <a:off x="208050" y="1123400"/>
            <a:ext cx="8993301" cy="3457575"/>
          </a:xfrm>
          <a:prstGeom prst="rect">
            <a:avLst/>
          </a:prstGeom>
          <a:noFill/>
          <a:ln>
            <a:noFill/>
          </a:ln>
        </p:spPr>
      </p:pic>
      <p:sp>
        <p:nvSpPr>
          <p:cNvPr id="456" name="Google Shape;456;g38b0680dba8_0_9"/>
          <p:cNvSpPr txBox="1"/>
          <p:nvPr/>
        </p:nvSpPr>
        <p:spPr>
          <a:xfrm>
            <a:off x="9349946" y="1005016"/>
            <a:ext cx="2418300" cy="2936700"/>
          </a:xfrm>
          <a:prstGeom prst="rect">
            <a:avLst/>
          </a:prstGeom>
          <a:noFill/>
          <a:ln>
            <a:noFill/>
          </a:ln>
        </p:spPr>
        <p:txBody>
          <a:bodyPr anchorCtr="0" anchor="t" bIns="45700" lIns="91425" spcFirstLastPara="1" rIns="91425" wrap="square" tIns="45700">
            <a:spAutoFit/>
          </a:bodyPr>
          <a:lstStyle/>
          <a:p>
            <a:pPr indent="0" lvl="0" marL="0" rtl="0" algn="just">
              <a:lnSpc>
                <a:spcPct val="120000"/>
              </a:lnSpc>
              <a:spcBef>
                <a:spcPts val="0"/>
              </a:spcBef>
              <a:spcAft>
                <a:spcPts val="0"/>
              </a:spcAft>
              <a:buClr>
                <a:schemeClr val="dk1"/>
              </a:buClr>
              <a:buSzPts val="1100"/>
              <a:buFont typeface="Arial"/>
              <a:buNone/>
            </a:pPr>
            <a:r>
              <a:rPr lang="it-IT" sz="1200">
                <a:solidFill>
                  <a:schemeClr val="dk1"/>
                </a:solidFill>
              </a:rPr>
              <a:t>Successivamente, compilare i campi richiesti: </a:t>
            </a:r>
            <a:r>
              <a:rPr b="1" lang="it-IT" sz="1200">
                <a:solidFill>
                  <a:schemeClr val="dk1"/>
                </a:solidFill>
              </a:rPr>
              <a:t>Tipo, Attivo, Iban</a:t>
            </a:r>
            <a:r>
              <a:rPr lang="it-IT" sz="1200">
                <a:solidFill>
                  <a:schemeClr val="dk1"/>
                </a:solidFill>
              </a:rPr>
              <a:t>. U</a:t>
            </a:r>
            <a:r>
              <a:rPr lang="it-IT" sz="1200">
                <a:solidFill>
                  <a:schemeClr val="dk1"/>
                </a:solidFill>
              </a:rPr>
              <a:t>na volta inserito l’IBAN il pulsante blu </a:t>
            </a:r>
            <a:r>
              <a:rPr b="1" lang="it-IT" sz="1200">
                <a:solidFill>
                  <a:schemeClr val="dk1"/>
                </a:solidFill>
              </a:rPr>
              <a:t>Separa ABI CAB CC </a:t>
            </a:r>
            <a:r>
              <a:rPr lang="it-IT" sz="1200">
                <a:solidFill>
                  <a:schemeClr val="dk1"/>
                </a:solidFill>
              </a:rPr>
              <a:t>sarà selezionabile e i campi rimanenti si popolano automaticamente. </a:t>
            </a:r>
            <a:br>
              <a:rPr lang="it-IT" sz="1200">
                <a:solidFill>
                  <a:schemeClr val="dk1"/>
                </a:solidFill>
              </a:rPr>
            </a:br>
            <a:br>
              <a:rPr lang="it-IT" sz="1200">
                <a:solidFill>
                  <a:schemeClr val="dk1"/>
                </a:solidFill>
              </a:rPr>
            </a:br>
            <a:r>
              <a:rPr lang="it-IT" sz="1200">
                <a:solidFill>
                  <a:schemeClr val="dk1"/>
                </a:solidFill>
              </a:rPr>
              <a:t>Infine cliccare sul pulsante blu </a:t>
            </a:r>
            <a:r>
              <a:rPr b="1" lang="it-IT" sz="1200">
                <a:solidFill>
                  <a:schemeClr val="dk1"/>
                </a:solidFill>
              </a:rPr>
              <a:t>salva. </a:t>
            </a:r>
            <a:br>
              <a:rPr b="1" lang="it-IT" sz="1200">
                <a:solidFill>
                  <a:schemeClr val="dk1"/>
                </a:solidFill>
              </a:rPr>
            </a:br>
            <a:br>
              <a:rPr b="1" lang="it-IT" sz="1200">
                <a:solidFill>
                  <a:schemeClr val="dk1"/>
                </a:solidFill>
              </a:rPr>
            </a:br>
            <a:endParaRPr sz="1200">
              <a:solidFill>
                <a:schemeClr val="dk1"/>
              </a:solidFill>
            </a:endParaRPr>
          </a:p>
          <a:p>
            <a:pPr indent="0" lvl="0" marL="0" marR="0" rtl="0" algn="just">
              <a:lnSpc>
                <a:spcPct val="100000"/>
              </a:lnSpc>
              <a:spcBef>
                <a:spcPts val="0"/>
              </a:spcBef>
              <a:spcAft>
                <a:spcPts val="0"/>
              </a:spcAft>
              <a:buClr>
                <a:srgbClr val="000000"/>
              </a:buClr>
              <a:buSzPts val="1200"/>
              <a:buFont typeface="Arial"/>
              <a:buNone/>
            </a:pPr>
            <a:r>
              <a:t/>
            </a:r>
            <a:endParaRPr sz="1200">
              <a:solidFill>
                <a:schemeClr val="dk1"/>
              </a:solidFill>
            </a:endParaRPr>
          </a:p>
        </p:txBody>
      </p:sp>
      <p:sp>
        <p:nvSpPr>
          <p:cNvPr id="457" name="Google Shape;457;g38b0680dba8_0_9"/>
          <p:cNvSpPr txBox="1"/>
          <p:nvPr>
            <p:ph type="title"/>
          </p:nvPr>
        </p:nvSpPr>
        <p:spPr>
          <a:xfrm>
            <a:off x="701313" y="514800"/>
            <a:ext cx="10800000" cy="25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it-IT">
                <a:latin typeface="Arial"/>
                <a:ea typeface="Arial"/>
                <a:cs typeface="Arial"/>
                <a:sym typeface="Arial"/>
              </a:rPr>
              <a:t>5.3 Modalità di pagamento  </a:t>
            </a:r>
            <a:endParaRPr>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0"/>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463" name="Google Shape;463;p20"/>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a:t>
            </a:r>
            <a:r>
              <a:rPr lang="it-IT">
                <a:latin typeface="Arial"/>
                <a:ea typeface="Arial"/>
                <a:cs typeface="Arial"/>
                <a:sym typeface="Arial"/>
              </a:rPr>
              <a:t>.1</a:t>
            </a:r>
            <a:r>
              <a:rPr i="0" lang="it-IT">
                <a:latin typeface="Arial"/>
                <a:ea typeface="Arial"/>
                <a:cs typeface="Arial"/>
                <a:sym typeface="Arial"/>
              </a:rPr>
              <a:t> </a:t>
            </a:r>
            <a:r>
              <a:rPr lang="it-IT">
                <a:solidFill>
                  <a:schemeClr val="dk1"/>
                </a:solidFill>
                <a:latin typeface="Arial"/>
                <a:ea typeface="Arial"/>
                <a:cs typeface="Arial"/>
                <a:sym typeface="Arial"/>
              </a:rPr>
              <a:t>Creazione della domanda di Saldo</a:t>
            </a:r>
            <a:endParaRPr i="0">
              <a:latin typeface="Arial"/>
              <a:ea typeface="Arial"/>
              <a:cs typeface="Arial"/>
              <a:sym typeface="Arial"/>
            </a:endParaRPr>
          </a:p>
        </p:txBody>
      </p:sp>
      <p:sp>
        <p:nvSpPr>
          <p:cNvPr id="464" name="Google Shape;464;p20"/>
          <p:cNvSpPr txBox="1"/>
          <p:nvPr/>
        </p:nvSpPr>
        <p:spPr>
          <a:xfrm>
            <a:off x="9349946" y="1005016"/>
            <a:ext cx="2418300" cy="175428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Dopo aver compilato le sezioni progetto, è possibile procedere con la presentazione della domanda di saldo. </a:t>
            </a:r>
            <a:br>
              <a:rPr b="0" i="0" lang="it-IT" sz="1200" u="none" cap="none" strike="noStrike">
                <a:solidFill>
                  <a:schemeClr val="dk1"/>
                </a:solidFill>
                <a:latin typeface="Arial"/>
                <a:ea typeface="Arial"/>
                <a:cs typeface="Arial"/>
                <a:sym typeface="Arial"/>
              </a:rPr>
            </a:br>
            <a:r>
              <a:rPr b="0" i="0" lang="it-IT" sz="1200" u="none" cap="none" strike="noStrike">
                <a:solidFill>
                  <a:schemeClr val="dk1"/>
                </a:solidFill>
                <a:latin typeface="Arial"/>
                <a:ea typeface="Arial"/>
                <a:cs typeface="Arial"/>
                <a:sym typeface="Arial"/>
              </a:rPr>
              <a:t>Per farlo, nella sezione </a:t>
            </a:r>
            <a:r>
              <a:rPr b="1" i="0" lang="it-IT" sz="1200" u="none" cap="none" strike="noStrike">
                <a:solidFill>
                  <a:schemeClr val="dk1"/>
                </a:solidFill>
                <a:latin typeface="Arial"/>
                <a:ea typeface="Arial"/>
                <a:cs typeface="Arial"/>
                <a:sym typeface="Arial"/>
              </a:rPr>
              <a:t>Ricerca Progetti</a:t>
            </a:r>
            <a:r>
              <a:rPr b="0" i="0" lang="it-IT" sz="1200" u="none" cap="none" strike="noStrike">
                <a:solidFill>
                  <a:schemeClr val="dk1"/>
                </a:solidFill>
                <a:latin typeface="Arial"/>
                <a:ea typeface="Arial"/>
                <a:cs typeface="Arial"/>
                <a:sym typeface="Arial"/>
              </a:rPr>
              <a:t> cliccare sul pulsante azzurro </a:t>
            </a:r>
            <a:r>
              <a:rPr b="1" i="0" lang="it-IT" sz="1200" u="none" cap="none" strike="noStrike">
                <a:solidFill>
                  <a:schemeClr val="dk1"/>
                </a:solidFill>
                <a:latin typeface="Arial"/>
                <a:ea typeface="Arial"/>
                <a:cs typeface="Arial"/>
                <a:sym typeface="Arial"/>
              </a:rPr>
              <a:t>Azioni</a:t>
            </a:r>
            <a:r>
              <a:rPr b="0" i="0" lang="it-IT" sz="1200" u="none" cap="none" strike="noStrike">
                <a:solidFill>
                  <a:schemeClr val="dk1"/>
                </a:solidFill>
                <a:latin typeface="Arial"/>
                <a:ea typeface="Arial"/>
                <a:cs typeface="Arial"/>
                <a:sym typeface="Arial"/>
              </a:rPr>
              <a:t> e successivamente su</a:t>
            </a:r>
            <a:r>
              <a:rPr b="1" i="0" lang="it-IT" sz="1200" u="none" cap="none" strike="noStrike">
                <a:solidFill>
                  <a:schemeClr val="dk1"/>
                </a:solidFill>
                <a:latin typeface="Arial"/>
                <a:ea typeface="Arial"/>
                <a:cs typeface="Arial"/>
                <a:sym typeface="Arial"/>
              </a:rPr>
              <a:t> Domanda di Saldo.</a:t>
            </a:r>
            <a:endParaRPr b="1" i="0" sz="1200" u="none" cap="none" strike="noStrike">
              <a:solidFill>
                <a:schemeClr val="dk1"/>
              </a:solidFill>
              <a:latin typeface="Arial"/>
              <a:ea typeface="Arial"/>
              <a:cs typeface="Arial"/>
              <a:sym typeface="Arial"/>
            </a:endParaRPr>
          </a:p>
        </p:txBody>
      </p:sp>
      <p:pic>
        <p:nvPicPr>
          <p:cNvPr descr="A screenshot of a computer&#10;&#10;AI-generated content may be incorrect." id="465" name="Google Shape;465;p20"/>
          <p:cNvPicPr preferRelativeResize="0"/>
          <p:nvPr/>
        </p:nvPicPr>
        <p:blipFill rotWithShape="1">
          <a:blip r:embed="rId3">
            <a:alphaModFix/>
          </a:blip>
          <a:srcRect b="0" l="0" r="0" t="0"/>
          <a:stretch/>
        </p:blipFill>
        <p:spPr>
          <a:xfrm>
            <a:off x="701313" y="1033894"/>
            <a:ext cx="8446935" cy="4751401"/>
          </a:xfrm>
          <a:prstGeom prst="rect">
            <a:avLst/>
          </a:prstGeom>
          <a:noFill/>
          <a:ln>
            <a:noFill/>
          </a:ln>
        </p:spPr>
      </p:pic>
      <p:sp>
        <p:nvSpPr>
          <p:cNvPr id="466" name="Google Shape;466;p20"/>
          <p:cNvSpPr/>
          <p:nvPr/>
        </p:nvSpPr>
        <p:spPr>
          <a:xfrm>
            <a:off x="7973175" y="2659675"/>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
        <p:nvSpPr>
          <p:cNvPr id="467" name="Google Shape;467;p20"/>
          <p:cNvSpPr/>
          <p:nvPr/>
        </p:nvSpPr>
        <p:spPr>
          <a:xfrm>
            <a:off x="6987850" y="2932775"/>
            <a:ext cx="9423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21"/>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473" name="Google Shape;473;p21"/>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a:t>
            </a:r>
            <a:r>
              <a:rPr lang="it-IT">
                <a:latin typeface="Arial"/>
                <a:ea typeface="Arial"/>
                <a:cs typeface="Arial"/>
                <a:sym typeface="Arial"/>
              </a:rPr>
              <a:t>.2</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a:t>
            </a:r>
            <a:endParaRPr i="0">
              <a:latin typeface="Arial"/>
              <a:ea typeface="Arial"/>
              <a:cs typeface="Arial"/>
              <a:sym typeface="Arial"/>
            </a:endParaRPr>
          </a:p>
        </p:txBody>
      </p:sp>
      <p:sp>
        <p:nvSpPr>
          <p:cNvPr id="474" name="Google Shape;474;p21"/>
          <p:cNvSpPr txBox="1"/>
          <p:nvPr/>
        </p:nvSpPr>
        <p:spPr>
          <a:xfrm>
            <a:off x="9349946" y="1005016"/>
            <a:ext cx="2418300" cy="3601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Nella schermata principale, nel riquadro blu sono visibili gli step della fase di compilazione ( </a:t>
            </a:r>
            <a:r>
              <a:rPr b="0" i="1" lang="it-IT" sz="1200" u="none" cap="none" strike="noStrike">
                <a:solidFill>
                  <a:schemeClr val="dk1"/>
                </a:solidFill>
                <a:latin typeface="Arial"/>
                <a:ea typeface="Arial"/>
                <a:cs typeface="Arial"/>
                <a:sym typeface="Arial"/>
              </a:rPr>
              <a:t>Compilazione, Validazione, Allegati rendicontazione, Riepilogo e Invia</a:t>
            </a:r>
            <a:r>
              <a:rPr b="0" i="0" lang="it-IT" sz="1200" u="none" cap="none" strike="noStrike">
                <a:solidFill>
                  <a:schemeClr val="dk1"/>
                </a:solidFill>
                <a:latin typeface="Arial"/>
                <a:ea typeface="Arial"/>
                <a:cs typeface="Arial"/>
                <a:sym typeface="Arial"/>
              </a:rPr>
              <a:t>).</a:t>
            </a:r>
            <a:endParaRPr/>
          </a:p>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 </a:t>
            </a:r>
            <a:br>
              <a:rPr b="0" i="0" lang="it-IT" sz="1200" u="none" cap="none" strike="noStrike">
                <a:solidFill>
                  <a:schemeClr val="dk1"/>
                </a:solidFill>
                <a:latin typeface="Arial"/>
                <a:ea typeface="Arial"/>
                <a:cs typeface="Arial"/>
                <a:sym typeface="Arial"/>
              </a:rPr>
            </a:br>
            <a:br>
              <a:rPr b="0" i="0" lang="it-IT" sz="1200" u="none" cap="none" strike="noStrike">
                <a:solidFill>
                  <a:schemeClr val="dk1"/>
                </a:solidFill>
                <a:latin typeface="Arial"/>
                <a:ea typeface="Arial"/>
                <a:cs typeface="Arial"/>
                <a:sym typeface="Arial"/>
              </a:rPr>
            </a:br>
            <a:r>
              <a:rPr b="0" i="0" lang="it-IT" sz="1200" u="none" cap="none" strike="noStrike">
                <a:solidFill>
                  <a:schemeClr val="dk1"/>
                </a:solidFill>
                <a:latin typeface="Arial"/>
                <a:ea typeface="Arial"/>
                <a:cs typeface="Arial"/>
                <a:sym typeface="Arial"/>
              </a:rPr>
              <a:t>Osservando la barra si può intuire in quale fase si trova il compilatore, in questo caso la domanda è nella fase di </a:t>
            </a:r>
            <a:r>
              <a:rPr b="0" i="1" lang="it-IT" sz="1200" u="none" cap="none" strike="noStrike">
                <a:solidFill>
                  <a:schemeClr val="dk1"/>
                </a:solidFill>
                <a:latin typeface="Arial"/>
                <a:ea typeface="Arial"/>
                <a:cs typeface="Arial"/>
                <a:sym typeface="Arial"/>
              </a:rPr>
              <a:t>Compilazione </a:t>
            </a:r>
            <a:r>
              <a:rPr b="0" i="0" lang="it-IT" sz="1200" u="none" cap="none" strike="noStrike">
                <a:solidFill>
                  <a:schemeClr val="dk1"/>
                </a:solidFill>
                <a:latin typeface="Arial"/>
                <a:ea typeface="Arial"/>
                <a:cs typeface="Arial"/>
                <a:sym typeface="Arial"/>
              </a:rPr>
              <a:t>in quanto il pallino nel quadro blu è colorato in viola. </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br>
              <a:rPr b="0" i="0" lang="it-IT" sz="1200" u="none" cap="none" strike="noStrike">
                <a:solidFill>
                  <a:schemeClr val="dk1"/>
                </a:solidFill>
                <a:latin typeface="Arial"/>
                <a:ea typeface="Arial"/>
                <a:cs typeface="Arial"/>
                <a:sym typeface="Arial"/>
              </a:rPr>
            </a:br>
            <a:r>
              <a:rPr lang="it-IT" sz="1200">
                <a:solidFill>
                  <a:schemeClr val="dk1"/>
                </a:solidFill>
              </a:rPr>
              <a:t>Per salvare le informazioni inserite, cliccare su </a:t>
            </a:r>
            <a:r>
              <a:rPr b="1" lang="it-IT" sz="1200">
                <a:solidFill>
                  <a:schemeClr val="dk1"/>
                </a:solidFill>
              </a:rPr>
              <a:t>salva</a:t>
            </a:r>
            <a:r>
              <a:rPr lang="it-IT" sz="1200">
                <a:solidFill>
                  <a:schemeClr val="dk1"/>
                </a:solidFill>
              </a:rPr>
              <a:t>.</a:t>
            </a:r>
            <a:endParaRPr sz="1200">
              <a:solidFill>
                <a:schemeClr val="dk1"/>
              </a:solidFill>
            </a:endParaRPr>
          </a:p>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 </a:t>
            </a:r>
            <a:r>
              <a:rPr b="0" i="0" lang="it-IT"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p:txBody>
      </p:sp>
      <p:pic>
        <p:nvPicPr>
          <p:cNvPr descr="A screenshot of a computer&#10;&#10;AI-generated content may be incorrect." id="475" name="Google Shape;475;p21"/>
          <p:cNvPicPr preferRelativeResize="0"/>
          <p:nvPr/>
        </p:nvPicPr>
        <p:blipFill rotWithShape="1">
          <a:blip r:embed="rId3">
            <a:alphaModFix/>
          </a:blip>
          <a:srcRect b="0" l="0" r="0" t="0"/>
          <a:stretch/>
        </p:blipFill>
        <p:spPr>
          <a:xfrm>
            <a:off x="701313" y="1033894"/>
            <a:ext cx="8446935" cy="4751401"/>
          </a:xfrm>
          <a:prstGeom prst="rect">
            <a:avLst/>
          </a:prstGeom>
          <a:noFill/>
          <a:ln>
            <a:noFill/>
          </a:ln>
        </p:spPr>
      </p:pic>
      <p:sp>
        <p:nvSpPr>
          <p:cNvPr id="476" name="Google Shape;476;p21"/>
          <p:cNvSpPr/>
          <p:nvPr/>
        </p:nvSpPr>
        <p:spPr>
          <a:xfrm>
            <a:off x="2208225" y="2894975"/>
            <a:ext cx="6858000" cy="925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attrocento Sans"/>
              <a:ea typeface="Quattrocento Sans"/>
              <a:cs typeface="Quattrocento Sans"/>
              <a:sym typeface="Quattrocento Sans"/>
            </a:endParaRPr>
          </a:p>
        </p:txBody>
      </p:sp>
      <p:cxnSp>
        <p:nvCxnSpPr>
          <p:cNvPr id="477" name="Google Shape;477;p21"/>
          <p:cNvCxnSpPr/>
          <p:nvPr/>
        </p:nvCxnSpPr>
        <p:spPr>
          <a:xfrm flipH="1" rot="10800000">
            <a:off x="2559050" y="5245225"/>
            <a:ext cx="793800" cy="93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2"/>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483" name="Google Shape;483;p22"/>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a:t>
            </a:r>
            <a:r>
              <a:rPr lang="it-IT">
                <a:latin typeface="Arial"/>
                <a:ea typeface="Arial"/>
                <a:cs typeface="Arial"/>
                <a:sym typeface="Arial"/>
              </a:rPr>
              <a:t>.3</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(Dati domanda)</a:t>
            </a:r>
            <a:endParaRPr i="0">
              <a:latin typeface="Arial"/>
              <a:ea typeface="Arial"/>
              <a:cs typeface="Arial"/>
              <a:sym typeface="Arial"/>
            </a:endParaRPr>
          </a:p>
        </p:txBody>
      </p:sp>
      <p:sp>
        <p:nvSpPr>
          <p:cNvPr id="484" name="Google Shape;484;p22"/>
          <p:cNvSpPr txBox="1"/>
          <p:nvPr/>
        </p:nvSpPr>
        <p:spPr>
          <a:xfrm>
            <a:off x="9349946" y="1005016"/>
            <a:ext cx="2418300" cy="1569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Il quadro </a:t>
            </a:r>
            <a:r>
              <a:rPr b="1" i="0" lang="it-IT" sz="1200" u="none" cap="none" strike="noStrike">
                <a:solidFill>
                  <a:schemeClr val="dk1"/>
                </a:solidFill>
                <a:latin typeface="Arial"/>
                <a:ea typeface="Arial"/>
                <a:cs typeface="Arial"/>
                <a:sym typeface="Arial"/>
              </a:rPr>
              <a:t>Dati Domanda </a:t>
            </a:r>
            <a:r>
              <a:rPr b="0" i="0" lang="it-IT" sz="1200" u="none" cap="none" strike="noStrike">
                <a:solidFill>
                  <a:schemeClr val="dk1"/>
                </a:solidFill>
                <a:latin typeface="Arial"/>
                <a:ea typeface="Arial"/>
                <a:cs typeface="Arial"/>
                <a:sym typeface="Arial"/>
              </a:rPr>
              <a:t>risulta precompilato e non modificabile, le informazioni sono tratte dalla domanda di sostegno. </a:t>
            </a:r>
            <a:br>
              <a:rPr b="0" i="0" lang="it-IT" sz="1200" u="none" cap="none" strike="noStrike">
                <a:solidFill>
                  <a:schemeClr val="dk1"/>
                </a:solidFill>
                <a:latin typeface="Arial"/>
                <a:ea typeface="Arial"/>
                <a:cs typeface="Arial"/>
                <a:sym typeface="Arial"/>
              </a:rPr>
            </a:br>
            <a:br>
              <a:rPr b="0" i="0" lang="it-IT" sz="1200" u="none" cap="none" strike="noStrike">
                <a:solidFill>
                  <a:schemeClr val="dk1"/>
                </a:solidFill>
                <a:latin typeface="Arial"/>
                <a:ea typeface="Arial"/>
                <a:cs typeface="Arial"/>
                <a:sym typeface="Arial"/>
              </a:rPr>
            </a:br>
            <a:r>
              <a:rPr b="0" i="0" lang="it-IT" sz="1200" u="none" cap="none" strike="noStrike">
                <a:solidFill>
                  <a:schemeClr val="dk1"/>
                </a:solidFill>
                <a:latin typeface="Arial"/>
                <a:ea typeface="Arial"/>
                <a:cs typeface="Arial"/>
                <a:sym typeface="Arial"/>
              </a:rPr>
              <a:t>Per </a:t>
            </a:r>
            <a:r>
              <a:rPr lang="it-IT" sz="1200">
                <a:solidFill>
                  <a:schemeClr val="dk1"/>
                </a:solidFill>
              </a:rPr>
              <a:t>procedere </a:t>
            </a:r>
            <a:r>
              <a:rPr b="0" i="0" lang="it-IT" sz="1200" u="none" cap="none" strike="noStrike">
                <a:solidFill>
                  <a:schemeClr val="dk1"/>
                </a:solidFill>
                <a:latin typeface="Arial"/>
                <a:ea typeface="Arial"/>
                <a:cs typeface="Arial"/>
                <a:sym typeface="Arial"/>
              </a:rPr>
              <a:t>cliccare su </a:t>
            </a:r>
            <a:r>
              <a:rPr b="1" i="0" lang="it-IT" sz="1200" u="none" cap="none" strike="noStrike">
                <a:solidFill>
                  <a:schemeClr val="dk1"/>
                </a:solidFill>
                <a:latin typeface="Arial"/>
                <a:ea typeface="Arial"/>
                <a:cs typeface="Arial"/>
                <a:sym typeface="Arial"/>
              </a:rPr>
              <a:t>salva</a:t>
            </a:r>
            <a:r>
              <a:rPr b="0" i="0" lang="it-IT"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pic>
        <p:nvPicPr>
          <p:cNvPr descr="A screenshot of a computer&#10;&#10;AI-generated content may be incorrect." id="485" name="Google Shape;485;p22"/>
          <p:cNvPicPr preferRelativeResize="0"/>
          <p:nvPr/>
        </p:nvPicPr>
        <p:blipFill rotWithShape="1">
          <a:blip r:embed="rId3">
            <a:alphaModFix/>
          </a:blip>
          <a:srcRect b="0" l="0" r="0" t="0"/>
          <a:stretch/>
        </p:blipFill>
        <p:spPr>
          <a:xfrm>
            <a:off x="701313" y="1033894"/>
            <a:ext cx="8446935" cy="4751401"/>
          </a:xfrm>
          <a:prstGeom prst="rect">
            <a:avLst/>
          </a:prstGeom>
          <a:noFill/>
          <a:ln>
            <a:noFill/>
          </a:ln>
        </p:spPr>
      </p:pic>
      <p:cxnSp>
        <p:nvCxnSpPr>
          <p:cNvPr id="486" name="Google Shape;486;p22"/>
          <p:cNvCxnSpPr/>
          <p:nvPr/>
        </p:nvCxnSpPr>
        <p:spPr>
          <a:xfrm>
            <a:off x="2872750" y="2233400"/>
            <a:ext cx="0" cy="525900"/>
          </a:xfrm>
          <a:prstGeom prst="straightConnector1">
            <a:avLst/>
          </a:prstGeom>
          <a:noFill/>
          <a:ln cap="flat" cmpd="sng" w="28575">
            <a:solidFill>
              <a:srgbClr val="FF0000"/>
            </a:solidFill>
            <a:prstDash val="solid"/>
            <a:round/>
            <a:headEnd len="med" w="med" type="none"/>
            <a:tailEnd len="med" w="med" type="triangle"/>
          </a:ln>
        </p:spPr>
      </p:cxnSp>
      <p:sp>
        <p:nvSpPr>
          <p:cNvPr id="487" name="Google Shape;487;p22"/>
          <p:cNvSpPr/>
          <p:nvPr/>
        </p:nvSpPr>
        <p:spPr>
          <a:xfrm>
            <a:off x="2701000" y="4662450"/>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cxnSp>
        <p:nvCxnSpPr>
          <p:cNvPr id="488" name="Google Shape;488;p22"/>
          <p:cNvCxnSpPr/>
          <p:nvPr/>
        </p:nvCxnSpPr>
        <p:spPr>
          <a:xfrm flipH="1" rot="10800000">
            <a:off x="5714525" y="4019625"/>
            <a:ext cx="1353000" cy="3000"/>
          </a:xfrm>
          <a:prstGeom prst="straightConnector1">
            <a:avLst/>
          </a:prstGeom>
          <a:noFill/>
          <a:ln cap="flat" cmpd="sng" w="76200">
            <a:solidFill>
              <a:schemeClr val="dk1"/>
            </a:solidFill>
            <a:prstDash val="solid"/>
            <a:round/>
            <a:headEnd len="med" w="med" type="none"/>
            <a:tailEnd len="med" w="med" type="none"/>
          </a:ln>
        </p:spPr>
      </p:cxnSp>
      <p:cxnSp>
        <p:nvCxnSpPr>
          <p:cNvPr id="489" name="Google Shape;489;p22"/>
          <p:cNvCxnSpPr/>
          <p:nvPr/>
        </p:nvCxnSpPr>
        <p:spPr>
          <a:xfrm flipH="1" rot="10800000">
            <a:off x="5714525" y="4330775"/>
            <a:ext cx="1353000" cy="3000"/>
          </a:xfrm>
          <a:prstGeom prst="straightConnector1">
            <a:avLst/>
          </a:prstGeom>
          <a:noFill/>
          <a:ln cap="flat" cmpd="sng" w="76200">
            <a:solidFill>
              <a:schemeClr val="dk1"/>
            </a:solidFill>
            <a:prstDash val="solid"/>
            <a:round/>
            <a:headEnd len="med" w="med" type="none"/>
            <a:tailEnd len="med" w="med" type="none"/>
          </a:ln>
        </p:spPr>
      </p:cxnSp>
      <p:cxnSp>
        <p:nvCxnSpPr>
          <p:cNvPr id="490" name="Google Shape;490;p22"/>
          <p:cNvCxnSpPr/>
          <p:nvPr/>
        </p:nvCxnSpPr>
        <p:spPr>
          <a:xfrm flipH="1" rot="10800000">
            <a:off x="2559050" y="4330775"/>
            <a:ext cx="1353000" cy="3000"/>
          </a:xfrm>
          <a:prstGeom prst="straightConnector1">
            <a:avLst/>
          </a:prstGeom>
          <a:noFill/>
          <a:ln cap="flat" cmpd="sng" w="76200">
            <a:solidFill>
              <a:schemeClr val="dk1"/>
            </a:solidFill>
            <a:prstDash val="solid"/>
            <a:round/>
            <a:headEnd len="med" w="med" type="none"/>
            <a:tailEnd len="med" w="med" type="none"/>
          </a:ln>
        </p:spPr>
      </p:cxnSp>
      <p:cxnSp>
        <p:nvCxnSpPr>
          <p:cNvPr id="491" name="Google Shape;491;p22"/>
          <p:cNvCxnSpPr/>
          <p:nvPr/>
        </p:nvCxnSpPr>
        <p:spPr>
          <a:xfrm flipH="1" rot="10800000">
            <a:off x="2449300" y="3709375"/>
            <a:ext cx="1353000" cy="3000"/>
          </a:xfrm>
          <a:prstGeom prst="straightConnector1">
            <a:avLst/>
          </a:prstGeom>
          <a:noFill/>
          <a:ln cap="flat" cmpd="sng" w="76200">
            <a:solidFill>
              <a:schemeClr val="dk1"/>
            </a:solidFill>
            <a:prstDash val="solid"/>
            <a:round/>
            <a:headEnd len="med" w="med" type="none"/>
            <a:tailEnd len="med" w="med" type="none"/>
          </a:ln>
        </p:spPr>
      </p:cxnSp>
      <p:cxnSp>
        <p:nvCxnSpPr>
          <p:cNvPr id="492" name="Google Shape;492;p22"/>
          <p:cNvCxnSpPr/>
          <p:nvPr/>
        </p:nvCxnSpPr>
        <p:spPr>
          <a:xfrm flipH="1" rot="10800000">
            <a:off x="2374425" y="4020075"/>
            <a:ext cx="1353000" cy="30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23"/>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498" name="Google Shape;498;p23"/>
          <p:cNvSpPr txBox="1"/>
          <p:nvPr>
            <p:ph type="title"/>
          </p:nvPr>
        </p:nvSpPr>
        <p:spPr>
          <a:xfrm>
            <a:off x="695988" y="458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a:t>
            </a:r>
            <a:r>
              <a:rPr lang="it-IT">
                <a:latin typeface="Arial"/>
                <a:ea typeface="Arial"/>
                <a:cs typeface="Arial"/>
                <a:sym typeface="Arial"/>
              </a:rPr>
              <a:t>.4</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(Informazioni da compilare)</a:t>
            </a:r>
            <a:endParaRPr i="0">
              <a:latin typeface="Arial"/>
              <a:ea typeface="Arial"/>
              <a:cs typeface="Arial"/>
              <a:sym typeface="Arial"/>
            </a:endParaRPr>
          </a:p>
        </p:txBody>
      </p:sp>
      <p:sp>
        <p:nvSpPr>
          <p:cNvPr id="499" name="Google Shape;499;p23"/>
          <p:cNvSpPr txBox="1"/>
          <p:nvPr/>
        </p:nvSpPr>
        <p:spPr>
          <a:xfrm>
            <a:off x="9233675" y="1005025"/>
            <a:ext cx="2807400" cy="5264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Cliccando su</a:t>
            </a:r>
            <a:r>
              <a:rPr lang="it-IT" sz="1200">
                <a:solidFill>
                  <a:schemeClr val="dk1"/>
                </a:solidFill>
              </a:rPr>
              <a:t>i triangoli </a:t>
            </a:r>
            <a:r>
              <a:rPr b="0" i="0" lang="it-IT" sz="1200" u="none" cap="none" strike="noStrike">
                <a:solidFill>
                  <a:schemeClr val="dk1"/>
                </a:solidFill>
                <a:latin typeface="Arial"/>
                <a:ea typeface="Arial"/>
                <a:cs typeface="Arial"/>
                <a:sym typeface="Arial"/>
              </a:rPr>
              <a:t>situat</a:t>
            </a:r>
            <a:r>
              <a:rPr lang="it-IT" sz="1200">
                <a:solidFill>
                  <a:schemeClr val="dk1"/>
                </a:solidFill>
              </a:rPr>
              <a:t>i</a:t>
            </a:r>
            <a:r>
              <a:rPr b="0" i="0" lang="it-IT" sz="1200" u="none" cap="none" strike="noStrike">
                <a:solidFill>
                  <a:schemeClr val="dk1"/>
                </a:solidFill>
                <a:latin typeface="Arial"/>
                <a:ea typeface="Arial"/>
                <a:cs typeface="Arial"/>
                <a:sym typeface="Arial"/>
              </a:rPr>
              <a:t> in basso rossi e arancioni si ha evidenza della lista specifica delle anomalie rilevate nella compilazione. Selezionando l’errore specifico ci si sposta automaticamente al quadro che contiene il campo interessato: </a:t>
            </a:r>
            <a:br>
              <a:rPr b="0" i="0" lang="it-IT"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a:p>
            <a:pPr indent="-304800" lvl="0" marL="457200" marR="0" rtl="0" algn="just">
              <a:lnSpc>
                <a:spcPct val="100000"/>
              </a:lnSpc>
              <a:spcBef>
                <a:spcPts val="0"/>
              </a:spcBef>
              <a:spcAft>
                <a:spcPts val="0"/>
              </a:spcAft>
              <a:buClr>
                <a:schemeClr val="dk1"/>
              </a:buClr>
              <a:buSzPts val="1200"/>
              <a:buFont typeface="Arial"/>
              <a:buChar char="●"/>
            </a:pPr>
            <a:r>
              <a:rPr b="1" i="0" lang="it-IT" sz="1200" u="none" cap="none" strike="noStrike">
                <a:solidFill>
                  <a:schemeClr val="dk1"/>
                </a:solidFill>
                <a:latin typeface="Arial"/>
                <a:ea typeface="Arial"/>
                <a:cs typeface="Arial"/>
                <a:sym typeface="Arial"/>
              </a:rPr>
              <a:t>Campi obbligatori:</a:t>
            </a:r>
            <a:r>
              <a:rPr b="0" i="0" lang="it-IT" sz="1200" u="none" cap="none" strike="noStrike">
                <a:solidFill>
                  <a:schemeClr val="dk1"/>
                </a:solidFill>
                <a:latin typeface="Arial"/>
                <a:ea typeface="Arial"/>
                <a:cs typeface="Arial"/>
                <a:sym typeface="Arial"/>
              </a:rPr>
              <a:t> Campi da compilare, segnalati da un asterisco. </a:t>
            </a:r>
            <a:endParaRPr b="0" i="0" sz="1200" u="none" cap="none" strike="noStrike">
              <a:solidFill>
                <a:schemeClr val="dk1"/>
              </a:solidFill>
              <a:latin typeface="Arial"/>
              <a:ea typeface="Arial"/>
              <a:cs typeface="Arial"/>
              <a:sym typeface="Arial"/>
            </a:endParaRPr>
          </a:p>
          <a:p>
            <a:pPr indent="-304800" lvl="0" marL="457200" marR="0" rtl="0" algn="just">
              <a:lnSpc>
                <a:spcPct val="100000"/>
              </a:lnSpc>
              <a:spcBef>
                <a:spcPts val="0"/>
              </a:spcBef>
              <a:spcAft>
                <a:spcPts val="0"/>
              </a:spcAft>
              <a:buClr>
                <a:schemeClr val="dk1"/>
              </a:buClr>
              <a:buSzPts val="1200"/>
              <a:buFont typeface="Arial"/>
              <a:buChar char="●"/>
            </a:pPr>
            <a:r>
              <a:rPr b="1" i="0" lang="it-IT" sz="1200" u="none" cap="none" strike="noStrike">
                <a:solidFill>
                  <a:schemeClr val="dk1"/>
                </a:solidFill>
                <a:latin typeface="Arial"/>
                <a:ea typeface="Arial"/>
                <a:cs typeface="Arial"/>
                <a:sym typeface="Arial"/>
              </a:rPr>
              <a:t>Documenti da caricare: </a:t>
            </a:r>
            <a:r>
              <a:rPr b="0" i="0" lang="it-IT" sz="1200" u="none" cap="none" strike="noStrike">
                <a:solidFill>
                  <a:schemeClr val="dk1"/>
                </a:solidFill>
                <a:latin typeface="Arial"/>
                <a:ea typeface="Arial"/>
                <a:cs typeface="Arial"/>
                <a:sym typeface="Arial"/>
              </a:rPr>
              <a:t>Documenti da caricare nel modulo </a:t>
            </a:r>
            <a:r>
              <a:rPr b="1" lang="it-IT" sz="1200">
                <a:solidFill>
                  <a:schemeClr val="dk1"/>
                </a:solidFill>
              </a:rPr>
              <a:t>allegati</a:t>
            </a:r>
            <a:r>
              <a:rPr b="0" i="0" lang="it-IT" sz="1200" u="none" cap="none" strike="noStrike">
                <a:solidFill>
                  <a:schemeClr val="dk1"/>
                </a:solidFill>
                <a:latin typeface="Arial"/>
                <a:ea typeface="Arial"/>
                <a:cs typeface="Arial"/>
                <a:sym typeface="Arial"/>
              </a:rPr>
              <a:t>, contenente gli allegati obbligatori o facoltativi da inserire in domanda. Da attenzionare su ogni file da caricare: dimensione massima, estensioni consentite, allegati di cui è richiesta la firma digitale e il relativo soggetto firmatario.</a:t>
            </a:r>
            <a:endParaRPr b="0" i="0" sz="1200" u="none" cap="none" strike="noStrike">
              <a:solidFill>
                <a:schemeClr val="dk1"/>
              </a:solidFill>
              <a:latin typeface="Arial"/>
              <a:ea typeface="Arial"/>
              <a:cs typeface="Arial"/>
              <a:sym typeface="Arial"/>
            </a:endParaRPr>
          </a:p>
          <a:p>
            <a:pPr indent="-304800" lvl="0" marL="457200" marR="0" rtl="0" algn="just">
              <a:lnSpc>
                <a:spcPct val="100000"/>
              </a:lnSpc>
              <a:spcBef>
                <a:spcPts val="0"/>
              </a:spcBef>
              <a:spcAft>
                <a:spcPts val="0"/>
              </a:spcAft>
              <a:buClr>
                <a:schemeClr val="dk1"/>
              </a:buClr>
              <a:buSzPts val="1200"/>
              <a:buFont typeface="Arial"/>
              <a:buChar char="●"/>
            </a:pPr>
            <a:r>
              <a:rPr b="1" i="0" lang="it-IT" sz="1200" u="none" cap="none" strike="noStrike">
                <a:solidFill>
                  <a:schemeClr val="dk1"/>
                </a:solidFill>
                <a:latin typeface="Arial"/>
                <a:ea typeface="Arial"/>
                <a:cs typeface="Arial"/>
                <a:sym typeface="Arial"/>
              </a:rPr>
              <a:t>Errori di rendicontazione: </a:t>
            </a:r>
            <a:r>
              <a:rPr b="0" i="0" lang="it-IT" sz="1200" u="none" cap="none" strike="noStrike">
                <a:solidFill>
                  <a:schemeClr val="dk1"/>
                </a:solidFill>
                <a:latin typeface="Arial"/>
                <a:ea typeface="Arial"/>
                <a:cs typeface="Arial"/>
                <a:sym typeface="Arial"/>
              </a:rPr>
              <a:t>tale errore fa riferimento alla sezione Rendicontazioni spiegata successivamente</a:t>
            </a:r>
            <a:r>
              <a:rPr lang="it-IT" sz="1200">
                <a:solidFill>
                  <a:schemeClr val="dk1"/>
                </a:solidFill>
              </a:rPr>
              <a:t> a pagina 39.</a:t>
            </a:r>
            <a:endParaRPr b="0" i="0" sz="1200" u="none" cap="none" strike="noStrike">
              <a:solidFill>
                <a:schemeClr val="dk1"/>
              </a:solidFill>
              <a:latin typeface="Arial"/>
              <a:ea typeface="Arial"/>
              <a:cs typeface="Arial"/>
              <a:sym typeface="Arial"/>
            </a:endParaRPr>
          </a:p>
          <a:p>
            <a:pPr indent="0" lvl="0" marL="457200" marR="0" rtl="0" algn="just">
              <a:lnSpc>
                <a:spcPct val="100000"/>
              </a:lnSpc>
              <a:spcBef>
                <a:spcPts val="0"/>
              </a:spcBef>
              <a:spcAft>
                <a:spcPts val="0"/>
              </a:spcAft>
              <a:buClr>
                <a:srgbClr val="000000"/>
              </a:buClr>
              <a:buSzPts val="1200"/>
              <a:buFont typeface="Arial"/>
              <a:buNone/>
            </a:pPr>
            <a:br>
              <a:rPr b="1" i="0" lang="it-IT" sz="1200" u="none" cap="none" strike="noStrike">
                <a:solidFill>
                  <a:schemeClr val="dk1"/>
                </a:solidFill>
                <a:latin typeface="Arial"/>
                <a:ea typeface="Arial"/>
                <a:cs typeface="Arial"/>
                <a:sym typeface="Arial"/>
              </a:rPr>
            </a:br>
            <a:r>
              <a:rPr b="1" i="0" lang="it-IT" sz="1200" u="none" cap="none" strike="noStrike">
                <a:solidFill>
                  <a:schemeClr val="dk1"/>
                </a:solidFill>
                <a:latin typeface="Arial"/>
                <a:ea typeface="Arial"/>
                <a:cs typeface="Arial"/>
                <a:sym typeface="Arial"/>
              </a:rPr>
              <a:t> 	</a:t>
            </a:r>
            <a:endParaRPr b="1" i="0" sz="1200" u="none" cap="none" strike="noStrike">
              <a:solidFill>
                <a:schemeClr val="dk1"/>
              </a:solidFill>
              <a:latin typeface="Arial"/>
              <a:ea typeface="Arial"/>
              <a:cs typeface="Arial"/>
              <a:sym typeface="Arial"/>
            </a:endParaRPr>
          </a:p>
        </p:txBody>
      </p:sp>
      <p:pic>
        <p:nvPicPr>
          <p:cNvPr descr="A screenshot of a computer&#10;&#10;AI-generated content may be incorrect." id="500" name="Google Shape;500;p23"/>
          <p:cNvPicPr preferRelativeResize="0"/>
          <p:nvPr/>
        </p:nvPicPr>
        <p:blipFill rotWithShape="1">
          <a:blip r:embed="rId3">
            <a:alphaModFix/>
          </a:blip>
          <a:srcRect b="0" l="0" r="0" t="0"/>
          <a:stretch/>
        </p:blipFill>
        <p:spPr>
          <a:xfrm>
            <a:off x="701325" y="1723500"/>
            <a:ext cx="8446925" cy="4061799"/>
          </a:xfrm>
          <a:prstGeom prst="rect">
            <a:avLst/>
          </a:prstGeom>
          <a:noFill/>
          <a:ln>
            <a:noFill/>
          </a:ln>
        </p:spPr>
      </p:pic>
      <p:pic>
        <p:nvPicPr>
          <p:cNvPr id="501" name="Google Shape;501;p23"/>
          <p:cNvPicPr preferRelativeResize="0"/>
          <p:nvPr/>
        </p:nvPicPr>
        <p:blipFill>
          <a:blip r:embed="rId4">
            <a:alphaModFix/>
          </a:blip>
          <a:stretch>
            <a:fillRect/>
          </a:stretch>
        </p:blipFill>
        <p:spPr>
          <a:xfrm>
            <a:off x="696925" y="889863"/>
            <a:ext cx="1506900" cy="710571"/>
          </a:xfrm>
          <a:prstGeom prst="rect">
            <a:avLst/>
          </a:prstGeom>
          <a:noFill/>
          <a:ln>
            <a:noFill/>
          </a:ln>
        </p:spPr>
      </p:pic>
      <p:sp>
        <p:nvSpPr>
          <p:cNvPr id="502" name="Google Shape;502;p23"/>
          <p:cNvSpPr/>
          <p:nvPr/>
        </p:nvSpPr>
        <p:spPr>
          <a:xfrm>
            <a:off x="559450" y="782550"/>
            <a:ext cx="1746900" cy="925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attrocento Sans"/>
              <a:ea typeface="Quattrocento Sans"/>
              <a:cs typeface="Quattrocento Sans"/>
              <a:sym typeface="Quattrocento Sans"/>
            </a:endParaRPr>
          </a:p>
        </p:txBody>
      </p:sp>
      <p:sp>
        <p:nvSpPr>
          <p:cNvPr id="503" name="Google Shape;503;p23"/>
          <p:cNvSpPr/>
          <p:nvPr/>
        </p:nvSpPr>
        <p:spPr>
          <a:xfrm>
            <a:off x="1430025" y="4737800"/>
            <a:ext cx="7066800" cy="822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attrocento Sans"/>
              <a:ea typeface="Quattrocento Sans"/>
              <a:cs typeface="Quattrocento Sans"/>
              <a:sym typeface="Quattrocento Sans"/>
            </a:endParaRPr>
          </a:p>
        </p:txBody>
      </p:sp>
      <p:cxnSp>
        <p:nvCxnSpPr>
          <p:cNvPr id="504" name="Google Shape;504;p23"/>
          <p:cNvCxnSpPr/>
          <p:nvPr/>
        </p:nvCxnSpPr>
        <p:spPr>
          <a:xfrm flipH="1" rot="10800000">
            <a:off x="5765325" y="4279975"/>
            <a:ext cx="1353000" cy="3000"/>
          </a:xfrm>
          <a:prstGeom prst="straightConnector1">
            <a:avLst/>
          </a:prstGeom>
          <a:noFill/>
          <a:ln cap="flat" cmpd="sng" w="76200">
            <a:solidFill>
              <a:schemeClr val="dk1"/>
            </a:solidFill>
            <a:prstDash val="solid"/>
            <a:round/>
            <a:headEnd len="med" w="med" type="none"/>
            <a:tailEnd len="med" w="med" type="none"/>
          </a:ln>
        </p:spPr>
      </p:cxnSp>
      <p:cxnSp>
        <p:nvCxnSpPr>
          <p:cNvPr id="505" name="Google Shape;505;p23"/>
          <p:cNvCxnSpPr/>
          <p:nvPr/>
        </p:nvCxnSpPr>
        <p:spPr>
          <a:xfrm>
            <a:off x="5608425" y="4537288"/>
            <a:ext cx="1497300" cy="9600"/>
          </a:xfrm>
          <a:prstGeom prst="straightConnector1">
            <a:avLst/>
          </a:prstGeom>
          <a:noFill/>
          <a:ln cap="flat" cmpd="sng" w="76200">
            <a:solidFill>
              <a:schemeClr val="dk1"/>
            </a:solidFill>
            <a:prstDash val="solid"/>
            <a:round/>
            <a:headEnd len="med" w="med" type="none"/>
            <a:tailEnd len="med" w="med" type="none"/>
          </a:ln>
        </p:spPr>
      </p:cxnSp>
      <p:cxnSp>
        <p:nvCxnSpPr>
          <p:cNvPr id="506" name="Google Shape;506;p23"/>
          <p:cNvCxnSpPr/>
          <p:nvPr/>
        </p:nvCxnSpPr>
        <p:spPr>
          <a:xfrm flipH="1" rot="10800000">
            <a:off x="2559050" y="4540600"/>
            <a:ext cx="1353000" cy="3000"/>
          </a:xfrm>
          <a:prstGeom prst="straightConnector1">
            <a:avLst/>
          </a:prstGeom>
          <a:noFill/>
          <a:ln cap="flat" cmpd="sng" w="76200">
            <a:solidFill>
              <a:schemeClr val="dk1"/>
            </a:solidFill>
            <a:prstDash val="solid"/>
            <a:round/>
            <a:headEnd len="med" w="med" type="none"/>
            <a:tailEnd len="med" w="med" type="none"/>
          </a:ln>
        </p:spPr>
      </p:cxnSp>
      <p:cxnSp>
        <p:nvCxnSpPr>
          <p:cNvPr id="507" name="Google Shape;507;p23"/>
          <p:cNvCxnSpPr/>
          <p:nvPr/>
        </p:nvCxnSpPr>
        <p:spPr>
          <a:xfrm>
            <a:off x="2493525" y="4028975"/>
            <a:ext cx="1010100" cy="3300"/>
          </a:xfrm>
          <a:prstGeom prst="straightConnector1">
            <a:avLst/>
          </a:prstGeom>
          <a:noFill/>
          <a:ln cap="flat" cmpd="sng" w="76200">
            <a:solidFill>
              <a:schemeClr val="dk1"/>
            </a:solidFill>
            <a:prstDash val="solid"/>
            <a:round/>
            <a:headEnd len="med" w="med" type="none"/>
            <a:tailEnd len="med" w="med" type="none"/>
          </a:ln>
        </p:spPr>
      </p:cxnSp>
      <p:cxnSp>
        <p:nvCxnSpPr>
          <p:cNvPr id="508" name="Google Shape;508;p23"/>
          <p:cNvCxnSpPr/>
          <p:nvPr/>
        </p:nvCxnSpPr>
        <p:spPr>
          <a:xfrm flipH="1" rot="10800000">
            <a:off x="2493525" y="4280138"/>
            <a:ext cx="599100" cy="78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25"/>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514" name="Google Shape;514;p25"/>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a:t>
            </a:r>
            <a:r>
              <a:rPr lang="it-IT">
                <a:latin typeface="Arial"/>
                <a:ea typeface="Arial"/>
                <a:cs typeface="Arial"/>
                <a:sym typeface="Arial"/>
              </a:rPr>
              <a:t>.5</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(Anagrafica – Dati Anagrafici)</a:t>
            </a:r>
            <a:endParaRPr i="0">
              <a:latin typeface="Arial"/>
              <a:ea typeface="Arial"/>
              <a:cs typeface="Arial"/>
              <a:sym typeface="Arial"/>
            </a:endParaRPr>
          </a:p>
        </p:txBody>
      </p:sp>
      <p:sp>
        <p:nvSpPr>
          <p:cNvPr id="515" name="Google Shape;515;p25"/>
          <p:cNvSpPr txBox="1"/>
          <p:nvPr/>
        </p:nvSpPr>
        <p:spPr>
          <a:xfrm>
            <a:off x="9349946" y="1005016"/>
            <a:ext cx="2418300" cy="2308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Nel </a:t>
            </a:r>
            <a:r>
              <a:rPr b="0" i="0" lang="it-IT" sz="1200" u="none" cap="none" strike="noStrike">
                <a:solidFill>
                  <a:schemeClr val="dk1"/>
                </a:solidFill>
                <a:latin typeface="Arial"/>
                <a:ea typeface="Arial"/>
                <a:cs typeface="Arial"/>
                <a:sym typeface="Arial"/>
              </a:rPr>
              <a:t>quadro </a:t>
            </a:r>
            <a:r>
              <a:rPr b="1" i="0" lang="it-IT" sz="1200" u="none" cap="none" strike="noStrike">
                <a:solidFill>
                  <a:schemeClr val="dk1"/>
                </a:solidFill>
                <a:latin typeface="Arial"/>
                <a:ea typeface="Arial"/>
                <a:cs typeface="Arial"/>
                <a:sym typeface="Arial"/>
              </a:rPr>
              <a:t>Anagrafica </a:t>
            </a:r>
            <a:r>
              <a:rPr i="0" lang="it-IT" sz="1200" u="none" cap="none" strike="noStrike">
                <a:solidFill>
                  <a:schemeClr val="dk1"/>
                </a:solidFill>
              </a:rPr>
              <a:t>la sotto</a:t>
            </a:r>
            <a:r>
              <a:rPr lang="it-IT" sz="1200">
                <a:solidFill>
                  <a:schemeClr val="dk1"/>
                </a:solidFill>
              </a:rPr>
              <a:t>sezione</a:t>
            </a:r>
            <a:r>
              <a:rPr b="1" lang="it-IT" sz="1200">
                <a:solidFill>
                  <a:schemeClr val="dk1"/>
                </a:solidFill>
              </a:rPr>
              <a:t> Dati anagrafici </a:t>
            </a:r>
            <a:r>
              <a:rPr b="0" i="0" lang="it-IT" sz="1200" u="none" cap="none" strike="noStrike">
                <a:solidFill>
                  <a:schemeClr val="dk1"/>
                </a:solidFill>
                <a:latin typeface="Arial"/>
                <a:ea typeface="Arial"/>
                <a:cs typeface="Arial"/>
                <a:sym typeface="Arial"/>
              </a:rPr>
              <a:t>risulta precompilat</a:t>
            </a:r>
            <a:r>
              <a:rPr lang="it-IT" sz="1200">
                <a:solidFill>
                  <a:schemeClr val="dk1"/>
                </a:solidFill>
              </a:rPr>
              <a:t>a</a:t>
            </a:r>
            <a:r>
              <a:rPr b="0" i="0" lang="it-IT" sz="1200" u="none" cap="none" strike="noStrike">
                <a:solidFill>
                  <a:schemeClr val="dk1"/>
                </a:solidFill>
                <a:latin typeface="Arial"/>
                <a:ea typeface="Arial"/>
                <a:cs typeface="Arial"/>
                <a:sym typeface="Arial"/>
              </a:rPr>
              <a:t> e non modificabile, le informazioni sono tratte dalla domanda di sostegno.</a:t>
            </a:r>
            <a:br>
              <a:rPr b="0" i="0" lang="it-IT" sz="1200" u="none" cap="none" strike="noStrike">
                <a:solidFill>
                  <a:schemeClr val="dk1"/>
                </a:solidFill>
                <a:latin typeface="Arial"/>
                <a:ea typeface="Arial"/>
                <a:cs typeface="Arial"/>
                <a:sym typeface="Arial"/>
              </a:rPr>
            </a:br>
            <a:br>
              <a:rPr b="0" i="0" lang="it-IT" sz="1200" u="none" cap="none" strike="noStrike">
                <a:solidFill>
                  <a:schemeClr val="dk1"/>
                </a:solidFill>
                <a:latin typeface="Arial"/>
                <a:ea typeface="Arial"/>
                <a:cs typeface="Arial"/>
                <a:sym typeface="Arial"/>
              </a:rPr>
            </a:br>
            <a:r>
              <a:rPr b="0" i="0" lang="it-IT" sz="1200" u="none" cap="none" strike="noStrike">
                <a:solidFill>
                  <a:schemeClr val="dk1"/>
                </a:solidFill>
                <a:latin typeface="Arial"/>
                <a:ea typeface="Arial"/>
                <a:cs typeface="Arial"/>
                <a:sym typeface="Arial"/>
              </a:rPr>
              <a:t>Per </a:t>
            </a:r>
            <a:r>
              <a:rPr lang="it-IT" sz="1200">
                <a:solidFill>
                  <a:schemeClr val="dk1"/>
                </a:solidFill>
              </a:rPr>
              <a:t>salvare le informazioni inserite</a:t>
            </a:r>
            <a:r>
              <a:rPr b="0" i="0" lang="it-IT" sz="1200" u="none" cap="none" strike="noStrike">
                <a:solidFill>
                  <a:schemeClr val="dk1"/>
                </a:solidFill>
                <a:latin typeface="Arial"/>
                <a:ea typeface="Arial"/>
                <a:cs typeface="Arial"/>
                <a:sym typeface="Arial"/>
              </a:rPr>
              <a:t>, cliccare su </a:t>
            </a:r>
            <a:r>
              <a:rPr b="1" i="0" lang="it-IT" sz="1200" u="none" cap="none" strike="noStrike">
                <a:solidFill>
                  <a:schemeClr val="dk1"/>
                </a:solidFill>
                <a:latin typeface="Arial"/>
                <a:ea typeface="Arial"/>
                <a:cs typeface="Arial"/>
                <a:sym typeface="Arial"/>
              </a:rPr>
              <a:t>salva</a:t>
            </a:r>
            <a:r>
              <a:rPr b="0" i="0" lang="it-IT"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200"/>
              <a:buFont typeface="Arial"/>
              <a:buNone/>
            </a:pPr>
            <a:r>
              <a:rPr b="0" i="0" lang="it-IT" sz="1200" u="none" cap="none" strike="noStrike">
                <a:solidFill>
                  <a:schemeClr val="dk1"/>
                </a:solidFill>
                <a:latin typeface="Arial"/>
                <a:ea typeface="Arial"/>
                <a:cs typeface="Arial"/>
                <a:sym typeface="Arial"/>
              </a:rPr>
              <a:t> </a:t>
            </a:r>
            <a:endParaRPr b="1"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p:txBody>
      </p:sp>
      <p:pic>
        <p:nvPicPr>
          <p:cNvPr descr="A screenshot of a computer&#10;&#10;AI-generated content may be incorrect." id="516" name="Google Shape;516;p25"/>
          <p:cNvPicPr preferRelativeResize="0"/>
          <p:nvPr/>
        </p:nvPicPr>
        <p:blipFill rotWithShape="1">
          <a:blip r:embed="rId3">
            <a:alphaModFix/>
          </a:blip>
          <a:srcRect b="0" l="0" r="0" t="0"/>
          <a:stretch/>
        </p:blipFill>
        <p:spPr>
          <a:xfrm>
            <a:off x="701313" y="1033894"/>
            <a:ext cx="8446934" cy="4751401"/>
          </a:xfrm>
          <a:prstGeom prst="rect">
            <a:avLst/>
          </a:prstGeom>
          <a:noFill/>
          <a:ln>
            <a:noFill/>
          </a:ln>
        </p:spPr>
      </p:pic>
      <p:cxnSp>
        <p:nvCxnSpPr>
          <p:cNvPr id="517" name="Google Shape;517;p25"/>
          <p:cNvCxnSpPr/>
          <p:nvPr/>
        </p:nvCxnSpPr>
        <p:spPr>
          <a:xfrm>
            <a:off x="2862625" y="2664200"/>
            <a:ext cx="0" cy="525900"/>
          </a:xfrm>
          <a:prstGeom prst="straightConnector1">
            <a:avLst/>
          </a:prstGeom>
          <a:noFill/>
          <a:ln cap="flat" cmpd="sng" w="28575">
            <a:solidFill>
              <a:srgbClr val="FF0000"/>
            </a:solidFill>
            <a:prstDash val="solid"/>
            <a:round/>
            <a:headEnd len="med" w="med" type="none"/>
            <a:tailEnd len="med" w="med" type="triangle"/>
          </a:ln>
        </p:spPr>
      </p:cxnSp>
      <p:cxnSp>
        <p:nvCxnSpPr>
          <p:cNvPr id="518" name="Google Shape;518;p25"/>
          <p:cNvCxnSpPr/>
          <p:nvPr/>
        </p:nvCxnSpPr>
        <p:spPr>
          <a:xfrm>
            <a:off x="4662275" y="4003575"/>
            <a:ext cx="690900" cy="3300"/>
          </a:xfrm>
          <a:prstGeom prst="straightConnector1">
            <a:avLst/>
          </a:prstGeom>
          <a:noFill/>
          <a:ln cap="flat" cmpd="sng" w="76200">
            <a:solidFill>
              <a:schemeClr val="dk1"/>
            </a:solidFill>
            <a:prstDash val="solid"/>
            <a:round/>
            <a:headEnd len="med" w="med" type="none"/>
            <a:tailEnd len="med" w="med" type="none"/>
          </a:ln>
        </p:spPr>
      </p:cxnSp>
      <p:cxnSp>
        <p:nvCxnSpPr>
          <p:cNvPr id="519" name="Google Shape;519;p25"/>
          <p:cNvCxnSpPr/>
          <p:nvPr/>
        </p:nvCxnSpPr>
        <p:spPr>
          <a:xfrm>
            <a:off x="4644075" y="3698775"/>
            <a:ext cx="690900" cy="3300"/>
          </a:xfrm>
          <a:prstGeom prst="straightConnector1">
            <a:avLst/>
          </a:prstGeom>
          <a:noFill/>
          <a:ln cap="flat" cmpd="sng" w="76200">
            <a:solidFill>
              <a:schemeClr val="dk1"/>
            </a:solidFill>
            <a:prstDash val="solid"/>
            <a:round/>
            <a:headEnd len="med" w="med" type="none"/>
            <a:tailEnd len="med" w="med" type="none"/>
          </a:ln>
        </p:spPr>
      </p:cxnSp>
      <p:cxnSp>
        <p:nvCxnSpPr>
          <p:cNvPr id="520" name="Google Shape;520;p25"/>
          <p:cNvCxnSpPr/>
          <p:nvPr/>
        </p:nvCxnSpPr>
        <p:spPr>
          <a:xfrm>
            <a:off x="6713325" y="3698775"/>
            <a:ext cx="690900" cy="3300"/>
          </a:xfrm>
          <a:prstGeom prst="straightConnector1">
            <a:avLst/>
          </a:prstGeom>
          <a:noFill/>
          <a:ln cap="flat" cmpd="sng" w="76200">
            <a:solidFill>
              <a:schemeClr val="dk1"/>
            </a:solidFill>
            <a:prstDash val="solid"/>
            <a:round/>
            <a:headEnd len="med" w="med" type="none"/>
            <a:tailEnd len="med" w="med" type="none"/>
          </a:ln>
        </p:spPr>
      </p:cxnSp>
      <p:cxnSp>
        <p:nvCxnSpPr>
          <p:cNvPr id="521" name="Google Shape;521;p25"/>
          <p:cNvCxnSpPr/>
          <p:nvPr/>
        </p:nvCxnSpPr>
        <p:spPr>
          <a:xfrm>
            <a:off x="2559050" y="4638575"/>
            <a:ext cx="690900" cy="3300"/>
          </a:xfrm>
          <a:prstGeom prst="straightConnector1">
            <a:avLst/>
          </a:prstGeom>
          <a:noFill/>
          <a:ln cap="flat" cmpd="sng" w="76200">
            <a:solidFill>
              <a:schemeClr val="dk1"/>
            </a:solidFill>
            <a:prstDash val="solid"/>
            <a:round/>
            <a:headEnd len="med" w="med" type="none"/>
            <a:tailEnd len="med" w="med" type="none"/>
          </a:ln>
        </p:spPr>
      </p:cxnSp>
      <p:cxnSp>
        <p:nvCxnSpPr>
          <p:cNvPr id="522" name="Google Shape;522;p25"/>
          <p:cNvCxnSpPr/>
          <p:nvPr/>
        </p:nvCxnSpPr>
        <p:spPr>
          <a:xfrm>
            <a:off x="2517175" y="4949725"/>
            <a:ext cx="690900" cy="3300"/>
          </a:xfrm>
          <a:prstGeom prst="straightConnector1">
            <a:avLst/>
          </a:prstGeom>
          <a:noFill/>
          <a:ln cap="flat" cmpd="sng" w="76200">
            <a:solidFill>
              <a:schemeClr val="dk1"/>
            </a:solidFill>
            <a:prstDash val="solid"/>
            <a:round/>
            <a:headEnd len="med" w="med" type="none"/>
            <a:tailEnd len="med" w="med" type="none"/>
          </a:ln>
        </p:spPr>
      </p:cxnSp>
      <p:cxnSp>
        <p:nvCxnSpPr>
          <p:cNvPr id="523" name="Google Shape;523;p25"/>
          <p:cNvCxnSpPr/>
          <p:nvPr/>
        </p:nvCxnSpPr>
        <p:spPr>
          <a:xfrm>
            <a:off x="2559050" y="4327425"/>
            <a:ext cx="690900" cy="33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26"/>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529" name="Google Shape;529;p26"/>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a:t>
            </a:r>
            <a:r>
              <a:rPr lang="it-IT">
                <a:latin typeface="Arial"/>
                <a:ea typeface="Arial"/>
                <a:cs typeface="Arial"/>
                <a:sym typeface="Arial"/>
              </a:rPr>
              <a:t>.6</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(Anagrafica – Sede Legale)</a:t>
            </a:r>
            <a:endParaRPr i="0">
              <a:latin typeface="Arial"/>
              <a:ea typeface="Arial"/>
              <a:cs typeface="Arial"/>
              <a:sym typeface="Arial"/>
            </a:endParaRPr>
          </a:p>
        </p:txBody>
      </p:sp>
      <p:sp>
        <p:nvSpPr>
          <p:cNvPr id="530" name="Google Shape;530;p26"/>
          <p:cNvSpPr txBox="1"/>
          <p:nvPr/>
        </p:nvSpPr>
        <p:spPr>
          <a:xfrm>
            <a:off x="9349946" y="1005016"/>
            <a:ext cx="2418300" cy="2124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Il quadro </a:t>
            </a:r>
            <a:r>
              <a:rPr b="1" i="0" lang="it-IT" sz="1200" u="none" cap="none" strike="noStrike">
                <a:solidFill>
                  <a:schemeClr val="dk1"/>
                </a:solidFill>
                <a:latin typeface="Arial"/>
                <a:ea typeface="Arial"/>
                <a:cs typeface="Arial"/>
                <a:sym typeface="Arial"/>
              </a:rPr>
              <a:t>Sede Legale </a:t>
            </a:r>
            <a:r>
              <a:rPr b="0" i="0" lang="it-IT" sz="1200" u="none" cap="none" strike="noStrike">
                <a:solidFill>
                  <a:schemeClr val="dk1"/>
                </a:solidFill>
                <a:latin typeface="Arial"/>
                <a:ea typeface="Arial"/>
                <a:cs typeface="Arial"/>
                <a:sym typeface="Arial"/>
              </a:rPr>
              <a:t>risulta precompilato e non modificabile, le informazioni sono tratte dalla domanda di sostegno. </a:t>
            </a:r>
            <a:br>
              <a:rPr b="0" i="0" lang="it-IT" sz="1200" u="none" cap="none" strike="noStrike">
                <a:solidFill>
                  <a:schemeClr val="dk1"/>
                </a:solidFill>
                <a:latin typeface="Arial"/>
                <a:ea typeface="Arial"/>
                <a:cs typeface="Arial"/>
                <a:sym typeface="Arial"/>
              </a:rPr>
            </a:br>
            <a:br>
              <a:rPr b="0" i="0" lang="it-IT" sz="1200" u="none" cap="none" strike="noStrike">
                <a:solidFill>
                  <a:schemeClr val="dk1"/>
                </a:solidFill>
                <a:latin typeface="Arial"/>
                <a:ea typeface="Arial"/>
                <a:cs typeface="Arial"/>
                <a:sym typeface="Arial"/>
              </a:rPr>
            </a:br>
            <a:r>
              <a:rPr lang="it-IT" sz="1200">
                <a:solidFill>
                  <a:schemeClr val="dk1"/>
                </a:solidFill>
              </a:rPr>
              <a:t>Per salvare le informazioni inserite, cliccare su </a:t>
            </a:r>
            <a:r>
              <a:rPr b="1" lang="it-IT" sz="1200">
                <a:solidFill>
                  <a:schemeClr val="dk1"/>
                </a:solidFill>
              </a:rPr>
              <a:t>salva</a:t>
            </a:r>
            <a:r>
              <a:rPr lang="it-IT" sz="1200">
                <a:solidFill>
                  <a:schemeClr val="dk1"/>
                </a:solidFill>
              </a:rPr>
              <a:t>.</a:t>
            </a:r>
            <a:endParaRPr sz="1200">
              <a:solidFill>
                <a:schemeClr val="dk1"/>
              </a:solidFill>
            </a:endParaRPr>
          </a:p>
          <a:p>
            <a:pPr indent="0" lvl="0" marL="0" rtl="0" algn="just">
              <a:spcBef>
                <a:spcPts val="0"/>
              </a:spcBef>
              <a:spcAft>
                <a:spcPts val="0"/>
              </a:spcAft>
              <a:buClr>
                <a:schemeClr val="dk1"/>
              </a:buClr>
              <a:buSzPts val="1200"/>
              <a:buFont typeface="Arial"/>
              <a:buNone/>
            </a:pPr>
            <a:r>
              <a:rPr lang="it-IT" sz="1200">
                <a:solidFill>
                  <a:schemeClr val="dk1"/>
                </a:solidFill>
              </a:rPr>
              <a:t> </a:t>
            </a:r>
            <a:endParaRPr sz="1200">
              <a:solidFill>
                <a:schemeClr val="dk1"/>
              </a:solidFill>
            </a:endParaRPr>
          </a:p>
          <a:p>
            <a:pPr indent="0" lvl="0" marL="0" marR="0" rtl="0" algn="just">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pic>
        <p:nvPicPr>
          <p:cNvPr descr="A screenshot of a computer&#10;&#10;AI-generated content may be incorrect." id="531" name="Google Shape;531;p26"/>
          <p:cNvPicPr preferRelativeResize="0"/>
          <p:nvPr/>
        </p:nvPicPr>
        <p:blipFill rotWithShape="1">
          <a:blip r:embed="rId3">
            <a:alphaModFix/>
          </a:blip>
          <a:srcRect b="0" l="0" r="0" t="0"/>
          <a:stretch/>
        </p:blipFill>
        <p:spPr>
          <a:xfrm>
            <a:off x="701313" y="1039090"/>
            <a:ext cx="8437698" cy="4746205"/>
          </a:xfrm>
          <a:prstGeom prst="rect">
            <a:avLst/>
          </a:prstGeom>
          <a:noFill/>
          <a:ln>
            <a:noFill/>
          </a:ln>
        </p:spPr>
      </p:pic>
      <p:sp>
        <p:nvSpPr>
          <p:cNvPr id="532" name="Google Shape;532;p26"/>
          <p:cNvSpPr/>
          <p:nvPr/>
        </p:nvSpPr>
        <p:spPr>
          <a:xfrm>
            <a:off x="2701000" y="4976025"/>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cxnSp>
        <p:nvCxnSpPr>
          <p:cNvPr id="533" name="Google Shape;533;p26"/>
          <p:cNvCxnSpPr/>
          <p:nvPr/>
        </p:nvCxnSpPr>
        <p:spPr>
          <a:xfrm>
            <a:off x="3692050" y="2623750"/>
            <a:ext cx="0" cy="525900"/>
          </a:xfrm>
          <a:prstGeom prst="straightConnector1">
            <a:avLst/>
          </a:prstGeom>
          <a:noFill/>
          <a:ln cap="flat" cmpd="sng" w="28575">
            <a:solidFill>
              <a:srgbClr val="FF0000"/>
            </a:solidFill>
            <a:prstDash val="solid"/>
            <a:round/>
            <a:headEnd len="med" w="med" type="none"/>
            <a:tailEnd len="med" w="med" type="triangle"/>
          </a:ln>
        </p:spPr>
      </p:cxnSp>
      <p:cxnSp>
        <p:nvCxnSpPr>
          <p:cNvPr id="534" name="Google Shape;534;p26"/>
          <p:cNvCxnSpPr/>
          <p:nvPr/>
        </p:nvCxnSpPr>
        <p:spPr>
          <a:xfrm>
            <a:off x="5710025" y="4028975"/>
            <a:ext cx="690900" cy="3300"/>
          </a:xfrm>
          <a:prstGeom prst="straightConnector1">
            <a:avLst/>
          </a:prstGeom>
          <a:noFill/>
          <a:ln cap="flat" cmpd="sng" w="76200">
            <a:solidFill>
              <a:schemeClr val="dk1"/>
            </a:solidFill>
            <a:prstDash val="solid"/>
            <a:round/>
            <a:headEnd len="med" w="med" type="none"/>
            <a:tailEnd len="med" w="med" type="none"/>
          </a:ln>
        </p:spPr>
      </p:cxnSp>
      <p:cxnSp>
        <p:nvCxnSpPr>
          <p:cNvPr id="535" name="Google Shape;535;p26"/>
          <p:cNvCxnSpPr/>
          <p:nvPr/>
        </p:nvCxnSpPr>
        <p:spPr>
          <a:xfrm>
            <a:off x="2515975" y="4028975"/>
            <a:ext cx="690900" cy="3300"/>
          </a:xfrm>
          <a:prstGeom prst="straightConnector1">
            <a:avLst/>
          </a:prstGeom>
          <a:noFill/>
          <a:ln cap="flat" cmpd="sng" w="76200">
            <a:solidFill>
              <a:schemeClr val="dk1"/>
            </a:solidFill>
            <a:prstDash val="solid"/>
            <a:round/>
            <a:headEnd len="med" w="med" type="none"/>
            <a:tailEnd len="med" w="med" type="none"/>
          </a:ln>
        </p:spPr>
      </p:cxnSp>
      <p:cxnSp>
        <p:nvCxnSpPr>
          <p:cNvPr id="536" name="Google Shape;536;p26"/>
          <p:cNvCxnSpPr/>
          <p:nvPr/>
        </p:nvCxnSpPr>
        <p:spPr>
          <a:xfrm>
            <a:off x="2559050" y="4321075"/>
            <a:ext cx="690900" cy="3300"/>
          </a:xfrm>
          <a:prstGeom prst="straightConnector1">
            <a:avLst/>
          </a:prstGeom>
          <a:noFill/>
          <a:ln cap="flat" cmpd="sng" w="76200">
            <a:solidFill>
              <a:schemeClr val="dk1"/>
            </a:solidFill>
            <a:prstDash val="solid"/>
            <a:round/>
            <a:headEnd len="med" w="med" type="none"/>
            <a:tailEnd len="med" w="med" type="none"/>
          </a:ln>
        </p:spPr>
      </p:cxnSp>
      <p:cxnSp>
        <p:nvCxnSpPr>
          <p:cNvPr id="537" name="Google Shape;537;p26"/>
          <p:cNvCxnSpPr/>
          <p:nvPr/>
        </p:nvCxnSpPr>
        <p:spPr>
          <a:xfrm>
            <a:off x="2477875" y="4648550"/>
            <a:ext cx="913200" cy="126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27"/>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543" name="Google Shape;543;p27"/>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a:t>
            </a:r>
            <a:r>
              <a:rPr lang="it-IT">
                <a:latin typeface="Arial"/>
                <a:ea typeface="Arial"/>
                <a:cs typeface="Arial"/>
                <a:sym typeface="Arial"/>
              </a:rPr>
              <a:t>.7</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(Anagrafica – Recapiti)</a:t>
            </a:r>
            <a:endParaRPr i="0">
              <a:latin typeface="Arial"/>
              <a:ea typeface="Arial"/>
              <a:cs typeface="Arial"/>
              <a:sym typeface="Arial"/>
            </a:endParaRPr>
          </a:p>
        </p:txBody>
      </p:sp>
      <p:sp>
        <p:nvSpPr>
          <p:cNvPr id="544" name="Google Shape;544;p27"/>
          <p:cNvSpPr txBox="1"/>
          <p:nvPr/>
        </p:nvSpPr>
        <p:spPr>
          <a:xfrm>
            <a:off x="9349946" y="1005016"/>
            <a:ext cx="2418300" cy="3047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Il campo </a:t>
            </a:r>
            <a:r>
              <a:rPr b="1" i="0" lang="it-IT" sz="1200" u="none" cap="none" strike="noStrike">
                <a:solidFill>
                  <a:schemeClr val="dk1"/>
                </a:solidFill>
                <a:latin typeface="Arial"/>
                <a:ea typeface="Arial"/>
                <a:cs typeface="Arial"/>
                <a:sym typeface="Arial"/>
              </a:rPr>
              <a:t>PEC</a:t>
            </a:r>
            <a:r>
              <a:rPr b="1" lang="it-IT" sz="1200">
                <a:solidFill>
                  <a:schemeClr val="dk1"/>
                </a:solidFill>
              </a:rPr>
              <a:t> </a:t>
            </a:r>
            <a:r>
              <a:rPr b="0" i="0" lang="it-IT" sz="1200" u="none" cap="none" strike="noStrike">
                <a:solidFill>
                  <a:schemeClr val="dk1"/>
                </a:solidFill>
                <a:latin typeface="Arial"/>
                <a:ea typeface="Arial"/>
                <a:cs typeface="Arial"/>
                <a:sym typeface="Arial"/>
              </a:rPr>
              <a:t>risulta precompilato e non modificabile, i campi </a:t>
            </a:r>
            <a:r>
              <a:rPr b="1" i="0" lang="it-IT" sz="1200" u="none" cap="none" strike="noStrike">
                <a:solidFill>
                  <a:schemeClr val="dk1"/>
                </a:solidFill>
                <a:latin typeface="Arial"/>
                <a:ea typeface="Arial"/>
                <a:cs typeface="Arial"/>
                <a:sym typeface="Arial"/>
              </a:rPr>
              <a:t>E-mail </a:t>
            </a:r>
            <a:r>
              <a:rPr i="0" lang="it-IT" sz="1200" u="none" cap="none" strike="noStrike">
                <a:solidFill>
                  <a:schemeClr val="dk1"/>
                </a:solidFill>
              </a:rPr>
              <a:t>(d</a:t>
            </a:r>
            <a:r>
              <a:rPr lang="it-IT" sz="1200">
                <a:solidFill>
                  <a:schemeClr val="dk1"/>
                </a:solidFill>
              </a:rPr>
              <a:t>ella amministrazione locale, può essere uguale alla PEC)</a:t>
            </a:r>
            <a:r>
              <a:rPr b="1" i="0" lang="it-IT" sz="1200" u="none" cap="none" strike="noStrike">
                <a:solidFill>
                  <a:schemeClr val="dk1"/>
                </a:solidFill>
                <a:latin typeface="Arial"/>
                <a:ea typeface="Arial"/>
                <a:cs typeface="Arial"/>
                <a:sym typeface="Arial"/>
              </a:rPr>
              <a:t> </a:t>
            </a:r>
            <a:r>
              <a:rPr b="0" i="0" lang="it-IT" sz="1200" u="none" cap="none" strike="noStrike">
                <a:solidFill>
                  <a:schemeClr val="dk1"/>
                </a:solidFill>
                <a:latin typeface="Arial"/>
                <a:ea typeface="Arial"/>
                <a:cs typeface="Arial"/>
                <a:sym typeface="Arial"/>
              </a:rPr>
              <a:t>e </a:t>
            </a:r>
            <a:r>
              <a:rPr b="1" i="0" lang="it-IT" sz="1200" u="none" cap="none" strike="noStrike">
                <a:solidFill>
                  <a:schemeClr val="dk1"/>
                </a:solidFill>
                <a:latin typeface="Arial"/>
                <a:ea typeface="Arial"/>
                <a:cs typeface="Arial"/>
                <a:sym typeface="Arial"/>
              </a:rPr>
              <a:t> Telefono </a:t>
            </a:r>
            <a:r>
              <a:rPr b="0" i="0" lang="it-IT" sz="1200" u="none" cap="none" strike="noStrike">
                <a:solidFill>
                  <a:schemeClr val="dk1"/>
                </a:solidFill>
                <a:latin typeface="Arial"/>
                <a:ea typeface="Arial"/>
                <a:cs typeface="Arial"/>
                <a:sym typeface="Arial"/>
              </a:rPr>
              <a:t>vanno compilati obbligatoriamente. </a:t>
            </a:r>
            <a:endParaRPr/>
          </a:p>
          <a:p>
            <a:pPr indent="0" lvl="0" marL="0" marR="0" rtl="0" algn="just">
              <a:lnSpc>
                <a:spcPct val="100000"/>
              </a:lnSpc>
              <a:spcBef>
                <a:spcPts val="0"/>
              </a:spcBef>
              <a:spcAft>
                <a:spcPts val="0"/>
              </a:spcAft>
              <a:buClr>
                <a:srgbClr val="000000"/>
              </a:buClr>
              <a:buSzPts val="1200"/>
              <a:buFont typeface="Arial"/>
              <a:buNone/>
            </a:pPr>
            <a:br>
              <a:rPr b="0" i="0" lang="it-IT" sz="1200" u="none" cap="none" strike="noStrike">
                <a:solidFill>
                  <a:schemeClr val="dk1"/>
                </a:solidFill>
                <a:latin typeface="Arial"/>
                <a:ea typeface="Arial"/>
                <a:cs typeface="Arial"/>
                <a:sym typeface="Arial"/>
              </a:rPr>
            </a:br>
            <a:br>
              <a:rPr b="0" i="0" lang="it-IT" sz="1200" u="none" cap="none" strike="noStrike">
                <a:solidFill>
                  <a:schemeClr val="dk1"/>
                </a:solidFill>
                <a:latin typeface="Arial"/>
                <a:ea typeface="Arial"/>
                <a:cs typeface="Arial"/>
                <a:sym typeface="Arial"/>
              </a:rPr>
            </a:br>
            <a:r>
              <a:rPr lang="it-IT" sz="1200">
                <a:solidFill>
                  <a:schemeClr val="dk1"/>
                </a:solidFill>
              </a:rPr>
              <a:t>Per salvare le informazioni inserite, cliccare su </a:t>
            </a:r>
            <a:r>
              <a:rPr b="1" lang="it-IT" sz="1200">
                <a:solidFill>
                  <a:schemeClr val="dk1"/>
                </a:solidFill>
              </a:rPr>
              <a:t>salva</a:t>
            </a:r>
            <a:r>
              <a:rPr lang="it-IT" sz="1200">
                <a:solidFill>
                  <a:schemeClr val="dk1"/>
                </a:solidFill>
              </a:rPr>
              <a:t>.</a:t>
            </a:r>
            <a:endParaRPr sz="1200">
              <a:solidFill>
                <a:schemeClr val="dk1"/>
              </a:solidFill>
            </a:endParaRPr>
          </a:p>
          <a:p>
            <a:pPr indent="0" lvl="0" marL="0" rtl="0" algn="just">
              <a:spcBef>
                <a:spcPts val="0"/>
              </a:spcBef>
              <a:spcAft>
                <a:spcPts val="0"/>
              </a:spcAft>
              <a:buClr>
                <a:schemeClr val="dk1"/>
              </a:buClr>
              <a:buSzPts val="1200"/>
              <a:buFont typeface="Arial"/>
              <a:buNone/>
            </a:pPr>
            <a:r>
              <a:rPr lang="it-IT" sz="1200">
                <a:solidFill>
                  <a:schemeClr val="dk1"/>
                </a:solidFill>
              </a:rPr>
              <a:t> </a:t>
            </a:r>
            <a:endParaRPr sz="1200">
              <a:solidFill>
                <a:schemeClr val="dk1"/>
              </a:solidFil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200"/>
              <a:buFont typeface="Arial"/>
              <a:buNone/>
            </a:pPr>
            <a:r>
              <a:t/>
            </a:r>
            <a:endParaRPr b="1"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pic>
        <p:nvPicPr>
          <p:cNvPr descr="A screenshot of a computer&#10;&#10;AI-generated content may be incorrect." id="545" name="Google Shape;545;p27"/>
          <p:cNvPicPr preferRelativeResize="0"/>
          <p:nvPr/>
        </p:nvPicPr>
        <p:blipFill rotWithShape="1">
          <a:blip r:embed="rId3">
            <a:alphaModFix/>
          </a:blip>
          <a:srcRect b="0" l="0" r="0" t="0"/>
          <a:stretch/>
        </p:blipFill>
        <p:spPr>
          <a:xfrm>
            <a:off x="701313" y="1039090"/>
            <a:ext cx="8437698" cy="4746205"/>
          </a:xfrm>
          <a:prstGeom prst="rect">
            <a:avLst/>
          </a:prstGeom>
          <a:noFill/>
          <a:ln>
            <a:noFill/>
          </a:ln>
        </p:spPr>
      </p:pic>
      <p:sp>
        <p:nvSpPr>
          <p:cNvPr id="546" name="Google Shape;546;p27"/>
          <p:cNvSpPr/>
          <p:nvPr/>
        </p:nvSpPr>
        <p:spPr>
          <a:xfrm>
            <a:off x="2701000" y="4682700"/>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cxnSp>
        <p:nvCxnSpPr>
          <p:cNvPr id="547" name="Google Shape;547;p27"/>
          <p:cNvCxnSpPr/>
          <p:nvPr/>
        </p:nvCxnSpPr>
        <p:spPr>
          <a:xfrm>
            <a:off x="4602400" y="2643975"/>
            <a:ext cx="0" cy="525900"/>
          </a:xfrm>
          <a:prstGeom prst="straightConnector1">
            <a:avLst/>
          </a:prstGeom>
          <a:noFill/>
          <a:ln cap="flat" cmpd="sng" w="28575">
            <a:solidFill>
              <a:srgbClr val="FF0000"/>
            </a:solidFill>
            <a:prstDash val="solid"/>
            <a:round/>
            <a:headEnd len="med" w="med" type="none"/>
            <a:tailEnd len="med" w="med" type="triangle"/>
          </a:ln>
        </p:spPr>
      </p:cxnSp>
      <p:sp>
        <p:nvSpPr>
          <p:cNvPr id="548" name="Google Shape;548;p27"/>
          <p:cNvSpPr/>
          <p:nvPr/>
        </p:nvSpPr>
        <p:spPr>
          <a:xfrm>
            <a:off x="2489275" y="3479675"/>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
        <p:nvSpPr>
          <p:cNvPr id="549" name="Google Shape;549;p27"/>
          <p:cNvSpPr/>
          <p:nvPr/>
        </p:nvSpPr>
        <p:spPr>
          <a:xfrm>
            <a:off x="2489275" y="4147950"/>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cxnSp>
        <p:nvCxnSpPr>
          <p:cNvPr id="550" name="Google Shape;550;p27"/>
          <p:cNvCxnSpPr/>
          <p:nvPr/>
        </p:nvCxnSpPr>
        <p:spPr>
          <a:xfrm>
            <a:off x="2568625" y="4323688"/>
            <a:ext cx="690900" cy="3300"/>
          </a:xfrm>
          <a:prstGeom prst="straightConnector1">
            <a:avLst/>
          </a:prstGeom>
          <a:noFill/>
          <a:ln cap="flat" cmpd="sng" w="76200">
            <a:solidFill>
              <a:schemeClr val="dk1"/>
            </a:solidFill>
            <a:prstDash val="solid"/>
            <a:round/>
            <a:headEnd len="med" w="med" type="none"/>
            <a:tailEnd len="med" w="med" type="none"/>
          </a:ln>
        </p:spPr>
      </p:cxnSp>
      <p:cxnSp>
        <p:nvCxnSpPr>
          <p:cNvPr id="551" name="Google Shape;551;p27"/>
          <p:cNvCxnSpPr/>
          <p:nvPr/>
        </p:nvCxnSpPr>
        <p:spPr>
          <a:xfrm flipH="1" rot="10800000">
            <a:off x="2539500" y="3713125"/>
            <a:ext cx="767400" cy="6000"/>
          </a:xfrm>
          <a:prstGeom prst="straightConnector1">
            <a:avLst/>
          </a:prstGeom>
          <a:noFill/>
          <a:ln cap="flat" cmpd="sng" w="76200">
            <a:solidFill>
              <a:schemeClr val="dk1"/>
            </a:solidFill>
            <a:prstDash val="solid"/>
            <a:round/>
            <a:headEnd len="med" w="med" type="none"/>
            <a:tailEnd len="med" w="med" type="none"/>
          </a:ln>
        </p:spPr>
      </p:cxnSp>
      <p:cxnSp>
        <p:nvCxnSpPr>
          <p:cNvPr id="552" name="Google Shape;552;p27"/>
          <p:cNvCxnSpPr/>
          <p:nvPr/>
        </p:nvCxnSpPr>
        <p:spPr>
          <a:xfrm>
            <a:off x="2568625" y="4024563"/>
            <a:ext cx="978600" cy="66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28"/>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558" name="Google Shape;558;p28"/>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a:t>
            </a:r>
            <a:r>
              <a:rPr lang="it-IT">
                <a:latin typeface="Arial"/>
                <a:ea typeface="Arial"/>
                <a:cs typeface="Arial"/>
                <a:sym typeface="Arial"/>
              </a:rPr>
              <a:t>.8</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(Rappresentante Legale)</a:t>
            </a:r>
            <a:endParaRPr i="0">
              <a:latin typeface="Arial"/>
              <a:ea typeface="Arial"/>
              <a:cs typeface="Arial"/>
              <a:sym typeface="Arial"/>
            </a:endParaRPr>
          </a:p>
        </p:txBody>
      </p:sp>
      <p:sp>
        <p:nvSpPr>
          <p:cNvPr id="559" name="Google Shape;559;p28"/>
          <p:cNvSpPr txBox="1"/>
          <p:nvPr/>
        </p:nvSpPr>
        <p:spPr>
          <a:xfrm>
            <a:off x="9349946" y="1005016"/>
            <a:ext cx="2418300" cy="15696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Arial"/>
              <a:buNone/>
            </a:pPr>
            <a:r>
              <a:rPr b="0" i="0" lang="it-IT" sz="1200" u="none" cap="none" strike="noStrike">
                <a:solidFill>
                  <a:schemeClr val="dk1"/>
                </a:solidFill>
                <a:latin typeface="Arial"/>
                <a:ea typeface="Arial"/>
                <a:cs typeface="Arial"/>
                <a:sym typeface="Arial"/>
              </a:rPr>
              <a:t>Il quadro </a:t>
            </a:r>
            <a:r>
              <a:rPr b="1" i="0" lang="it-IT" sz="1200" u="none" cap="none" strike="noStrike">
                <a:solidFill>
                  <a:schemeClr val="dk1"/>
                </a:solidFill>
                <a:latin typeface="Arial"/>
                <a:ea typeface="Arial"/>
                <a:cs typeface="Arial"/>
                <a:sym typeface="Arial"/>
              </a:rPr>
              <a:t>Rappresentante legale </a:t>
            </a:r>
            <a:r>
              <a:rPr b="0" i="0" lang="it-IT" sz="1200" u="none" cap="none" strike="noStrike">
                <a:solidFill>
                  <a:schemeClr val="dk1"/>
                </a:solidFill>
                <a:latin typeface="Arial"/>
                <a:ea typeface="Arial"/>
                <a:cs typeface="Arial"/>
                <a:sym typeface="Arial"/>
              </a:rPr>
              <a:t>risulta precompilato e non modificabile, le informazioni sono tratte dalla domanda di sostegno. </a:t>
            </a:r>
            <a:endParaRPr b="1"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p:txBody>
      </p:sp>
      <p:pic>
        <p:nvPicPr>
          <p:cNvPr descr="A screenshot of a computer&#10;&#10;AI-generated content may be incorrect." id="560" name="Google Shape;560;p28"/>
          <p:cNvPicPr preferRelativeResize="0"/>
          <p:nvPr/>
        </p:nvPicPr>
        <p:blipFill rotWithShape="1">
          <a:blip r:embed="rId3">
            <a:alphaModFix/>
          </a:blip>
          <a:srcRect b="0" l="0" r="0" t="0"/>
          <a:stretch/>
        </p:blipFill>
        <p:spPr>
          <a:xfrm>
            <a:off x="724088" y="984465"/>
            <a:ext cx="8437699" cy="4746206"/>
          </a:xfrm>
          <a:prstGeom prst="rect">
            <a:avLst/>
          </a:prstGeom>
          <a:noFill/>
          <a:ln>
            <a:noFill/>
          </a:ln>
        </p:spPr>
      </p:pic>
      <p:cxnSp>
        <p:nvCxnSpPr>
          <p:cNvPr id="561" name="Google Shape;561;p28"/>
          <p:cNvCxnSpPr/>
          <p:nvPr/>
        </p:nvCxnSpPr>
        <p:spPr>
          <a:xfrm>
            <a:off x="4845150" y="2300075"/>
            <a:ext cx="0" cy="525900"/>
          </a:xfrm>
          <a:prstGeom prst="straightConnector1">
            <a:avLst/>
          </a:prstGeom>
          <a:noFill/>
          <a:ln cap="flat" cmpd="sng" w="28575">
            <a:solidFill>
              <a:srgbClr val="FF0000"/>
            </a:solidFill>
            <a:prstDash val="solid"/>
            <a:round/>
            <a:headEnd len="med" w="med" type="none"/>
            <a:tailEnd len="med" w="med" type="triangle"/>
          </a:ln>
        </p:spPr>
      </p:cxnSp>
      <p:cxnSp>
        <p:nvCxnSpPr>
          <p:cNvPr id="562" name="Google Shape;562;p28"/>
          <p:cNvCxnSpPr/>
          <p:nvPr/>
        </p:nvCxnSpPr>
        <p:spPr>
          <a:xfrm>
            <a:off x="2780350" y="4022550"/>
            <a:ext cx="690900" cy="3300"/>
          </a:xfrm>
          <a:prstGeom prst="straightConnector1">
            <a:avLst/>
          </a:prstGeom>
          <a:noFill/>
          <a:ln cap="flat" cmpd="sng" w="76200">
            <a:solidFill>
              <a:schemeClr val="dk1"/>
            </a:solidFill>
            <a:prstDash val="solid"/>
            <a:round/>
            <a:headEnd len="med" w="med" type="none"/>
            <a:tailEnd len="med" w="med" type="none"/>
          </a:ln>
        </p:spPr>
      </p:cxnSp>
      <p:cxnSp>
        <p:nvCxnSpPr>
          <p:cNvPr id="563" name="Google Shape;563;p28"/>
          <p:cNvCxnSpPr/>
          <p:nvPr/>
        </p:nvCxnSpPr>
        <p:spPr>
          <a:xfrm>
            <a:off x="5514350" y="4543025"/>
            <a:ext cx="550800" cy="4200"/>
          </a:xfrm>
          <a:prstGeom prst="straightConnector1">
            <a:avLst/>
          </a:prstGeom>
          <a:noFill/>
          <a:ln cap="flat" cmpd="sng" w="76200">
            <a:solidFill>
              <a:schemeClr val="dk1"/>
            </a:solidFill>
            <a:prstDash val="solid"/>
            <a:round/>
            <a:headEnd len="med" w="med" type="none"/>
            <a:tailEnd len="med" w="med" type="none"/>
          </a:ln>
        </p:spPr>
      </p:cxnSp>
      <p:cxnSp>
        <p:nvCxnSpPr>
          <p:cNvPr id="564" name="Google Shape;564;p28"/>
          <p:cNvCxnSpPr/>
          <p:nvPr/>
        </p:nvCxnSpPr>
        <p:spPr>
          <a:xfrm>
            <a:off x="5545200" y="4839625"/>
            <a:ext cx="550800" cy="4200"/>
          </a:xfrm>
          <a:prstGeom prst="straightConnector1">
            <a:avLst/>
          </a:prstGeom>
          <a:noFill/>
          <a:ln cap="flat" cmpd="sng" w="76200">
            <a:solidFill>
              <a:schemeClr val="dk1"/>
            </a:solidFill>
            <a:prstDash val="solid"/>
            <a:round/>
            <a:headEnd len="med" w="med" type="none"/>
            <a:tailEnd len="med" w="med" type="none"/>
          </a:ln>
        </p:spPr>
      </p:cxnSp>
      <p:cxnSp>
        <p:nvCxnSpPr>
          <p:cNvPr id="565" name="Google Shape;565;p28"/>
          <p:cNvCxnSpPr/>
          <p:nvPr/>
        </p:nvCxnSpPr>
        <p:spPr>
          <a:xfrm>
            <a:off x="5561100" y="5159000"/>
            <a:ext cx="550800" cy="4200"/>
          </a:xfrm>
          <a:prstGeom prst="straightConnector1">
            <a:avLst/>
          </a:prstGeom>
          <a:noFill/>
          <a:ln cap="flat" cmpd="sng" w="76200">
            <a:solidFill>
              <a:schemeClr val="dk1"/>
            </a:solidFill>
            <a:prstDash val="solid"/>
            <a:round/>
            <a:headEnd len="med" w="med" type="none"/>
            <a:tailEnd len="med" w="med" type="none"/>
          </a:ln>
        </p:spPr>
      </p:cxnSp>
      <p:cxnSp>
        <p:nvCxnSpPr>
          <p:cNvPr id="566" name="Google Shape;566;p28"/>
          <p:cNvCxnSpPr/>
          <p:nvPr/>
        </p:nvCxnSpPr>
        <p:spPr>
          <a:xfrm>
            <a:off x="2780350" y="5159000"/>
            <a:ext cx="550800" cy="4200"/>
          </a:xfrm>
          <a:prstGeom prst="straightConnector1">
            <a:avLst/>
          </a:prstGeom>
          <a:noFill/>
          <a:ln cap="flat" cmpd="sng" w="76200">
            <a:solidFill>
              <a:schemeClr val="dk1"/>
            </a:solidFill>
            <a:prstDash val="solid"/>
            <a:round/>
            <a:headEnd len="med" w="med" type="none"/>
            <a:tailEnd len="med" w="med" type="none"/>
          </a:ln>
        </p:spPr>
      </p:cxnSp>
      <p:cxnSp>
        <p:nvCxnSpPr>
          <p:cNvPr id="567" name="Google Shape;567;p28"/>
          <p:cNvCxnSpPr/>
          <p:nvPr/>
        </p:nvCxnSpPr>
        <p:spPr>
          <a:xfrm>
            <a:off x="2757950" y="4839625"/>
            <a:ext cx="550800" cy="4200"/>
          </a:xfrm>
          <a:prstGeom prst="straightConnector1">
            <a:avLst/>
          </a:prstGeom>
          <a:noFill/>
          <a:ln cap="flat" cmpd="sng" w="76200">
            <a:solidFill>
              <a:schemeClr val="dk1"/>
            </a:solidFill>
            <a:prstDash val="solid"/>
            <a:round/>
            <a:headEnd len="med" w="med" type="none"/>
            <a:tailEnd len="med" w="med" type="none"/>
          </a:ln>
        </p:spPr>
      </p:cxnSp>
      <p:cxnSp>
        <p:nvCxnSpPr>
          <p:cNvPr id="568" name="Google Shape;568;p28"/>
          <p:cNvCxnSpPr/>
          <p:nvPr/>
        </p:nvCxnSpPr>
        <p:spPr>
          <a:xfrm>
            <a:off x="2757950" y="4520250"/>
            <a:ext cx="550800" cy="42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29"/>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574" name="Google Shape;574;p29"/>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a:t>
            </a:r>
            <a:r>
              <a:rPr lang="it-IT">
                <a:latin typeface="Arial"/>
                <a:ea typeface="Arial"/>
                <a:cs typeface="Arial"/>
                <a:sym typeface="Arial"/>
              </a:rPr>
              <a:t>.9</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(Firmatario)</a:t>
            </a:r>
            <a:endParaRPr i="0">
              <a:latin typeface="Arial"/>
              <a:ea typeface="Arial"/>
              <a:cs typeface="Arial"/>
              <a:sym typeface="Arial"/>
            </a:endParaRPr>
          </a:p>
        </p:txBody>
      </p:sp>
      <p:sp>
        <p:nvSpPr>
          <p:cNvPr id="575" name="Google Shape;575;p29"/>
          <p:cNvSpPr txBox="1"/>
          <p:nvPr/>
        </p:nvSpPr>
        <p:spPr>
          <a:xfrm>
            <a:off x="9349946" y="1005016"/>
            <a:ext cx="2418300" cy="2124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Il quadro </a:t>
            </a:r>
            <a:r>
              <a:rPr b="1" i="0" lang="it-IT" sz="1200" u="none" cap="none" strike="noStrike">
                <a:solidFill>
                  <a:schemeClr val="dk1"/>
                </a:solidFill>
                <a:latin typeface="Arial"/>
                <a:ea typeface="Arial"/>
                <a:cs typeface="Arial"/>
                <a:sym typeface="Arial"/>
              </a:rPr>
              <a:t>Firmatario </a:t>
            </a:r>
            <a:r>
              <a:rPr b="0" i="0" lang="it-IT" sz="1200" u="none" cap="none" strike="noStrike">
                <a:solidFill>
                  <a:schemeClr val="dk1"/>
                </a:solidFill>
                <a:latin typeface="Arial"/>
                <a:ea typeface="Arial"/>
                <a:cs typeface="Arial"/>
                <a:sym typeface="Arial"/>
              </a:rPr>
              <a:t>va compilato solo se la persona incaricata di firmare la domanda di saldo non coincide con il rappresentante legale.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rtl="0" algn="just">
              <a:spcBef>
                <a:spcPts val="0"/>
              </a:spcBef>
              <a:spcAft>
                <a:spcPts val="0"/>
              </a:spcAft>
              <a:buClr>
                <a:schemeClr val="dk1"/>
              </a:buClr>
              <a:buSzPts val="1200"/>
              <a:buFont typeface="Arial"/>
              <a:buNone/>
            </a:pPr>
            <a:r>
              <a:rPr lang="it-IT" sz="1200">
                <a:solidFill>
                  <a:schemeClr val="dk1"/>
                </a:solidFill>
              </a:rPr>
              <a:t>Per salvare le informazioni inserite, cliccare su </a:t>
            </a:r>
            <a:r>
              <a:rPr b="1" lang="it-IT" sz="1200">
                <a:solidFill>
                  <a:schemeClr val="dk1"/>
                </a:solidFill>
              </a:rPr>
              <a:t>salva</a:t>
            </a:r>
            <a:r>
              <a:rPr lang="it-IT" sz="1200">
                <a:solidFill>
                  <a:schemeClr val="dk1"/>
                </a:solidFill>
              </a:rPr>
              <a:t>.</a:t>
            </a:r>
            <a:endParaRPr sz="1200">
              <a:solidFill>
                <a:schemeClr val="dk1"/>
              </a:solidFill>
            </a:endParaRPr>
          </a:p>
          <a:p>
            <a:pPr indent="0" lvl="0" marL="0" rtl="0" algn="just">
              <a:spcBef>
                <a:spcPts val="0"/>
              </a:spcBef>
              <a:spcAft>
                <a:spcPts val="0"/>
              </a:spcAft>
              <a:buClr>
                <a:schemeClr val="dk1"/>
              </a:buClr>
              <a:buSzPts val="1200"/>
              <a:buFont typeface="Arial"/>
              <a:buNone/>
            </a:pPr>
            <a:r>
              <a:rPr lang="it-IT" sz="1200">
                <a:solidFill>
                  <a:schemeClr val="dk1"/>
                </a:solidFill>
              </a:rPr>
              <a:t> </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pic>
        <p:nvPicPr>
          <p:cNvPr descr="A screenshot of a computer&#10;&#10;AI-generated content may be incorrect." id="576" name="Google Shape;576;p29"/>
          <p:cNvPicPr preferRelativeResize="0"/>
          <p:nvPr/>
        </p:nvPicPr>
        <p:blipFill rotWithShape="1">
          <a:blip r:embed="rId3">
            <a:alphaModFix/>
          </a:blip>
          <a:srcRect b="0" l="0" r="0" t="0"/>
          <a:stretch/>
        </p:blipFill>
        <p:spPr>
          <a:xfrm>
            <a:off x="701313" y="1039090"/>
            <a:ext cx="8437698" cy="4746205"/>
          </a:xfrm>
          <a:prstGeom prst="rect">
            <a:avLst/>
          </a:prstGeom>
          <a:noFill/>
          <a:ln>
            <a:noFill/>
          </a:ln>
        </p:spPr>
      </p:pic>
      <p:cxnSp>
        <p:nvCxnSpPr>
          <p:cNvPr id="577" name="Google Shape;577;p29"/>
          <p:cNvCxnSpPr/>
          <p:nvPr/>
        </p:nvCxnSpPr>
        <p:spPr>
          <a:xfrm>
            <a:off x="2609625" y="3008100"/>
            <a:ext cx="0" cy="525900"/>
          </a:xfrm>
          <a:prstGeom prst="straightConnector1">
            <a:avLst/>
          </a:prstGeom>
          <a:noFill/>
          <a:ln cap="flat" cmpd="sng" w="28575">
            <a:solidFill>
              <a:srgbClr val="FF0000"/>
            </a:solidFill>
            <a:prstDash val="solid"/>
            <a:round/>
            <a:headEnd len="med" w="med" type="none"/>
            <a:tailEnd len="med" w="med" type="triangle"/>
          </a:ln>
        </p:spPr>
      </p:cxnSp>
      <p:sp>
        <p:nvSpPr>
          <p:cNvPr id="578" name="Google Shape;578;p29"/>
          <p:cNvSpPr/>
          <p:nvPr/>
        </p:nvSpPr>
        <p:spPr>
          <a:xfrm>
            <a:off x="2741475" y="3984750"/>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880d68ccff_0_0"/>
          <p:cNvSpPr txBox="1"/>
          <p:nvPr>
            <p:ph idx="1" type="body"/>
          </p:nvPr>
        </p:nvSpPr>
        <p:spPr>
          <a:xfrm>
            <a:off x="696448" y="1322785"/>
            <a:ext cx="10799100" cy="4591200"/>
          </a:xfrm>
          <a:prstGeom prst="rect">
            <a:avLst/>
          </a:prstGeom>
        </p:spPr>
        <p:txBody>
          <a:bodyPr anchorCtr="0" anchor="t" bIns="0" lIns="0" spcFirstLastPara="1" rIns="0" wrap="square" tIns="0">
            <a:noAutofit/>
          </a:bodyPr>
          <a:lstStyle/>
          <a:p>
            <a:pPr indent="0" lvl="0" marL="0" rtl="0" algn="just">
              <a:lnSpc>
                <a:spcPct val="115000"/>
              </a:lnSpc>
              <a:spcBef>
                <a:spcPts val="1200"/>
              </a:spcBef>
              <a:spcAft>
                <a:spcPts val="0"/>
              </a:spcAft>
              <a:buClr>
                <a:schemeClr val="dk1"/>
              </a:buClr>
              <a:buSzPts val="1100"/>
              <a:buFont typeface="Arial"/>
              <a:buNone/>
            </a:pPr>
            <a:r>
              <a:rPr lang="it-IT" sz="1400">
                <a:latin typeface="Arial"/>
                <a:ea typeface="Arial"/>
                <a:cs typeface="Arial"/>
                <a:sym typeface="Arial"/>
              </a:rPr>
              <a:t>La sezione </a:t>
            </a:r>
            <a:r>
              <a:rPr i="1" lang="it-IT" sz="1400">
                <a:latin typeface="Arial"/>
                <a:ea typeface="Arial"/>
                <a:cs typeface="Arial"/>
                <a:sym typeface="Arial"/>
              </a:rPr>
              <a:t>Fornitori</a:t>
            </a:r>
            <a:r>
              <a:rPr lang="it-IT" sz="1400">
                <a:latin typeface="Arial"/>
                <a:ea typeface="Arial"/>
                <a:cs typeface="Arial"/>
                <a:sym typeface="Arial"/>
              </a:rPr>
              <a:t> deve essere compilata così da poter successivamente allegare e giustificare correttamente le fatture che fanno capo ai fornitori e garantire il corretto svolgimento del processo di rendicontazione. </a:t>
            </a:r>
            <a:r>
              <a:rPr lang="it-IT" sz="1400">
                <a:highlight>
                  <a:schemeClr val="lt1"/>
                </a:highlight>
                <a:latin typeface="Arial"/>
                <a:ea typeface="Arial"/>
                <a:cs typeface="Arial"/>
                <a:sym typeface="Arial"/>
              </a:rPr>
              <a:t>In questo modo il fornitore sarà correttamente associato al progetto, consentendo di collegare le fatture come giustificativi di spesa. </a:t>
            </a:r>
            <a:endParaRPr sz="1400">
              <a:highlight>
                <a:schemeClr val="lt1"/>
              </a:highlight>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it-IT" sz="1400">
                <a:latin typeface="Arial"/>
                <a:ea typeface="Arial"/>
                <a:cs typeface="Arial"/>
                <a:sym typeface="Arial"/>
              </a:rPr>
              <a:t>Per procedere, occorre accedere alla sezione </a:t>
            </a:r>
            <a:r>
              <a:rPr b="1" lang="it-IT" sz="1400">
                <a:latin typeface="Arial"/>
                <a:ea typeface="Arial"/>
                <a:cs typeface="Arial"/>
                <a:sym typeface="Arial"/>
              </a:rPr>
              <a:t>Dettaglio </a:t>
            </a:r>
            <a:r>
              <a:rPr lang="it-IT" sz="1400">
                <a:latin typeface="Arial"/>
                <a:ea typeface="Arial"/>
                <a:cs typeface="Arial"/>
                <a:sym typeface="Arial"/>
              </a:rPr>
              <a:t>della riga </a:t>
            </a:r>
            <a:r>
              <a:rPr i="1" lang="it-IT" sz="1400">
                <a:latin typeface="Arial"/>
                <a:ea typeface="Arial"/>
                <a:cs typeface="Arial"/>
                <a:sym typeface="Arial"/>
              </a:rPr>
              <a:t>“Fornitori”</a:t>
            </a:r>
            <a:r>
              <a:rPr lang="it-IT" sz="1400">
                <a:latin typeface="Arial"/>
                <a:ea typeface="Arial"/>
                <a:cs typeface="Arial"/>
                <a:sym typeface="Arial"/>
              </a:rPr>
              <a:t>. All’interno della sottosezione </a:t>
            </a:r>
            <a:r>
              <a:rPr i="1" lang="it-IT" sz="1400">
                <a:latin typeface="Arial"/>
                <a:ea typeface="Arial"/>
                <a:cs typeface="Arial"/>
                <a:sym typeface="Arial"/>
              </a:rPr>
              <a:t>“Ricerca fornitore”</a:t>
            </a:r>
            <a:r>
              <a:rPr lang="it-IT" sz="1400">
                <a:latin typeface="Arial"/>
                <a:ea typeface="Arial"/>
                <a:cs typeface="Arial"/>
                <a:sym typeface="Arial"/>
              </a:rPr>
              <a:t> cliccare sul pulsante blu </a:t>
            </a:r>
            <a:r>
              <a:rPr i="1" lang="it-IT" sz="1400">
                <a:latin typeface="Arial"/>
                <a:ea typeface="Arial"/>
                <a:cs typeface="Arial"/>
                <a:sym typeface="Arial"/>
              </a:rPr>
              <a:t>“Aggiungi”</a:t>
            </a:r>
            <a:r>
              <a:rPr lang="it-IT" sz="1400">
                <a:latin typeface="Arial"/>
                <a:ea typeface="Arial"/>
                <a:cs typeface="Arial"/>
                <a:sym typeface="Arial"/>
              </a:rPr>
              <a:t>. </a:t>
            </a:r>
            <a:endParaRPr sz="14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it-IT" sz="1400">
                <a:solidFill>
                  <a:srgbClr val="001D35"/>
                </a:solidFill>
                <a:highlight>
                  <a:srgbClr val="FFFFFF"/>
                </a:highlight>
                <a:latin typeface="Arial"/>
                <a:ea typeface="Arial"/>
                <a:cs typeface="Arial"/>
                <a:sym typeface="Arial"/>
              </a:rPr>
              <a:t>È </a:t>
            </a:r>
            <a:r>
              <a:rPr lang="it-IT" sz="1400">
                <a:latin typeface="Arial"/>
                <a:ea typeface="Arial"/>
                <a:cs typeface="Arial"/>
                <a:sym typeface="Arial"/>
              </a:rPr>
              <a:t>sufficiente inserire la </a:t>
            </a:r>
            <a:r>
              <a:rPr b="1" lang="it-IT" sz="1400">
                <a:latin typeface="Arial"/>
                <a:ea typeface="Arial"/>
                <a:cs typeface="Arial"/>
                <a:sym typeface="Arial"/>
              </a:rPr>
              <a:t>Nazione </a:t>
            </a:r>
            <a:r>
              <a:rPr lang="it-IT" sz="1400">
                <a:latin typeface="Arial"/>
                <a:ea typeface="Arial"/>
                <a:cs typeface="Arial"/>
                <a:sym typeface="Arial"/>
              </a:rPr>
              <a:t>e il </a:t>
            </a:r>
            <a:r>
              <a:rPr b="1" lang="it-IT" sz="1400">
                <a:latin typeface="Arial"/>
                <a:ea typeface="Arial"/>
                <a:cs typeface="Arial"/>
                <a:sym typeface="Arial"/>
              </a:rPr>
              <a:t>codice fiscale del fornitore</a:t>
            </a:r>
            <a:r>
              <a:rPr lang="it-IT" sz="1400">
                <a:latin typeface="Arial"/>
                <a:ea typeface="Arial"/>
                <a:cs typeface="Arial"/>
                <a:sym typeface="Arial"/>
              </a:rPr>
              <a:t>: gli altri campi vengono popolati automaticamente dal sistema. Una volta aggiunto il fornitore, tornare nell’elenco dei fornitori, togliere la spunta dal filtro di ricerca e cliccare sulle Azioni per associare il fornitore al progetto tramite l’azione “Associa”. Successivamente è necessario caricare l’</a:t>
            </a:r>
            <a:r>
              <a:rPr b="1" lang="it-IT" sz="1400">
                <a:latin typeface="Arial"/>
                <a:ea typeface="Arial"/>
                <a:cs typeface="Arial"/>
                <a:sym typeface="Arial"/>
              </a:rPr>
              <a:t>allegato obbligatorio</a:t>
            </a:r>
            <a:r>
              <a:rPr lang="it-IT" sz="1400">
                <a:latin typeface="Arial"/>
                <a:ea typeface="Arial"/>
                <a:cs typeface="Arial"/>
                <a:sym typeface="Arial"/>
              </a:rPr>
              <a:t> entrando in modifica nel fornitore appena associato. </a:t>
            </a:r>
            <a:endParaRPr sz="14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it-IT" sz="1400">
                <a:latin typeface="Arial"/>
                <a:ea typeface="Arial"/>
                <a:cs typeface="Arial"/>
                <a:sym typeface="Arial"/>
              </a:rPr>
              <a:t>Si può scegliere se allegare un documento effettivamente riferito al fornitore oppure, qualora non disponibile, caricare un file libero. Si fa presente che l’inserimento di un documento rimane obbligatorio per poter proseguire.</a:t>
            </a:r>
            <a:endParaRPr sz="1400">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it-IT" sz="1400">
                <a:latin typeface="Arial"/>
                <a:ea typeface="Arial"/>
                <a:cs typeface="Arial"/>
                <a:sym typeface="Arial"/>
              </a:rPr>
              <a:t>Dopo aver completato tutti i campi richiesti, cliccare sul pulsante blu </a:t>
            </a:r>
            <a:r>
              <a:rPr i="1" lang="it-IT" sz="1400">
                <a:latin typeface="Arial"/>
                <a:ea typeface="Arial"/>
                <a:cs typeface="Arial"/>
                <a:sym typeface="Arial"/>
              </a:rPr>
              <a:t>“Salva”</a:t>
            </a:r>
            <a:r>
              <a:rPr lang="it-IT" sz="1400">
                <a:latin typeface="Arial"/>
                <a:ea typeface="Arial"/>
                <a:cs typeface="Arial"/>
                <a:sym typeface="Arial"/>
              </a:rPr>
              <a:t> per registrare i dati a sistema. In questo modo il fornitore risulterà correttamente associato al progetto e sarà possibile collegare le fatture come giustificativi di spesa.</a:t>
            </a:r>
            <a:br>
              <a:rPr lang="it-IT" sz="1400">
                <a:latin typeface="Arial"/>
                <a:ea typeface="Arial"/>
                <a:cs typeface="Arial"/>
                <a:sym typeface="Arial"/>
              </a:rPr>
            </a:br>
            <a:br>
              <a:rPr lang="it-IT" sz="1400">
                <a:latin typeface="Arial"/>
                <a:ea typeface="Arial"/>
                <a:cs typeface="Arial"/>
                <a:sym typeface="Arial"/>
              </a:rPr>
            </a:br>
            <a:r>
              <a:rPr lang="it-IT" sz="1400">
                <a:latin typeface="Arial"/>
                <a:ea typeface="Arial"/>
                <a:cs typeface="Arial"/>
                <a:sym typeface="Arial"/>
              </a:rPr>
              <a:t>Nelle prossime pagine vengono illustrati i passaggi da seguire con l’ausilio di schermate di Fondi.RVE.</a:t>
            </a:r>
            <a:endParaRPr sz="1400">
              <a:latin typeface="Arial"/>
              <a:ea typeface="Arial"/>
              <a:cs typeface="Arial"/>
              <a:sym typeface="Arial"/>
            </a:endParaRPr>
          </a:p>
          <a:p>
            <a:pPr indent="0" lvl="0" marL="0" rtl="0" algn="just">
              <a:lnSpc>
                <a:spcPct val="115000"/>
              </a:lnSpc>
              <a:spcBef>
                <a:spcPts val="1200"/>
              </a:spcBef>
              <a:spcAft>
                <a:spcPts val="1200"/>
              </a:spcAft>
              <a:buClr>
                <a:schemeClr val="dk1"/>
              </a:buClr>
              <a:buSzPts val="1100"/>
              <a:buFont typeface="Arial"/>
              <a:buNone/>
            </a:pPr>
            <a:r>
              <a:t/>
            </a:r>
            <a:endParaRPr sz="1400">
              <a:latin typeface="Arial"/>
              <a:ea typeface="Arial"/>
              <a:cs typeface="Arial"/>
              <a:sym typeface="Arial"/>
            </a:endParaRPr>
          </a:p>
        </p:txBody>
      </p:sp>
      <p:sp>
        <p:nvSpPr>
          <p:cNvPr id="116" name="Google Shape;116;g3880d68ccff_0_0"/>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sp>
        <p:nvSpPr>
          <p:cNvPr id="117" name="Google Shape;117;g3880d68ccff_0_0"/>
          <p:cNvSpPr txBox="1"/>
          <p:nvPr>
            <p:ph type="title"/>
          </p:nvPr>
        </p:nvSpPr>
        <p:spPr>
          <a:xfrm>
            <a:off x="701313" y="514800"/>
            <a:ext cx="10800000" cy="25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it-IT">
                <a:latin typeface="Arial"/>
                <a:ea typeface="Arial"/>
                <a:cs typeface="Arial"/>
                <a:sym typeface="Arial"/>
              </a:rPr>
              <a:t>2. Fornitori </a:t>
            </a:r>
            <a:endParaRPr>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g39c60ce99ed_0_148"/>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pic>
        <p:nvPicPr>
          <p:cNvPr id="585" name="Google Shape;585;g39c60ce99ed_0_148" title="immagine (13).png"/>
          <p:cNvPicPr preferRelativeResize="0"/>
          <p:nvPr/>
        </p:nvPicPr>
        <p:blipFill>
          <a:blip r:embed="rId3">
            <a:alphaModFix/>
          </a:blip>
          <a:stretch>
            <a:fillRect/>
          </a:stretch>
        </p:blipFill>
        <p:spPr>
          <a:xfrm>
            <a:off x="205100" y="1005025"/>
            <a:ext cx="9120124" cy="4117900"/>
          </a:xfrm>
          <a:prstGeom prst="rect">
            <a:avLst/>
          </a:prstGeom>
          <a:noFill/>
          <a:ln>
            <a:noFill/>
          </a:ln>
        </p:spPr>
      </p:pic>
      <p:sp>
        <p:nvSpPr>
          <p:cNvPr id="586" name="Google Shape;586;g39c60ce99ed_0_148"/>
          <p:cNvSpPr txBox="1"/>
          <p:nvPr/>
        </p:nvSpPr>
        <p:spPr>
          <a:xfrm>
            <a:off x="9349950" y="1005025"/>
            <a:ext cx="2578500" cy="2151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Per la sezione </a:t>
            </a:r>
            <a:r>
              <a:rPr b="1" i="0" lang="it-IT" sz="1200" u="none" cap="none" strike="noStrike">
                <a:solidFill>
                  <a:schemeClr val="dk1"/>
                </a:solidFill>
                <a:latin typeface="Arial"/>
                <a:ea typeface="Arial"/>
                <a:cs typeface="Arial"/>
                <a:sym typeface="Arial"/>
              </a:rPr>
              <a:t>Dati Specifici </a:t>
            </a:r>
            <a:r>
              <a:rPr b="0" i="0" lang="it-IT" sz="1200" u="none" cap="none" strike="noStrike">
                <a:solidFill>
                  <a:schemeClr val="dk1"/>
                </a:solidFill>
                <a:latin typeface="Arial"/>
                <a:ea typeface="Arial"/>
                <a:cs typeface="Arial"/>
                <a:sym typeface="Arial"/>
              </a:rPr>
              <a:t>vengono importati automaticamente i dati del veicolo rottamato, ovvero i </a:t>
            </a:r>
            <a:r>
              <a:rPr lang="it-IT" sz="1200">
                <a:solidFill>
                  <a:schemeClr val="dk1"/>
                </a:solidFill>
              </a:rPr>
              <a:t>primi due campi. </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br>
              <a:rPr b="0" i="0" lang="it-IT" sz="1200" u="none" cap="none" strike="noStrike">
                <a:solidFill>
                  <a:schemeClr val="dk1"/>
                </a:solidFill>
                <a:latin typeface="Arial"/>
                <a:ea typeface="Arial"/>
                <a:cs typeface="Arial"/>
                <a:sym typeface="Arial"/>
              </a:rPr>
            </a:br>
            <a:r>
              <a:rPr b="0" i="0" lang="it-IT" sz="1200" u="none" cap="none" strike="noStrike">
                <a:solidFill>
                  <a:schemeClr val="dk1"/>
                </a:solidFill>
                <a:latin typeface="Arial"/>
                <a:ea typeface="Arial"/>
                <a:cs typeface="Arial"/>
                <a:sym typeface="Arial"/>
              </a:rPr>
              <a:t>I dati del nuovo veicolo da acquistare devono essere inseriti manualmente. </a:t>
            </a:r>
            <a:endParaRPr b="0" i="0" sz="12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587" name="Google Shape;587;g39c60ce99ed_0_148"/>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6.10</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(Dati Specifici I)</a:t>
            </a:r>
            <a:endParaRPr i="0">
              <a:latin typeface="Arial"/>
              <a:ea typeface="Arial"/>
              <a:cs typeface="Arial"/>
              <a:sym typeface="Arial"/>
            </a:endParaRPr>
          </a:p>
        </p:txBody>
      </p:sp>
      <p:cxnSp>
        <p:nvCxnSpPr>
          <p:cNvPr id="588" name="Google Shape;588;g39c60ce99ed_0_148"/>
          <p:cNvCxnSpPr/>
          <p:nvPr/>
        </p:nvCxnSpPr>
        <p:spPr>
          <a:xfrm>
            <a:off x="480025" y="3144600"/>
            <a:ext cx="433800" cy="4200"/>
          </a:xfrm>
          <a:prstGeom prst="straightConnector1">
            <a:avLst/>
          </a:prstGeom>
          <a:noFill/>
          <a:ln cap="flat" cmpd="sng" w="114300">
            <a:solidFill>
              <a:schemeClr val="dk1"/>
            </a:solidFill>
            <a:prstDash val="solid"/>
            <a:round/>
            <a:headEnd len="med" w="med" type="none"/>
            <a:tailEnd len="med" w="med" type="none"/>
          </a:ln>
        </p:spPr>
      </p:cxnSp>
      <p:cxnSp>
        <p:nvCxnSpPr>
          <p:cNvPr id="589" name="Google Shape;589;g39c60ce99ed_0_148"/>
          <p:cNvCxnSpPr/>
          <p:nvPr/>
        </p:nvCxnSpPr>
        <p:spPr>
          <a:xfrm>
            <a:off x="480025" y="3594150"/>
            <a:ext cx="433800" cy="4200"/>
          </a:xfrm>
          <a:prstGeom prst="straightConnector1">
            <a:avLst/>
          </a:prstGeom>
          <a:noFill/>
          <a:ln cap="flat" cmpd="sng" w="114300">
            <a:solidFill>
              <a:schemeClr val="dk1"/>
            </a:solidFill>
            <a:prstDash val="solid"/>
            <a:round/>
            <a:headEnd len="med" w="med" type="none"/>
            <a:tailEnd len="med" w="med" type="none"/>
          </a:ln>
        </p:spPr>
      </p:cxnSp>
      <p:cxnSp>
        <p:nvCxnSpPr>
          <p:cNvPr id="590" name="Google Shape;590;g39c60ce99ed_0_148"/>
          <p:cNvCxnSpPr/>
          <p:nvPr/>
        </p:nvCxnSpPr>
        <p:spPr>
          <a:xfrm>
            <a:off x="480025" y="4043700"/>
            <a:ext cx="3886500" cy="3300"/>
          </a:xfrm>
          <a:prstGeom prst="straightConnector1">
            <a:avLst/>
          </a:prstGeom>
          <a:noFill/>
          <a:ln cap="flat" cmpd="sng" w="114300">
            <a:solidFill>
              <a:schemeClr val="dk1"/>
            </a:solidFill>
            <a:prstDash val="solid"/>
            <a:round/>
            <a:headEnd len="med" w="med" type="none"/>
            <a:tailEnd len="med" w="med" type="none"/>
          </a:ln>
        </p:spPr>
      </p:cxnSp>
      <p:cxnSp>
        <p:nvCxnSpPr>
          <p:cNvPr id="591" name="Google Shape;591;g39c60ce99ed_0_148"/>
          <p:cNvCxnSpPr/>
          <p:nvPr/>
        </p:nvCxnSpPr>
        <p:spPr>
          <a:xfrm>
            <a:off x="521425" y="4972475"/>
            <a:ext cx="1053900" cy="3000"/>
          </a:xfrm>
          <a:prstGeom prst="straightConnector1">
            <a:avLst/>
          </a:prstGeom>
          <a:noFill/>
          <a:ln cap="flat" cmpd="sng" w="114300">
            <a:solidFill>
              <a:schemeClr val="dk1"/>
            </a:solidFill>
            <a:prstDash val="solid"/>
            <a:round/>
            <a:headEnd len="med" w="med" type="none"/>
            <a:tailEnd len="med" w="med" type="none"/>
          </a:ln>
        </p:spPr>
      </p:cxnSp>
      <p:cxnSp>
        <p:nvCxnSpPr>
          <p:cNvPr id="592" name="Google Shape;592;g39c60ce99ed_0_148"/>
          <p:cNvCxnSpPr/>
          <p:nvPr/>
        </p:nvCxnSpPr>
        <p:spPr>
          <a:xfrm>
            <a:off x="480025" y="4507638"/>
            <a:ext cx="433800" cy="4200"/>
          </a:xfrm>
          <a:prstGeom prst="straightConnector1">
            <a:avLst/>
          </a:prstGeom>
          <a:noFill/>
          <a:ln cap="flat" cmpd="sng" w="114300">
            <a:solidFill>
              <a:schemeClr val="dk1"/>
            </a:solidFill>
            <a:prstDash val="solid"/>
            <a:round/>
            <a:headEnd len="med" w="med" type="none"/>
            <a:tailEnd len="med" w="med" type="none"/>
          </a:ln>
        </p:spPr>
      </p:cxnSp>
      <p:cxnSp>
        <p:nvCxnSpPr>
          <p:cNvPr id="593" name="Google Shape;593;g39c60ce99ed_0_148"/>
          <p:cNvCxnSpPr/>
          <p:nvPr/>
        </p:nvCxnSpPr>
        <p:spPr>
          <a:xfrm>
            <a:off x="860325" y="1114700"/>
            <a:ext cx="0" cy="5259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g39c60ce99ed_0_156"/>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pic>
        <p:nvPicPr>
          <p:cNvPr id="600" name="Google Shape;600;g39c60ce99ed_0_156" title="immagine (14).png"/>
          <p:cNvPicPr preferRelativeResize="0"/>
          <p:nvPr/>
        </p:nvPicPr>
        <p:blipFill>
          <a:blip r:embed="rId3">
            <a:alphaModFix/>
          </a:blip>
          <a:stretch>
            <a:fillRect/>
          </a:stretch>
        </p:blipFill>
        <p:spPr>
          <a:xfrm>
            <a:off x="152400" y="1005025"/>
            <a:ext cx="8913825" cy="4394650"/>
          </a:xfrm>
          <a:prstGeom prst="rect">
            <a:avLst/>
          </a:prstGeom>
          <a:noFill/>
          <a:ln>
            <a:noFill/>
          </a:ln>
        </p:spPr>
      </p:pic>
      <p:sp>
        <p:nvSpPr>
          <p:cNvPr id="601" name="Google Shape;601;g39c60ce99ed_0_156"/>
          <p:cNvSpPr txBox="1"/>
          <p:nvPr/>
        </p:nvSpPr>
        <p:spPr>
          <a:xfrm>
            <a:off x="9162550" y="1005025"/>
            <a:ext cx="2766000" cy="5633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Prosegue la compilazione dei dati specifici del nuovo </a:t>
            </a:r>
            <a:r>
              <a:rPr lang="it-IT" sz="1200">
                <a:solidFill>
                  <a:schemeClr val="dk1"/>
                </a:solidFill>
              </a:rPr>
              <a:t>veicolo da acquistare. Alcuni di questi campi condizionano la presenza o meno di allegati nella sezione dedicata. </a:t>
            </a:r>
            <a:br>
              <a:rPr lang="it-IT" sz="1200">
                <a:solidFill>
                  <a:schemeClr val="dk1"/>
                </a:solidFill>
              </a:rPr>
            </a:br>
            <a:br>
              <a:rPr lang="it-IT" sz="1200">
                <a:solidFill>
                  <a:schemeClr val="dk1"/>
                </a:solidFill>
              </a:rPr>
            </a:br>
            <a:r>
              <a:rPr lang="it-IT" sz="1200">
                <a:solidFill>
                  <a:schemeClr val="dk1"/>
                </a:solidFill>
              </a:rPr>
              <a:t>Nello specifico, si fa riferimento ai campi “Esente pagamento bollo” e “Veicolo corrispondente a quanto dichiarato”: </a:t>
            </a:r>
            <a:endParaRPr sz="1200">
              <a:solidFill>
                <a:schemeClr val="dk1"/>
              </a:solidFill>
            </a:endParaRPr>
          </a:p>
          <a:p>
            <a:pPr indent="0" lvl="0" marL="457200" marR="0" rtl="0" algn="just">
              <a:lnSpc>
                <a:spcPct val="100000"/>
              </a:lnSpc>
              <a:spcBef>
                <a:spcPts val="0"/>
              </a:spcBef>
              <a:spcAft>
                <a:spcPts val="0"/>
              </a:spcAft>
              <a:buNone/>
            </a:pPr>
            <a:r>
              <a:t/>
            </a:r>
            <a:endParaRPr sz="1200">
              <a:solidFill>
                <a:schemeClr val="dk1"/>
              </a:solidFill>
            </a:endParaRPr>
          </a:p>
          <a:p>
            <a:pPr indent="-304800" lvl="0" marL="457200" marR="0" rtl="0" algn="just">
              <a:lnSpc>
                <a:spcPct val="100000"/>
              </a:lnSpc>
              <a:spcBef>
                <a:spcPts val="0"/>
              </a:spcBef>
              <a:spcAft>
                <a:spcPts val="0"/>
              </a:spcAft>
              <a:buClr>
                <a:schemeClr val="dk1"/>
              </a:buClr>
              <a:buSzPts val="1200"/>
              <a:buChar char="●"/>
            </a:pPr>
            <a:r>
              <a:rPr lang="it-IT" sz="1200">
                <a:solidFill>
                  <a:schemeClr val="dk1"/>
                </a:solidFill>
              </a:rPr>
              <a:t>Esente pagamento bollo: </a:t>
            </a:r>
            <a:r>
              <a:rPr lang="it-IT" sz="1200">
                <a:solidFill>
                  <a:schemeClr val="dk1"/>
                </a:solidFill>
                <a:latin typeface="Roboto"/>
                <a:ea typeface="Roboto"/>
                <a:cs typeface="Roboto"/>
                <a:sym typeface="Roboto"/>
              </a:rPr>
              <a:t>se si seleziona “</a:t>
            </a:r>
            <a:r>
              <a:rPr i="1" lang="it-IT" sz="1200">
                <a:solidFill>
                  <a:schemeClr val="dk1"/>
                </a:solidFill>
                <a:latin typeface="Roboto"/>
                <a:ea typeface="Roboto"/>
                <a:cs typeface="Roboto"/>
                <a:sym typeface="Roboto"/>
              </a:rPr>
              <a:t>sì</a:t>
            </a:r>
            <a:r>
              <a:rPr lang="it-IT" sz="1200">
                <a:solidFill>
                  <a:schemeClr val="dk1"/>
                </a:solidFill>
                <a:latin typeface="Roboto"/>
                <a:ea typeface="Roboto"/>
                <a:cs typeface="Roboto"/>
                <a:sym typeface="Roboto"/>
              </a:rPr>
              <a:t>” è necessario inserire negli allegati la dichiarazione con firma digitale; s</a:t>
            </a:r>
            <a:r>
              <a:rPr lang="it-IT" sz="1200">
                <a:solidFill>
                  <a:schemeClr val="dk1"/>
                </a:solidFill>
              </a:rPr>
              <a:t>e si seleziona </a:t>
            </a:r>
            <a:r>
              <a:rPr lang="it-IT" sz="1200">
                <a:solidFill>
                  <a:schemeClr val="dk1"/>
                </a:solidFill>
                <a:latin typeface="Roboto"/>
                <a:ea typeface="Roboto"/>
                <a:cs typeface="Roboto"/>
                <a:sym typeface="Roboto"/>
              </a:rPr>
              <a:t>“</a:t>
            </a:r>
            <a:r>
              <a:rPr i="1" lang="it-IT" sz="1200">
                <a:solidFill>
                  <a:schemeClr val="dk1"/>
                </a:solidFill>
                <a:latin typeface="Roboto"/>
                <a:ea typeface="Roboto"/>
                <a:cs typeface="Roboto"/>
                <a:sym typeface="Roboto"/>
              </a:rPr>
              <a:t>no</a:t>
            </a:r>
            <a:r>
              <a:rPr lang="it-IT" sz="1200">
                <a:solidFill>
                  <a:schemeClr val="dk1"/>
                </a:solidFill>
                <a:latin typeface="Roboto"/>
                <a:ea typeface="Roboto"/>
                <a:cs typeface="Roboto"/>
                <a:sym typeface="Roboto"/>
              </a:rPr>
              <a:t>” la dichiarazione rimane obbligatoria ma senza firma.</a:t>
            </a:r>
            <a:br>
              <a:rPr lang="it-IT" sz="1200">
                <a:solidFill>
                  <a:schemeClr val="dk1"/>
                </a:solidFill>
                <a:latin typeface="Roboto"/>
                <a:ea typeface="Roboto"/>
                <a:cs typeface="Roboto"/>
                <a:sym typeface="Roboto"/>
              </a:rPr>
            </a:br>
            <a:endParaRPr sz="1200">
              <a:solidFill>
                <a:schemeClr val="dk1"/>
              </a:solidFill>
              <a:latin typeface="Roboto"/>
              <a:ea typeface="Roboto"/>
              <a:cs typeface="Roboto"/>
              <a:sym typeface="Roboto"/>
            </a:endParaRPr>
          </a:p>
          <a:p>
            <a:pPr indent="-304800" lvl="0" marL="457200" marR="0" rtl="0" algn="just">
              <a:lnSpc>
                <a:spcPct val="100000"/>
              </a:lnSpc>
              <a:spcBef>
                <a:spcPts val="0"/>
              </a:spcBef>
              <a:spcAft>
                <a:spcPts val="0"/>
              </a:spcAft>
              <a:buClr>
                <a:schemeClr val="dk1"/>
              </a:buClr>
              <a:buSzPts val="1200"/>
              <a:buChar char="●"/>
            </a:pPr>
            <a:r>
              <a:rPr lang="it-IT" sz="1200">
                <a:solidFill>
                  <a:schemeClr val="dk1"/>
                </a:solidFill>
              </a:rPr>
              <a:t>Veicolo corrispondente a quanto dichiarato: </a:t>
            </a:r>
            <a:r>
              <a:rPr lang="it-IT" sz="1200">
                <a:solidFill>
                  <a:schemeClr val="dk1"/>
                </a:solidFill>
                <a:latin typeface="Roboto"/>
                <a:ea typeface="Roboto"/>
                <a:cs typeface="Roboto"/>
                <a:sym typeface="Roboto"/>
              </a:rPr>
              <a:t>se si seleziona “</a:t>
            </a:r>
            <a:r>
              <a:rPr i="1" lang="it-IT" sz="1200">
                <a:solidFill>
                  <a:schemeClr val="dk1"/>
                </a:solidFill>
                <a:latin typeface="Roboto"/>
                <a:ea typeface="Roboto"/>
                <a:cs typeface="Roboto"/>
                <a:sym typeface="Roboto"/>
              </a:rPr>
              <a:t>sì</a:t>
            </a:r>
            <a:r>
              <a:rPr lang="it-IT" sz="1200">
                <a:solidFill>
                  <a:schemeClr val="dk1"/>
                </a:solidFill>
                <a:latin typeface="Roboto"/>
                <a:ea typeface="Roboto"/>
                <a:cs typeface="Roboto"/>
                <a:sym typeface="Roboto"/>
              </a:rPr>
              <a:t>” non bisogna caricare alcun allegato; </a:t>
            </a:r>
            <a:r>
              <a:rPr lang="it-IT" sz="1200">
                <a:solidFill>
                  <a:schemeClr val="dk1"/>
                </a:solidFill>
              </a:rPr>
              <a:t>se si seleziona </a:t>
            </a:r>
            <a:r>
              <a:rPr lang="it-IT" sz="1200">
                <a:solidFill>
                  <a:schemeClr val="dk1"/>
                </a:solidFill>
                <a:latin typeface="Roboto"/>
                <a:ea typeface="Roboto"/>
                <a:cs typeface="Roboto"/>
                <a:sym typeface="Roboto"/>
              </a:rPr>
              <a:t>“</a:t>
            </a:r>
            <a:r>
              <a:rPr i="1" lang="it-IT" sz="1200">
                <a:solidFill>
                  <a:schemeClr val="dk1"/>
                </a:solidFill>
                <a:latin typeface="Roboto"/>
                <a:ea typeface="Roboto"/>
                <a:cs typeface="Roboto"/>
                <a:sym typeface="Roboto"/>
              </a:rPr>
              <a:t>no</a:t>
            </a:r>
            <a:r>
              <a:rPr lang="it-IT" sz="1200">
                <a:solidFill>
                  <a:schemeClr val="dk1"/>
                </a:solidFill>
                <a:latin typeface="Roboto"/>
                <a:ea typeface="Roboto"/>
                <a:cs typeface="Roboto"/>
                <a:sym typeface="Roboto"/>
              </a:rPr>
              <a:t>” appare un allegato da caricare ( “Dichiarazione di acquisto mezzo diverso da quello dichiarato nella domanda con motivazione”).</a:t>
            </a:r>
            <a:endParaRPr sz="1200">
              <a:solidFill>
                <a:schemeClr val="dk1"/>
              </a:solidFil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602" name="Google Shape;602;g39c60ce99ed_0_156"/>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6.10</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(Dati Specifici I)</a:t>
            </a:r>
            <a:endParaRPr i="0">
              <a:latin typeface="Arial"/>
              <a:ea typeface="Arial"/>
              <a:cs typeface="Arial"/>
              <a:sym typeface="Arial"/>
            </a:endParaRPr>
          </a:p>
        </p:txBody>
      </p:sp>
      <p:cxnSp>
        <p:nvCxnSpPr>
          <p:cNvPr id="603" name="Google Shape;603;g39c60ce99ed_0_156"/>
          <p:cNvCxnSpPr/>
          <p:nvPr/>
        </p:nvCxnSpPr>
        <p:spPr>
          <a:xfrm>
            <a:off x="521425" y="4972475"/>
            <a:ext cx="1053900" cy="3000"/>
          </a:xfrm>
          <a:prstGeom prst="straightConnector1">
            <a:avLst/>
          </a:prstGeom>
          <a:noFill/>
          <a:ln cap="flat" cmpd="sng" w="114300">
            <a:solidFill>
              <a:schemeClr val="dk1"/>
            </a:solidFill>
            <a:prstDash val="solid"/>
            <a:round/>
            <a:headEnd len="med" w="med" type="none"/>
            <a:tailEnd len="med" w="med" type="none"/>
          </a:ln>
        </p:spPr>
      </p:cxnSp>
      <p:cxnSp>
        <p:nvCxnSpPr>
          <p:cNvPr id="604" name="Google Shape;604;g39c60ce99ed_0_156"/>
          <p:cNvCxnSpPr/>
          <p:nvPr/>
        </p:nvCxnSpPr>
        <p:spPr>
          <a:xfrm>
            <a:off x="480025" y="4507638"/>
            <a:ext cx="433800" cy="4200"/>
          </a:xfrm>
          <a:prstGeom prst="straightConnector1">
            <a:avLst/>
          </a:prstGeom>
          <a:noFill/>
          <a:ln cap="flat" cmpd="sng" w="114300">
            <a:solidFill>
              <a:schemeClr val="dk1"/>
            </a:solidFill>
            <a:prstDash val="solid"/>
            <a:round/>
            <a:headEnd len="med" w="med" type="none"/>
            <a:tailEnd len="med" w="med" type="none"/>
          </a:ln>
        </p:spPr>
      </p:cxnSp>
      <p:cxnSp>
        <p:nvCxnSpPr>
          <p:cNvPr id="605" name="Google Shape;605;g39c60ce99ed_0_156"/>
          <p:cNvCxnSpPr/>
          <p:nvPr/>
        </p:nvCxnSpPr>
        <p:spPr>
          <a:xfrm>
            <a:off x="521425" y="1749288"/>
            <a:ext cx="433800" cy="4200"/>
          </a:xfrm>
          <a:prstGeom prst="straightConnector1">
            <a:avLst/>
          </a:prstGeom>
          <a:noFill/>
          <a:ln cap="flat" cmpd="sng" w="114300">
            <a:solidFill>
              <a:schemeClr val="dk1"/>
            </a:solidFill>
            <a:prstDash val="solid"/>
            <a:round/>
            <a:headEnd len="med" w="med" type="none"/>
            <a:tailEnd len="med" w="med" type="none"/>
          </a:ln>
        </p:spPr>
      </p:cxnSp>
      <p:cxnSp>
        <p:nvCxnSpPr>
          <p:cNvPr id="606" name="Google Shape;606;g39c60ce99ed_0_156"/>
          <p:cNvCxnSpPr/>
          <p:nvPr/>
        </p:nvCxnSpPr>
        <p:spPr>
          <a:xfrm>
            <a:off x="521425" y="1286413"/>
            <a:ext cx="433800" cy="4200"/>
          </a:xfrm>
          <a:prstGeom prst="straightConnector1">
            <a:avLst/>
          </a:prstGeom>
          <a:noFill/>
          <a:ln cap="flat" cmpd="sng" w="114300">
            <a:solidFill>
              <a:schemeClr val="dk1"/>
            </a:solidFill>
            <a:prstDash val="solid"/>
            <a:round/>
            <a:headEnd len="med" w="med" type="none"/>
            <a:tailEnd len="med" w="med" type="none"/>
          </a:ln>
        </p:spPr>
      </p:cxnSp>
      <p:cxnSp>
        <p:nvCxnSpPr>
          <p:cNvPr id="607" name="Google Shape;607;g39c60ce99ed_0_156"/>
          <p:cNvCxnSpPr/>
          <p:nvPr/>
        </p:nvCxnSpPr>
        <p:spPr>
          <a:xfrm>
            <a:off x="521425" y="2658788"/>
            <a:ext cx="433800" cy="4200"/>
          </a:xfrm>
          <a:prstGeom prst="straightConnector1">
            <a:avLst/>
          </a:prstGeom>
          <a:noFill/>
          <a:ln cap="flat" cmpd="sng" w="114300">
            <a:solidFill>
              <a:schemeClr val="dk1"/>
            </a:solidFill>
            <a:prstDash val="solid"/>
            <a:round/>
            <a:headEnd len="med" w="med" type="none"/>
            <a:tailEnd len="med" w="med" type="none"/>
          </a:ln>
        </p:spPr>
      </p:cxnSp>
      <p:cxnSp>
        <p:nvCxnSpPr>
          <p:cNvPr id="608" name="Google Shape;608;g39c60ce99ed_0_156"/>
          <p:cNvCxnSpPr/>
          <p:nvPr/>
        </p:nvCxnSpPr>
        <p:spPr>
          <a:xfrm flipH="1" rot="10800000">
            <a:off x="521425" y="2202838"/>
            <a:ext cx="1353900" cy="1200"/>
          </a:xfrm>
          <a:prstGeom prst="straightConnector1">
            <a:avLst/>
          </a:prstGeom>
          <a:noFill/>
          <a:ln cap="flat" cmpd="sng" w="114300">
            <a:solidFill>
              <a:schemeClr val="dk1"/>
            </a:solidFill>
            <a:prstDash val="solid"/>
            <a:round/>
            <a:headEnd len="med" w="med" type="none"/>
            <a:tailEnd len="med" w="med" type="none"/>
          </a:ln>
        </p:spPr>
      </p:cxnSp>
      <p:cxnSp>
        <p:nvCxnSpPr>
          <p:cNvPr id="609" name="Google Shape;609;g39c60ce99ed_0_156"/>
          <p:cNvCxnSpPr/>
          <p:nvPr/>
        </p:nvCxnSpPr>
        <p:spPr>
          <a:xfrm flipH="1" rot="10800000">
            <a:off x="521425" y="3584713"/>
            <a:ext cx="1353900" cy="1200"/>
          </a:xfrm>
          <a:prstGeom prst="straightConnector1">
            <a:avLst/>
          </a:prstGeom>
          <a:noFill/>
          <a:ln cap="flat" cmpd="sng" w="114300">
            <a:solidFill>
              <a:schemeClr val="dk1"/>
            </a:solidFill>
            <a:prstDash val="solid"/>
            <a:round/>
            <a:headEnd len="med" w="med" type="none"/>
            <a:tailEnd len="med" w="med" type="none"/>
          </a:ln>
        </p:spPr>
      </p:cxnSp>
      <p:cxnSp>
        <p:nvCxnSpPr>
          <p:cNvPr id="610" name="Google Shape;610;g39c60ce99ed_0_156"/>
          <p:cNvCxnSpPr/>
          <p:nvPr/>
        </p:nvCxnSpPr>
        <p:spPr>
          <a:xfrm>
            <a:off x="555500" y="4044675"/>
            <a:ext cx="433800" cy="4200"/>
          </a:xfrm>
          <a:prstGeom prst="straightConnector1">
            <a:avLst/>
          </a:prstGeom>
          <a:noFill/>
          <a:ln cap="flat" cmpd="sng" w="114300">
            <a:solidFill>
              <a:schemeClr val="dk1"/>
            </a:solidFill>
            <a:prstDash val="solid"/>
            <a:round/>
            <a:headEnd len="med" w="med" type="none"/>
            <a:tailEnd len="med" w="med" type="none"/>
          </a:ln>
        </p:spPr>
      </p:cxnSp>
      <p:cxnSp>
        <p:nvCxnSpPr>
          <p:cNvPr id="611" name="Google Shape;611;g39c60ce99ed_0_156"/>
          <p:cNvCxnSpPr/>
          <p:nvPr/>
        </p:nvCxnSpPr>
        <p:spPr>
          <a:xfrm flipH="1" rot="10800000">
            <a:off x="504325" y="3122813"/>
            <a:ext cx="385200" cy="2100"/>
          </a:xfrm>
          <a:prstGeom prst="straightConnector1">
            <a:avLst/>
          </a:prstGeom>
          <a:noFill/>
          <a:ln cap="flat" cmpd="sng" w="114300">
            <a:solidFill>
              <a:schemeClr val="dk1"/>
            </a:solidFill>
            <a:prstDash val="solid"/>
            <a:round/>
            <a:headEnd len="med" w="med" type="none"/>
            <a:tailEnd len="med" w="med" type="non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32"/>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617" name="Google Shape;617;p32"/>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a:t>
            </a:r>
            <a:r>
              <a:rPr lang="it-IT">
                <a:latin typeface="Arial"/>
                <a:ea typeface="Arial"/>
                <a:cs typeface="Arial"/>
                <a:sym typeface="Arial"/>
              </a:rPr>
              <a:t>.13</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(Modalità di Pagamento)</a:t>
            </a:r>
            <a:endParaRPr i="0">
              <a:latin typeface="Arial"/>
              <a:ea typeface="Arial"/>
              <a:cs typeface="Arial"/>
              <a:sym typeface="Arial"/>
            </a:endParaRPr>
          </a:p>
        </p:txBody>
      </p:sp>
      <p:sp>
        <p:nvSpPr>
          <p:cNvPr id="618" name="Google Shape;618;p32"/>
          <p:cNvSpPr txBox="1"/>
          <p:nvPr/>
        </p:nvSpPr>
        <p:spPr>
          <a:xfrm>
            <a:off x="9349946" y="1005016"/>
            <a:ext cx="2418300" cy="13695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Nella sezione </a:t>
            </a:r>
            <a:r>
              <a:rPr b="1" i="0" lang="it-IT" sz="1200" u="none" cap="none" strike="noStrike">
                <a:solidFill>
                  <a:schemeClr val="dk1"/>
                </a:solidFill>
                <a:latin typeface="Arial"/>
                <a:ea typeface="Arial"/>
                <a:cs typeface="Arial"/>
                <a:sym typeface="Arial"/>
              </a:rPr>
              <a:t>modalità di pagamento </a:t>
            </a:r>
            <a:r>
              <a:rPr b="0" i="0" lang="it-IT" sz="1200" u="none" cap="none" strike="noStrike">
                <a:solidFill>
                  <a:schemeClr val="dk1"/>
                </a:solidFill>
                <a:latin typeface="Arial"/>
                <a:ea typeface="Arial"/>
                <a:cs typeface="Arial"/>
                <a:sym typeface="Arial"/>
              </a:rPr>
              <a:t>bisogna selezionare </a:t>
            </a:r>
            <a:br>
              <a:rPr b="0" i="0" lang="it-IT" sz="1200" u="none" cap="none" strike="noStrike">
                <a:solidFill>
                  <a:schemeClr val="dk1"/>
                </a:solidFill>
                <a:latin typeface="Arial"/>
                <a:ea typeface="Arial"/>
                <a:cs typeface="Arial"/>
                <a:sym typeface="Arial"/>
              </a:rPr>
            </a:br>
            <a:r>
              <a:rPr b="0" i="0" lang="it-IT" sz="1200" u="none" cap="none" strike="noStrike">
                <a:solidFill>
                  <a:schemeClr val="dk1"/>
                </a:solidFill>
                <a:latin typeface="Arial"/>
                <a:ea typeface="Arial"/>
                <a:cs typeface="Arial"/>
                <a:sym typeface="Arial"/>
              </a:rPr>
              <a:t>il conto corrente già indicato nelle sezioni di progetto.  </a:t>
            </a:r>
            <a:br>
              <a:rPr b="0" i="0" lang="it-IT" sz="1200" u="none" cap="none" strike="noStrike">
                <a:solidFill>
                  <a:schemeClr val="dk1"/>
                </a:solidFill>
                <a:latin typeface="Arial"/>
                <a:ea typeface="Arial"/>
                <a:cs typeface="Arial"/>
                <a:sym typeface="Arial"/>
              </a:rPr>
            </a:br>
            <a:br>
              <a:rPr b="1" i="0" lang="it-IT" sz="1200" u="none" cap="none" strike="noStrike">
                <a:solidFill>
                  <a:schemeClr val="dk1"/>
                </a:solidFill>
                <a:latin typeface="Arial"/>
                <a:ea typeface="Arial"/>
                <a:cs typeface="Arial"/>
                <a:sym typeface="Arial"/>
              </a:rPr>
            </a:br>
            <a:endParaRPr b="0" i="0" sz="11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p:txBody>
      </p:sp>
      <p:pic>
        <p:nvPicPr>
          <p:cNvPr descr="A screenshot of a computer&#10;&#10;AI-generated content may be incorrect." id="619" name="Google Shape;619;p32"/>
          <p:cNvPicPr preferRelativeResize="0"/>
          <p:nvPr/>
        </p:nvPicPr>
        <p:blipFill rotWithShape="1">
          <a:blip r:embed="rId3">
            <a:alphaModFix/>
          </a:blip>
          <a:srcRect b="0" l="0" r="0" t="0"/>
          <a:stretch/>
        </p:blipFill>
        <p:spPr>
          <a:xfrm>
            <a:off x="701313" y="1054676"/>
            <a:ext cx="8419226" cy="4735815"/>
          </a:xfrm>
          <a:prstGeom prst="rect">
            <a:avLst/>
          </a:prstGeom>
          <a:noFill/>
          <a:ln>
            <a:noFill/>
          </a:ln>
        </p:spPr>
      </p:pic>
      <p:cxnSp>
        <p:nvCxnSpPr>
          <p:cNvPr id="620" name="Google Shape;620;p32"/>
          <p:cNvCxnSpPr/>
          <p:nvPr/>
        </p:nvCxnSpPr>
        <p:spPr>
          <a:xfrm>
            <a:off x="2892850" y="3847650"/>
            <a:ext cx="0" cy="525900"/>
          </a:xfrm>
          <a:prstGeom prst="straightConnector1">
            <a:avLst/>
          </a:prstGeom>
          <a:noFill/>
          <a:ln cap="flat" cmpd="sng" w="28575">
            <a:solidFill>
              <a:srgbClr val="FF0000"/>
            </a:solidFill>
            <a:prstDash val="solid"/>
            <a:round/>
            <a:headEnd len="med" w="med" type="none"/>
            <a:tailEnd len="med" w="med" type="triangle"/>
          </a:ln>
        </p:spPr>
      </p:cxnSp>
      <p:sp>
        <p:nvSpPr>
          <p:cNvPr id="621" name="Google Shape;621;p32"/>
          <p:cNvSpPr/>
          <p:nvPr/>
        </p:nvSpPr>
        <p:spPr>
          <a:xfrm>
            <a:off x="2701000" y="4672575"/>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cxnSp>
        <p:nvCxnSpPr>
          <p:cNvPr id="622" name="Google Shape;622;p32"/>
          <p:cNvCxnSpPr/>
          <p:nvPr/>
        </p:nvCxnSpPr>
        <p:spPr>
          <a:xfrm>
            <a:off x="2559050" y="4568950"/>
            <a:ext cx="4071600" cy="3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33"/>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628" name="Google Shape;628;p33"/>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a:t>
            </a:r>
            <a:r>
              <a:rPr lang="it-IT">
                <a:latin typeface="Arial"/>
                <a:ea typeface="Arial"/>
                <a:cs typeface="Arial"/>
                <a:sym typeface="Arial"/>
              </a:rPr>
              <a:t>.14</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(Rendicontazione)</a:t>
            </a:r>
            <a:endParaRPr i="0">
              <a:latin typeface="Arial"/>
              <a:ea typeface="Arial"/>
              <a:cs typeface="Arial"/>
              <a:sym typeface="Arial"/>
            </a:endParaRPr>
          </a:p>
        </p:txBody>
      </p:sp>
      <p:sp>
        <p:nvSpPr>
          <p:cNvPr id="629" name="Google Shape;629;p33"/>
          <p:cNvSpPr txBox="1"/>
          <p:nvPr/>
        </p:nvSpPr>
        <p:spPr>
          <a:xfrm>
            <a:off x="9349946" y="1005016"/>
            <a:ext cx="2418300" cy="3971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Nel seguente quadro gli importi sono precompilati, è sufficiente cliccare sul pulsante </a:t>
            </a:r>
            <a:r>
              <a:rPr b="1" i="0" lang="it-IT" sz="1200" u="none" cap="none" strike="noStrike">
                <a:solidFill>
                  <a:schemeClr val="dk1"/>
                </a:solidFill>
                <a:latin typeface="Arial"/>
                <a:ea typeface="Arial"/>
                <a:cs typeface="Arial"/>
                <a:sym typeface="Arial"/>
              </a:rPr>
              <a:t>Ricarica E Avvia Controlli </a:t>
            </a:r>
            <a:r>
              <a:rPr b="0" i="0" lang="it-IT" sz="1200" u="none" cap="none" strike="noStrike">
                <a:solidFill>
                  <a:schemeClr val="dk1"/>
                </a:solidFill>
                <a:latin typeface="Arial"/>
                <a:ea typeface="Arial"/>
                <a:cs typeface="Arial"/>
                <a:sym typeface="Arial"/>
              </a:rPr>
              <a:t>affinché si aggiornino gli importi. </a:t>
            </a:r>
            <a:br>
              <a:rPr b="0" i="0" lang="it-IT" sz="1200" u="none" cap="none" strike="noStrike">
                <a:solidFill>
                  <a:schemeClr val="dk1"/>
                </a:solidFill>
                <a:latin typeface="Arial"/>
                <a:ea typeface="Arial"/>
                <a:cs typeface="Arial"/>
                <a:sym typeface="Arial"/>
              </a:rPr>
            </a:br>
            <a:br>
              <a:rPr b="0" i="0" lang="it-IT" sz="1200" u="none" cap="none" strike="noStrike">
                <a:solidFill>
                  <a:schemeClr val="dk1"/>
                </a:solidFill>
                <a:latin typeface="Arial"/>
                <a:ea typeface="Arial"/>
                <a:cs typeface="Arial"/>
                <a:sym typeface="Arial"/>
              </a:rPr>
            </a:br>
            <a:r>
              <a:rPr b="0" i="0" lang="it-IT" sz="1200" u="none" cap="none" strike="noStrike">
                <a:solidFill>
                  <a:schemeClr val="dk1"/>
                </a:solidFill>
                <a:latin typeface="Arial"/>
                <a:ea typeface="Arial"/>
                <a:cs typeface="Arial"/>
                <a:sym typeface="Arial"/>
              </a:rPr>
              <a:t>Questa opera</a:t>
            </a:r>
            <a:r>
              <a:rPr lang="it-IT" sz="1200">
                <a:solidFill>
                  <a:schemeClr val="dk1"/>
                </a:solidFill>
              </a:rPr>
              <a:t>zione deve essere fatta dopo la compilazione della sezione di progetto relativa ai giustificativi.</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br>
              <a:rPr lang="it-IT" sz="1200">
                <a:solidFill>
                  <a:schemeClr val="dk1"/>
                </a:solidFill>
              </a:rPr>
            </a:br>
            <a:r>
              <a:rPr lang="it-IT" sz="1200">
                <a:solidFill>
                  <a:schemeClr val="dk1"/>
                </a:solidFill>
              </a:rPr>
              <a:t>Il pulsante </a:t>
            </a:r>
            <a:r>
              <a:rPr b="1" lang="it-IT" sz="1200">
                <a:solidFill>
                  <a:schemeClr val="dk1"/>
                </a:solidFill>
              </a:rPr>
              <a:t>Ricarica E Avvia Controlli </a:t>
            </a:r>
            <a:r>
              <a:rPr lang="it-IT" sz="1200">
                <a:solidFill>
                  <a:schemeClr val="dk1"/>
                </a:solidFill>
              </a:rPr>
              <a:t>è presente sia in cima sia a fondo alla pagina, si possono cliccare entrambi indifferentemente.</a:t>
            </a:r>
            <a:endParaRPr i="0" sz="1200" u="none" cap="none" strike="noStrike">
              <a:solidFill>
                <a:schemeClr val="dk1"/>
              </a:solidFill>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br>
              <a:rPr b="1" i="0" lang="it-IT" sz="1200" u="none" cap="none" strike="noStrike">
                <a:solidFill>
                  <a:schemeClr val="dk1"/>
                </a:solidFill>
                <a:latin typeface="Arial"/>
                <a:ea typeface="Arial"/>
                <a:cs typeface="Arial"/>
                <a:sym typeface="Arial"/>
              </a:rPr>
            </a:br>
            <a:br>
              <a:rPr b="1" i="0" lang="it-IT" sz="1200" u="none" cap="none" strike="noStrike">
                <a:solidFill>
                  <a:schemeClr val="dk1"/>
                </a:solidFill>
                <a:latin typeface="Arial"/>
                <a:ea typeface="Arial"/>
                <a:cs typeface="Arial"/>
                <a:sym typeface="Arial"/>
              </a:rPr>
            </a:br>
            <a:endParaRPr b="1" i="0" sz="1200" u="none" cap="none" strike="noStrike">
              <a:solidFill>
                <a:schemeClr val="dk1"/>
              </a:solidFill>
              <a:latin typeface="Arial"/>
              <a:ea typeface="Arial"/>
              <a:cs typeface="Arial"/>
              <a:sym typeface="Arial"/>
            </a:endParaRPr>
          </a:p>
        </p:txBody>
      </p:sp>
      <p:pic>
        <p:nvPicPr>
          <p:cNvPr descr="A screenshot of a computer&#10;&#10;AI-generated content may be incorrect." id="630" name="Google Shape;630;p33"/>
          <p:cNvPicPr preferRelativeResize="0"/>
          <p:nvPr/>
        </p:nvPicPr>
        <p:blipFill rotWithShape="1">
          <a:blip r:embed="rId3">
            <a:alphaModFix/>
          </a:blip>
          <a:srcRect b="0" l="0" r="0" t="0"/>
          <a:stretch/>
        </p:blipFill>
        <p:spPr>
          <a:xfrm>
            <a:off x="701313" y="1054676"/>
            <a:ext cx="8419226" cy="4735815"/>
          </a:xfrm>
          <a:prstGeom prst="rect">
            <a:avLst/>
          </a:prstGeom>
          <a:noFill/>
          <a:ln>
            <a:noFill/>
          </a:ln>
        </p:spPr>
      </p:pic>
      <p:sp>
        <p:nvSpPr>
          <p:cNvPr id="631" name="Google Shape;631;p33"/>
          <p:cNvSpPr/>
          <p:nvPr/>
        </p:nvSpPr>
        <p:spPr>
          <a:xfrm>
            <a:off x="7467700" y="3928625"/>
            <a:ext cx="1385700" cy="5406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34"/>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637" name="Google Shape;637;p34"/>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a:t>
            </a:r>
            <a:r>
              <a:rPr lang="it-IT">
                <a:latin typeface="Arial"/>
                <a:ea typeface="Arial"/>
                <a:cs typeface="Arial"/>
                <a:sym typeface="Arial"/>
              </a:rPr>
              <a:t>.15</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(Dichiarazioni)</a:t>
            </a:r>
            <a:endParaRPr i="0">
              <a:latin typeface="Arial"/>
              <a:ea typeface="Arial"/>
              <a:cs typeface="Arial"/>
              <a:sym typeface="Arial"/>
            </a:endParaRPr>
          </a:p>
        </p:txBody>
      </p:sp>
      <p:sp>
        <p:nvSpPr>
          <p:cNvPr id="638" name="Google Shape;638;p34"/>
          <p:cNvSpPr txBox="1"/>
          <p:nvPr/>
        </p:nvSpPr>
        <p:spPr>
          <a:xfrm>
            <a:off x="9349946" y="1005016"/>
            <a:ext cx="2418300" cy="13849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I</a:t>
            </a:r>
            <a:r>
              <a:rPr b="0" i="0" lang="it-IT" sz="1200" u="none" cap="none" strike="noStrike">
                <a:solidFill>
                  <a:schemeClr val="dk1"/>
                </a:solidFill>
                <a:latin typeface="Arial"/>
                <a:ea typeface="Arial"/>
                <a:cs typeface="Arial"/>
                <a:sym typeface="Arial"/>
              </a:rPr>
              <a:t>n questa sezione, il beneficiario deve cliccare sul riquadro </a:t>
            </a:r>
            <a:r>
              <a:rPr b="1" i="0" lang="it-IT" sz="1200" u="none" cap="none" strike="noStrike">
                <a:solidFill>
                  <a:schemeClr val="dk1"/>
                </a:solidFill>
                <a:latin typeface="Arial"/>
                <a:ea typeface="Arial"/>
                <a:cs typeface="Arial"/>
                <a:sym typeface="Arial"/>
              </a:rPr>
              <a:t>Dichiara</a:t>
            </a:r>
            <a:r>
              <a:rPr b="0" i="0" lang="it-IT" sz="1200" u="none" cap="none" strike="noStrike">
                <a:solidFill>
                  <a:schemeClr val="dk1"/>
                </a:solidFill>
                <a:latin typeface="Arial"/>
                <a:ea typeface="Arial"/>
                <a:cs typeface="Arial"/>
                <a:sym typeface="Arial"/>
              </a:rPr>
              <a:t>. Con questa azione conferma di essere a conoscenza e di rispettare quanto previsto dai punti riportati nella sezione stessa.</a:t>
            </a:r>
            <a:endParaRPr b="1" i="0" sz="1200" u="none" cap="none" strike="noStrike">
              <a:solidFill>
                <a:schemeClr val="dk1"/>
              </a:solidFill>
              <a:latin typeface="Arial"/>
              <a:ea typeface="Arial"/>
              <a:cs typeface="Arial"/>
              <a:sym typeface="Arial"/>
            </a:endParaRPr>
          </a:p>
        </p:txBody>
      </p:sp>
      <p:pic>
        <p:nvPicPr>
          <p:cNvPr descr="A screenshot of a computer&#10;&#10;AI-generated content may be incorrect." id="639" name="Google Shape;639;p34"/>
          <p:cNvPicPr preferRelativeResize="0"/>
          <p:nvPr/>
        </p:nvPicPr>
        <p:blipFill rotWithShape="1">
          <a:blip r:embed="rId3">
            <a:alphaModFix/>
          </a:blip>
          <a:srcRect b="0" l="0" r="0" t="0"/>
          <a:stretch/>
        </p:blipFill>
        <p:spPr>
          <a:xfrm>
            <a:off x="701313" y="1050130"/>
            <a:ext cx="8419227" cy="4735815"/>
          </a:xfrm>
          <a:prstGeom prst="rect">
            <a:avLst/>
          </a:prstGeom>
          <a:noFill/>
          <a:ln>
            <a:noFill/>
          </a:ln>
        </p:spPr>
      </p:pic>
      <p:sp>
        <p:nvSpPr>
          <p:cNvPr id="640" name="Google Shape;640;p34"/>
          <p:cNvSpPr/>
          <p:nvPr/>
        </p:nvSpPr>
        <p:spPr>
          <a:xfrm>
            <a:off x="5523125" y="2609100"/>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5"/>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646" name="Google Shape;646;p35"/>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a:t>
            </a:r>
            <a:r>
              <a:rPr lang="it-IT">
                <a:latin typeface="Arial"/>
                <a:ea typeface="Arial"/>
                <a:cs typeface="Arial"/>
                <a:sym typeface="Arial"/>
              </a:rPr>
              <a:t>.16</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(Impegni)</a:t>
            </a:r>
            <a:endParaRPr i="0">
              <a:latin typeface="Arial"/>
              <a:ea typeface="Arial"/>
              <a:cs typeface="Arial"/>
              <a:sym typeface="Arial"/>
            </a:endParaRPr>
          </a:p>
        </p:txBody>
      </p:sp>
      <p:sp>
        <p:nvSpPr>
          <p:cNvPr id="647" name="Google Shape;647;p35"/>
          <p:cNvSpPr txBox="1"/>
          <p:nvPr/>
        </p:nvSpPr>
        <p:spPr>
          <a:xfrm>
            <a:off x="9349946" y="1005016"/>
            <a:ext cx="2418300" cy="1569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it-IT" sz="1200" u="none" cap="none" strike="noStrike">
                <a:solidFill>
                  <a:schemeClr val="dk1"/>
                </a:solidFill>
                <a:latin typeface="Arial"/>
                <a:ea typeface="Arial"/>
                <a:cs typeface="Arial"/>
                <a:sym typeface="Arial"/>
              </a:rPr>
              <a:t>In questa sezione, il beneficiario deve cliccare sul riquadro </a:t>
            </a:r>
            <a:r>
              <a:rPr b="1" i="0" lang="it-IT" sz="1200" u="none" cap="none" strike="noStrike">
                <a:solidFill>
                  <a:schemeClr val="dk1"/>
                </a:solidFill>
                <a:latin typeface="Arial"/>
                <a:ea typeface="Arial"/>
                <a:cs typeface="Arial"/>
                <a:sym typeface="Arial"/>
              </a:rPr>
              <a:t>Si impegna a</a:t>
            </a:r>
            <a:r>
              <a:rPr b="0" i="0" lang="it-IT" sz="1200" u="none" cap="none" strike="noStrike">
                <a:solidFill>
                  <a:schemeClr val="dk1"/>
                </a:solidFill>
                <a:latin typeface="Arial"/>
                <a:ea typeface="Arial"/>
                <a:cs typeface="Arial"/>
                <a:sym typeface="Arial"/>
              </a:rPr>
              <a:t>. Con questa azione conferma di essere a conoscenza e di rispettare quanto previsto dai punti riportati nella sezione stessa.</a:t>
            </a:r>
            <a:br>
              <a:rPr b="0" i="0" lang="it-IT"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p:txBody>
      </p:sp>
      <p:pic>
        <p:nvPicPr>
          <p:cNvPr descr="A screenshot of a computer&#10;&#10;AI-generated content may be incorrect." id="648" name="Google Shape;648;p35"/>
          <p:cNvPicPr preferRelativeResize="0"/>
          <p:nvPr/>
        </p:nvPicPr>
        <p:blipFill rotWithShape="1">
          <a:blip r:embed="rId3">
            <a:alphaModFix/>
          </a:blip>
          <a:srcRect b="0" l="0" r="0" t="0"/>
          <a:stretch/>
        </p:blipFill>
        <p:spPr>
          <a:xfrm>
            <a:off x="701313" y="1055488"/>
            <a:ext cx="8419227" cy="4735815"/>
          </a:xfrm>
          <a:prstGeom prst="rect">
            <a:avLst/>
          </a:prstGeom>
          <a:noFill/>
          <a:ln>
            <a:noFill/>
          </a:ln>
        </p:spPr>
      </p:pic>
      <p:sp>
        <p:nvSpPr>
          <p:cNvPr id="649" name="Google Shape;649;p35"/>
          <p:cNvSpPr/>
          <p:nvPr/>
        </p:nvSpPr>
        <p:spPr>
          <a:xfrm>
            <a:off x="5593925" y="3044050"/>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36"/>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655" name="Google Shape;655;p36"/>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a:t>
            </a:r>
            <a:r>
              <a:rPr lang="it-IT">
                <a:latin typeface="Arial"/>
                <a:ea typeface="Arial"/>
                <a:cs typeface="Arial"/>
                <a:sym typeface="Arial"/>
              </a:rPr>
              <a:t>.17</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(Allegati I)</a:t>
            </a:r>
            <a:endParaRPr i="0">
              <a:latin typeface="Arial"/>
              <a:ea typeface="Arial"/>
              <a:cs typeface="Arial"/>
              <a:sym typeface="Arial"/>
            </a:endParaRPr>
          </a:p>
        </p:txBody>
      </p:sp>
      <p:sp>
        <p:nvSpPr>
          <p:cNvPr id="656" name="Google Shape;656;p36"/>
          <p:cNvSpPr txBox="1"/>
          <p:nvPr/>
        </p:nvSpPr>
        <p:spPr>
          <a:xfrm>
            <a:off x="9349946" y="1005016"/>
            <a:ext cx="2418300" cy="83095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Nella sezione </a:t>
            </a:r>
            <a:r>
              <a:rPr b="1" i="0" lang="it-IT" sz="1200" u="none" cap="none" strike="noStrike">
                <a:solidFill>
                  <a:schemeClr val="dk1"/>
                </a:solidFill>
                <a:latin typeface="Arial"/>
                <a:ea typeface="Arial"/>
                <a:cs typeface="Arial"/>
                <a:sym typeface="Arial"/>
              </a:rPr>
              <a:t>Allegati </a:t>
            </a:r>
            <a:r>
              <a:rPr b="0" i="0" lang="it-IT" sz="1200" u="none" cap="none" strike="noStrike">
                <a:solidFill>
                  <a:schemeClr val="dk1"/>
                </a:solidFill>
                <a:latin typeface="Arial"/>
                <a:ea typeface="Arial"/>
                <a:cs typeface="Arial"/>
                <a:sym typeface="Arial"/>
              </a:rPr>
              <a:t>è necessario caricare i documenti in copia integrale nel formato previsto dal bando. </a:t>
            </a:r>
            <a:endParaRPr b="0" i="0" sz="1200" u="none" cap="none" strike="noStrike">
              <a:solidFill>
                <a:schemeClr val="dk1"/>
              </a:solidFill>
              <a:latin typeface="Arial"/>
              <a:ea typeface="Arial"/>
              <a:cs typeface="Arial"/>
              <a:sym typeface="Arial"/>
            </a:endParaRPr>
          </a:p>
        </p:txBody>
      </p:sp>
      <p:pic>
        <p:nvPicPr>
          <p:cNvPr descr="A screenshot of a computer&#10;&#10;AI-generated content may be incorrect." id="657" name="Google Shape;657;p36"/>
          <p:cNvPicPr preferRelativeResize="0"/>
          <p:nvPr/>
        </p:nvPicPr>
        <p:blipFill rotWithShape="1">
          <a:blip r:embed="rId3">
            <a:alphaModFix/>
          </a:blip>
          <a:srcRect b="0" l="0" r="0" t="0"/>
          <a:stretch/>
        </p:blipFill>
        <p:spPr>
          <a:xfrm>
            <a:off x="701313" y="1055488"/>
            <a:ext cx="8417783" cy="4735003"/>
          </a:xfrm>
          <a:prstGeom prst="rect">
            <a:avLst/>
          </a:prstGeom>
          <a:noFill/>
          <a:ln>
            <a:noFill/>
          </a:ln>
        </p:spPr>
      </p:pic>
      <p:cxnSp>
        <p:nvCxnSpPr>
          <p:cNvPr id="658" name="Google Shape;658;p36"/>
          <p:cNvCxnSpPr/>
          <p:nvPr/>
        </p:nvCxnSpPr>
        <p:spPr>
          <a:xfrm>
            <a:off x="8415650" y="2745125"/>
            <a:ext cx="0" cy="5259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g39c60ce99ed_0_204"/>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pic>
        <p:nvPicPr>
          <p:cNvPr id="665" name="Google Shape;665;g39c60ce99ed_0_204" title="immagine (15).png"/>
          <p:cNvPicPr preferRelativeResize="0"/>
          <p:nvPr/>
        </p:nvPicPr>
        <p:blipFill>
          <a:blip r:embed="rId3">
            <a:alphaModFix/>
          </a:blip>
          <a:stretch>
            <a:fillRect/>
          </a:stretch>
        </p:blipFill>
        <p:spPr>
          <a:xfrm>
            <a:off x="161175" y="1005025"/>
            <a:ext cx="9188775" cy="4088975"/>
          </a:xfrm>
          <a:prstGeom prst="rect">
            <a:avLst/>
          </a:prstGeom>
          <a:noFill/>
          <a:ln>
            <a:noFill/>
          </a:ln>
        </p:spPr>
      </p:pic>
      <p:sp>
        <p:nvSpPr>
          <p:cNvPr id="666" name="Google Shape;666;g39c60ce99ed_0_204"/>
          <p:cNvSpPr txBox="1"/>
          <p:nvPr/>
        </p:nvSpPr>
        <p:spPr>
          <a:xfrm>
            <a:off x="9349946" y="1005016"/>
            <a:ext cx="2418300" cy="4340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Nella sezione </a:t>
            </a:r>
            <a:r>
              <a:rPr b="1" i="0" lang="it-IT" sz="1200" u="none" cap="none" strike="noStrike">
                <a:solidFill>
                  <a:schemeClr val="dk1"/>
                </a:solidFill>
                <a:latin typeface="Arial"/>
                <a:ea typeface="Arial"/>
                <a:cs typeface="Arial"/>
                <a:sym typeface="Arial"/>
              </a:rPr>
              <a:t>Allegati </a:t>
            </a:r>
            <a:r>
              <a:rPr b="0" i="0" lang="it-IT" sz="1200" u="none" cap="none" strike="noStrike">
                <a:solidFill>
                  <a:schemeClr val="dk1"/>
                </a:solidFill>
                <a:latin typeface="Arial"/>
                <a:ea typeface="Arial"/>
                <a:cs typeface="Arial"/>
                <a:sym typeface="Arial"/>
              </a:rPr>
              <a:t>è necessario caricare i documenti in copia integrale nel formato previsto dal bando. Nello specifi</a:t>
            </a:r>
            <a:r>
              <a:rPr lang="it-IT" sz="1200">
                <a:solidFill>
                  <a:schemeClr val="dk1"/>
                </a:solidFill>
              </a:rPr>
              <a:t>co gli allegati 3 e 4 sono condizionati ai dati specifici. </a:t>
            </a:r>
            <a:br>
              <a:rPr lang="it-IT" sz="1200">
                <a:solidFill>
                  <a:schemeClr val="dk1"/>
                </a:solidFill>
              </a:rPr>
            </a:br>
            <a:r>
              <a:rPr lang="it-IT" sz="1200">
                <a:solidFill>
                  <a:schemeClr val="dk1"/>
                </a:solidFill>
              </a:rPr>
              <a:t>In questo caso, per l’allegato del pagamento del bollo è stato selezionato “sì” nei dati specifici quindi è necessario inserire negli allegati la dichiarazione con firma digitale. </a:t>
            </a:r>
            <a:br>
              <a:rPr lang="it-IT" sz="1200">
                <a:solidFill>
                  <a:schemeClr val="dk1"/>
                </a:solidFill>
              </a:rPr>
            </a:br>
            <a:r>
              <a:rPr lang="it-IT" sz="1200">
                <a:solidFill>
                  <a:schemeClr val="dk1"/>
                </a:solidFill>
              </a:rPr>
              <a:t>Per la dichiarazione di </a:t>
            </a:r>
            <a:r>
              <a:rPr lang="it-IT" sz="1200">
                <a:solidFill>
                  <a:schemeClr val="dk1"/>
                </a:solidFill>
              </a:rPr>
              <a:t>Veicolo corrispondente a quanto dichiarato, risulta da aggiungere un allegato in quanto è stato selezionato “no” nei dati specifici. </a:t>
            </a:r>
            <a:br>
              <a:rPr b="0" i="0" lang="it-IT" sz="1200" u="none" cap="none" strike="noStrike">
                <a:solidFill>
                  <a:schemeClr val="dk1"/>
                </a:solidFill>
                <a:latin typeface="Arial"/>
                <a:ea typeface="Arial"/>
                <a:cs typeface="Arial"/>
                <a:sym typeface="Arial"/>
              </a:rPr>
            </a:br>
            <a:br>
              <a:rPr b="0" i="0" lang="it-IT" sz="1200" u="none" cap="none" strike="noStrike">
                <a:solidFill>
                  <a:schemeClr val="dk1"/>
                </a:solidFill>
                <a:latin typeface="Arial"/>
                <a:ea typeface="Arial"/>
                <a:cs typeface="Arial"/>
                <a:sym typeface="Arial"/>
              </a:rPr>
            </a:br>
            <a:r>
              <a:rPr b="0" i="0" lang="it-IT" sz="1200" u="none" cap="none" strike="noStrike">
                <a:solidFill>
                  <a:schemeClr val="dk1"/>
                </a:solidFill>
                <a:latin typeface="Arial"/>
                <a:ea typeface="Arial"/>
                <a:cs typeface="Arial"/>
                <a:sym typeface="Arial"/>
              </a:rPr>
              <a:t>Un</a:t>
            </a:r>
            <a:r>
              <a:rPr lang="it-IT" sz="1200">
                <a:solidFill>
                  <a:schemeClr val="dk1"/>
                </a:solidFill>
              </a:rPr>
              <a:t>a volta caricati gli allegati nel formato richiesto cliccare su </a:t>
            </a:r>
            <a:r>
              <a:rPr b="1" lang="it-IT" sz="1200">
                <a:solidFill>
                  <a:schemeClr val="dk1"/>
                </a:solidFill>
              </a:rPr>
              <a:t>salva</a:t>
            </a:r>
            <a:r>
              <a:rPr lang="it-IT" sz="1200">
                <a:solidFill>
                  <a:schemeClr val="dk1"/>
                </a:solidFill>
              </a:rPr>
              <a:t>.</a:t>
            </a:r>
            <a:br>
              <a:rPr b="0" i="0" lang="it-IT" sz="1200" u="none" cap="none" strike="noStrike">
                <a:solidFill>
                  <a:schemeClr val="dk1"/>
                </a:solidFill>
                <a:latin typeface="Arial"/>
                <a:ea typeface="Arial"/>
                <a:cs typeface="Arial"/>
                <a:sym typeface="Arial"/>
              </a:rPr>
            </a:br>
            <a:endParaRPr sz="1200">
              <a:solidFill>
                <a:schemeClr val="dk1"/>
              </a:solidFill>
            </a:endParaRPr>
          </a:p>
        </p:txBody>
      </p:sp>
      <p:sp>
        <p:nvSpPr>
          <p:cNvPr id="667" name="Google Shape;667;g39c60ce99ed_0_204"/>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6.17</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(Allegati II)</a:t>
            </a:r>
            <a:endParaRPr i="0">
              <a:latin typeface="Arial"/>
              <a:ea typeface="Arial"/>
              <a:cs typeface="Arial"/>
              <a:sym typeface="Arial"/>
            </a:endParaRPr>
          </a:p>
        </p:txBody>
      </p:sp>
      <p:cxnSp>
        <p:nvCxnSpPr>
          <p:cNvPr id="668" name="Google Shape;668;g39c60ce99ed_0_204"/>
          <p:cNvCxnSpPr/>
          <p:nvPr/>
        </p:nvCxnSpPr>
        <p:spPr>
          <a:xfrm>
            <a:off x="6336000" y="3601000"/>
            <a:ext cx="550800" cy="4200"/>
          </a:xfrm>
          <a:prstGeom prst="straightConnector1">
            <a:avLst/>
          </a:prstGeom>
          <a:noFill/>
          <a:ln cap="flat" cmpd="sng" w="76200">
            <a:solidFill>
              <a:schemeClr val="dk1"/>
            </a:solidFill>
            <a:prstDash val="solid"/>
            <a:round/>
            <a:headEnd len="med" w="med" type="none"/>
            <a:tailEnd len="med" w="med" type="none"/>
          </a:ln>
        </p:spPr>
      </p:cxnSp>
      <p:cxnSp>
        <p:nvCxnSpPr>
          <p:cNvPr id="669" name="Google Shape;669;g39c60ce99ed_0_204"/>
          <p:cNvCxnSpPr/>
          <p:nvPr/>
        </p:nvCxnSpPr>
        <p:spPr>
          <a:xfrm>
            <a:off x="6336000" y="3706300"/>
            <a:ext cx="550800" cy="42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g3a09bec9844_0_0"/>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sp>
        <p:nvSpPr>
          <p:cNvPr id="676" name="Google Shape;676;g3a09bec9844_0_0"/>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6.18</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a:t>
            </a:r>
            <a:endParaRPr i="0">
              <a:latin typeface="Arial"/>
              <a:ea typeface="Arial"/>
              <a:cs typeface="Arial"/>
              <a:sym typeface="Arial"/>
            </a:endParaRPr>
          </a:p>
        </p:txBody>
      </p:sp>
      <p:sp>
        <p:nvSpPr>
          <p:cNvPr id="677" name="Google Shape;677;g3a09bec9844_0_0"/>
          <p:cNvSpPr txBox="1"/>
          <p:nvPr/>
        </p:nvSpPr>
        <p:spPr>
          <a:xfrm>
            <a:off x="9349946" y="1005016"/>
            <a:ext cx="2418300" cy="1569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Una volta concluso il caricamento degli allegati, la fase di </a:t>
            </a:r>
            <a:r>
              <a:rPr b="1" lang="it-IT" sz="1200">
                <a:solidFill>
                  <a:schemeClr val="dk1"/>
                </a:solidFill>
              </a:rPr>
              <a:t>COMPILAZIONE </a:t>
            </a:r>
            <a:r>
              <a:rPr lang="it-IT" sz="1200">
                <a:solidFill>
                  <a:schemeClr val="dk1"/>
                </a:solidFill>
              </a:rPr>
              <a:t>è completata. Cliccare sul pulsante </a:t>
            </a:r>
            <a:r>
              <a:rPr b="1" lang="it-IT" sz="1200">
                <a:solidFill>
                  <a:schemeClr val="dk1"/>
                </a:solidFill>
              </a:rPr>
              <a:t>conferma </a:t>
            </a:r>
            <a:r>
              <a:rPr lang="it-IT" sz="1200">
                <a:solidFill>
                  <a:schemeClr val="dk1"/>
                </a:solidFill>
              </a:rPr>
              <a:t>per passare alla fase successiva.</a:t>
            </a:r>
            <a:r>
              <a:rPr b="1" lang="it-IT" sz="1200">
                <a:solidFill>
                  <a:schemeClr val="dk1"/>
                </a:solidFill>
              </a:rPr>
              <a:t>  </a:t>
            </a:r>
            <a:br>
              <a:rPr b="1" lang="it-IT" sz="1200">
                <a:solidFill>
                  <a:schemeClr val="dk1"/>
                </a:solidFill>
              </a:rPr>
            </a:br>
            <a:br>
              <a:rPr b="1" lang="it-IT" sz="1200">
                <a:solidFill>
                  <a:schemeClr val="dk1"/>
                </a:solidFill>
              </a:rPr>
            </a:br>
            <a:endParaRPr sz="1200">
              <a:solidFill>
                <a:schemeClr val="dk1"/>
              </a:solidFill>
            </a:endParaRPr>
          </a:p>
        </p:txBody>
      </p:sp>
      <p:pic>
        <p:nvPicPr>
          <p:cNvPr id="678" name="Google Shape;678;g3a09bec9844_0_0"/>
          <p:cNvPicPr preferRelativeResize="0"/>
          <p:nvPr/>
        </p:nvPicPr>
        <p:blipFill rotWithShape="1">
          <a:blip r:embed="rId3">
            <a:alphaModFix/>
          </a:blip>
          <a:srcRect b="0" l="0" r="517" t="17803"/>
          <a:stretch/>
        </p:blipFill>
        <p:spPr>
          <a:xfrm>
            <a:off x="339725" y="2407875"/>
            <a:ext cx="8564552" cy="2814600"/>
          </a:xfrm>
          <a:prstGeom prst="rect">
            <a:avLst/>
          </a:prstGeom>
          <a:noFill/>
          <a:ln>
            <a:noFill/>
          </a:ln>
        </p:spPr>
      </p:pic>
      <p:pic>
        <p:nvPicPr>
          <p:cNvPr id="679" name="Google Shape;679;g3a09bec9844_0_0"/>
          <p:cNvPicPr preferRelativeResize="0"/>
          <p:nvPr/>
        </p:nvPicPr>
        <p:blipFill>
          <a:blip r:embed="rId4">
            <a:alphaModFix/>
          </a:blip>
          <a:stretch>
            <a:fillRect/>
          </a:stretch>
        </p:blipFill>
        <p:spPr>
          <a:xfrm>
            <a:off x="339725" y="1005025"/>
            <a:ext cx="8726500" cy="1402850"/>
          </a:xfrm>
          <a:prstGeom prst="rect">
            <a:avLst/>
          </a:prstGeom>
          <a:noFill/>
          <a:ln>
            <a:noFill/>
          </a:ln>
        </p:spPr>
      </p:pic>
      <p:cxnSp>
        <p:nvCxnSpPr>
          <p:cNvPr id="680" name="Google Shape;680;g3a09bec9844_0_0"/>
          <p:cNvCxnSpPr/>
          <p:nvPr/>
        </p:nvCxnSpPr>
        <p:spPr>
          <a:xfrm>
            <a:off x="537275" y="4554350"/>
            <a:ext cx="1278900" cy="12900"/>
          </a:xfrm>
          <a:prstGeom prst="straightConnector1">
            <a:avLst/>
          </a:prstGeom>
          <a:noFill/>
          <a:ln cap="flat" cmpd="sng" w="76200">
            <a:solidFill>
              <a:schemeClr val="dk1"/>
            </a:solidFill>
            <a:prstDash val="solid"/>
            <a:round/>
            <a:headEnd len="med" w="med" type="none"/>
            <a:tailEnd len="med" w="med" type="none"/>
          </a:ln>
        </p:spPr>
      </p:cxnSp>
      <p:cxnSp>
        <p:nvCxnSpPr>
          <p:cNvPr id="681" name="Google Shape;681;g3a09bec9844_0_0"/>
          <p:cNvCxnSpPr/>
          <p:nvPr/>
        </p:nvCxnSpPr>
        <p:spPr>
          <a:xfrm>
            <a:off x="569300" y="3837125"/>
            <a:ext cx="550800" cy="4200"/>
          </a:xfrm>
          <a:prstGeom prst="straightConnector1">
            <a:avLst/>
          </a:prstGeom>
          <a:noFill/>
          <a:ln cap="flat" cmpd="sng" w="76200">
            <a:solidFill>
              <a:schemeClr val="dk1"/>
            </a:solidFill>
            <a:prstDash val="solid"/>
            <a:round/>
            <a:headEnd len="med" w="med" type="none"/>
            <a:tailEnd len="med" w="med" type="none"/>
          </a:ln>
        </p:spPr>
      </p:cxnSp>
      <p:cxnSp>
        <p:nvCxnSpPr>
          <p:cNvPr id="682" name="Google Shape;682;g3a09bec9844_0_0"/>
          <p:cNvCxnSpPr/>
          <p:nvPr/>
        </p:nvCxnSpPr>
        <p:spPr>
          <a:xfrm>
            <a:off x="569300" y="3612700"/>
            <a:ext cx="550800" cy="4200"/>
          </a:xfrm>
          <a:prstGeom prst="straightConnector1">
            <a:avLst/>
          </a:prstGeom>
          <a:noFill/>
          <a:ln cap="flat" cmpd="sng" w="76200">
            <a:solidFill>
              <a:schemeClr val="dk1"/>
            </a:solidFill>
            <a:prstDash val="solid"/>
            <a:round/>
            <a:headEnd len="med" w="med" type="none"/>
            <a:tailEnd len="med" w="med" type="none"/>
          </a:ln>
        </p:spPr>
      </p:cxnSp>
      <p:cxnSp>
        <p:nvCxnSpPr>
          <p:cNvPr id="683" name="Google Shape;683;g3a09bec9844_0_0"/>
          <p:cNvCxnSpPr/>
          <p:nvPr/>
        </p:nvCxnSpPr>
        <p:spPr>
          <a:xfrm>
            <a:off x="537275" y="4074400"/>
            <a:ext cx="834000" cy="9600"/>
          </a:xfrm>
          <a:prstGeom prst="straightConnector1">
            <a:avLst/>
          </a:prstGeom>
          <a:noFill/>
          <a:ln cap="flat" cmpd="sng" w="76200">
            <a:solidFill>
              <a:schemeClr val="dk1"/>
            </a:solidFill>
            <a:prstDash val="solid"/>
            <a:round/>
            <a:headEnd len="med" w="med" type="none"/>
            <a:tailEnd len="med" w="med" type="none"/>
          </a:ln>
        </p:spPr>
      </p:cxnSp>
      <p:cxnSp>
        <p:nvCxnSpPr>
          <p:cNvPr id="684" name="Google Shape;684;g3a09bec9844_0_0"/>
          <p:cNvCxnSpPr/>
          <p:nvPr/>
        </p:nvCxnSpPr>
        <p:spPr>
          <a:xfrm>
            <a:off x="4684725" y="3837125"/>
            <a:ext cx="753000" cy="6900"/>
          </a:xfrm>
          <a:prstGeom prst="straightConnector1">
            <a:avLst/>
          </a:prstGeom>
          <a:noFill/>
          <a:ln cap="flat" cmpd="sng" w="76200">
            <a:solidFill>
              <a:schemeClr val="dk1"/>
            </a:solidFill>
            <a:prstDash val="solid"/>
            <a:round/>
            <a:headEnd len="med" w="med" type="none"/>
            <a:tailEnd len="med" w="med" type="none"/>
          </a:ln>
        </p:spPr>
      </p:cxnSp>
      <p:cxnSp>
        <p:nvCxnSpPr>
          <p:cNvPr id="685" name="Google Shape;685;g3a09bec9844_0_0"/>
          <p:cNvCxnSpPr/>
          <p:nvPr/>
        </p:nvCxnSpPr>
        <p:spPr>
          <a:xfrm flipH="1" rot="10800000">
            <a:off x="4647075" y="4083475"/>
            <a:ext cx="828300" cy="3600"/>
          </a:xfrm>
          <a:prstGeom prst="straightConnector1">
            <a:avLst/>
          </a:prstGeom>
          <a:noFill/>
          <a:ln cap="flat" cmpd="sng" w="76200">
            <a:solidFill>
              <a:schemeClr val="dk1"/>
            </a:solidFill>
            <a:prstDash val="solid"/>
            <a:round/>
            <a:headEnd len="med" w="med" type="none"/>
            <a:tailEnd len="med" w="med" type="none"/>
          </a:ln>
        </p:spPr>
      </p:cxnSp>
      <p:cxnSp>
        <p:nvCxnSpPr>
          <p:cNvPr id="686" name="Google Shape;686;g3a09bec9844_0_0"/>
          <p:cNvCxnSpPr/>
          <p:nvPr/>
        </p:nvCxnSpPr>
        <p:spPr>
          <a:xfrm>
            <a:off x="478225" y="4317063"/>
            <a:ext cx="550800" cy="42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g3a09bec9844_0_13"/>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Clr>
                <a:srgbClr val="000000"/>
              </a:buClr>
              <a:buSzPts val="1050"/>
              <a:buFont typeface="Arial"/>
              <a:buNone/>
            </a:pPr>
            <a:fld id="{00000000-1234-1234-1234-123412341234}" type="slidenum">
              <a:rPr lang="it-IT"/>
              <a:t>‹#›</a:t>
            </a:fld>
            <a:endParaRPr/>
          </a:p>
        </p:txBody>
      </p:sp>
      <p:sp>
        <p:nvSpPr>
          <p:cNvPr id="693" name="Google Shape;693;g3a09bec9844_0_13"/>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6.19</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a:t>
            </a:r>
            <a:endParaRPr i="0">
              <a:latin typeface="Arial"/>
              <a:ea typeface="Arial"/>
              <a:cs typeface="Arial"/>
              <a:sym typeface="Arial"/>
            </a:endParaRPr>
          </a:p>
        </p:txBody>
      </p:sp>
      <p:pic>
        <p:nvPicPr>
          <p:cNvPr id="694" name="Google Shape;694;g3a09bec9844_0_13"/>
          <p:cNvPicPr preferRelativeResize="0"/>
          <p:nvPr/>
        </p:nvPicPr>
        <p:blipFill rotWithShape="1">
          <a:blip r:embed="rId3">
            <a:alphaModFix/>
          </a:blip>
          <a:srcRect b="0" l="0" r="-431" t="18910"/>
          <a:stretch/>
        </p:blipFill>
        <p:spPr>
          <a:xfrm>
            <a:off x="339716" y="2462112"/>
            <a:ext cx="8600719" cy="2988675"/>
          </a:xfrm>
          <a:prstGeom prst="rect">
            <a:avLst/>
          </a:prstGeom>
          <a:noFill/>
          <a:ln>
            <a:noFill/>
          </a:ln>
        </p:spPr>
      </p:pic>
      <p:pic>
        <p:nvPicPr>
          <p:cNvPr id="695" name="Google Shape;695;g3a09bec9844_0_13"/>
          <p:cNvPicPr preferRelativeResize="0"/>
          <p:nvPr/>
        </p:nvPicPr>
        <p:blipFill>
          <a:blip r:embed="rId4">
            <a:alphaModFix/>
          </a:blip>
          <a:stretch>
            <a:fillRect/>
          </a:stretch>
        </p:blipFill>
        <p:spPr>
          <a:xfrm>
            <a:off x="339725" y="1059250"/>
            <a:ext cx="8726500" cy="1402850"/>
          </a:xfrm>
          <a:prstGeom prst="rect">
            <a:avLst/>
          </a:prstGeom>
          <a:noFill/>
          <a:ln>
            <a:noFill/>
          </a:ln>
        </p:spPr>
      </p:pic>
      <p:sp>
        <p:nvSpPr>
          <p:cNvPr id="696" name="Google Shape;696;g3a09bec9844_0_13"/>
          <p:cNvSpPr txBox="1"/>
          <p:nvPr/>
        </p:nvSpPr>
        <p:spPr>
          <a:xfrm>
            <a:off x="9349946" y="1005016"/>
            <a:ext cx="2418300" cy="1015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Successivamente, nella fase di </a:t>
            </a:r>
            <a:r>
              <a:rPr b="1" lang="it-IT" sz="1200">
                <a:solidFill>
                  <a:schemeClr val="dk1"/>
                </a:solidFill>
              </a:rPr>
              <a:t>VALIDAZIONE</a:t>
            </a:r>
            <a:r>
              <a:rPr lang="it-IT" sz="1200">
                <a:solidFill>
                  <a:schemeClr val="dk1"/>
                </a:solidFill>
              </a:rPr>
              <a:t> si possono visualizzare i dati inseriti</a:t>
            </a:r>
            <a:r>
              <a:rPr b="1" lang="it-IT" sz="1200">
                <a:solidFill>
                  <a:schemeClr val="dk1"/>
                </a:solidFill>
              </a:rPr>
              <a:t>, </a:t>
            </a:r>
            <a:r>
              <a:rPr lang="it-IT" sz="1200">
                <a:solidFill>
                  <a:schemeClr val="dk1"/>
                </a:solidFill>
              </a:rPr>
              <a:t>cliccare sul tasto </a:t>
            </a:r>
            <a:r>
              <a:rPr b="1" lang="it-IT" sz="1200">
                <a:solidFill>
                  <a:schemeClr val="dk1"/>
                </a:solidFill>
              </a:rPr>
              <a:t>inoltra</a:t>
            </a:r>
            <a:r>
              <a:rPr lang="it-IT" sz="1200">
                <a:solidFill>
                  <a:schemeClr val="dk1"/>
                </a:solidFill>
              </a:rPr>
              <a:t> per proseguire.</a:t>
            </a:r>
            <a:endParaRPr i="0" sz="1200" u="none" cap="none" strike="noStrike">
              <a:solidFill>
                <a:schemeClr val="dk1"/>
              </a:solidFill>
            </a:endParaRPr>
          </a:p>
        </p:txBody>
      </p:sp>
      <p:cxnSp>
        <p:nvCxnSpPr>
          <p:cNvPr id="697" name="Google Shape;697;g3a09bec9844_0_13"/>
          <p:cNvCxnSpPr/>
          <p:nvPr/>
        </p:nvCxnSpPr>
        <p:spPr>
          <a:xfrm>
            <a:off x="569300" y="4731425"/>
            <a:ext cx="1278900" cy="12900"/>
          </a:xfrm>
          <a:prstGeom prst="straightConnector1">
            <a:avLst/>
          </a:prstGeom>
          <a:noFill/>
          <a:ln cap="flat" cmpd="sng" w="76200">
            <a:solidFill>
              <a:schemeClr val="dk1"/>
            </a:solidFill>
            <a:prstDash val="solid"/>
            <a:round/>
            <a:headEnd len="med" w="med" type="none"/>
            <a:tailEnd len="med" w="med" type="none"/>
          </a:ln>
        </p:spPr>
      </p:cxnSp>
      <p:cxnSp>
        <p:nvCxnSpPr>
          <p:cNvPr id="698" name="Google Shape;698;g3a09bec9844_0_13"/>
          <p:cNvCxnSpPr/>
          <p:nvPr/>
        </p:nvCxnSpPr>
        <p:spPr>
          <a:xfrm>
            <a:off x="611175" y="3978425"/>
            <a:ext cx="550800" cy="4200"/>
          </a:xfrm>
          <a:prstGeom prst="straightConnector1">
            <a:avLst/>
          </a:prstGeom>
          <a:noFill/>
          <a:ln cap="flat" cmpd="sng" w="76200">
            <a:solidFill>
              <a:schemeClr val="dk1"/>
            </a:solidFill>
            <a:prstDash val="solid"/>
            <a:round/>
            <a:headEnd len="med" w="med" type="none"/>
            <a:tailEnd len="med" w="med" type="none"/>
          </a:ln>
        </p:spPr>
      </p:cxnSp>
      <p:cxnSp>
        <p:nvCxnSpPr>
          <p:cNvPr id="699" name="Google Shape;699;g3a09bec9844_0_13"/>
          <p:cNvCxnSpPr/>
          <p:nvPr/>
        </p:nvCxnSpPr>
        <p:spPr>
          <a:xfrm>
            <a:off x="569300" y="3714075"/>
            <a:ext cx="550800" cy="4200"/>
          </a:xfrm>
          <a:prstGeom prst="straightConnector1">
            <a:avLst/>
          </a:prstGeom>
          <a:noFill/>
          <a:ln cap="flat" cmpd="sng" w="76200">
            <a:solidFill>
              <a:schemeClr val="dk1"/>
            </a:solidFill>
            <a:prstDash val="solid"/>
            <a:round/>
            <a:headEnd len="med" w="med" type="none"/>
            <a:tailEnd len="med" w="med" type="none"/>
          </a:ln>
        </p:spPr>
      </p:cxnSp>
      <p:cxnSp>
        <p:nvCxnSpPr>
          <p:cNvPr id="700" name="Google Shape;700;g3a09bec9844_0_13"/>
          <p:cNvCxnSpPr/>
          <p:nvPr/>
        </p:nvCxnSpPr>
        <p:spPr>
          <a:xfrm>
            <a:off x="611175" y="4231413"/>
            <a:ext cx="834000" cy="9600"/>
          </a:xfrm>
          <a:prstGeom prst="straightConnector1">
            <a:avLst/>
          </a:prstGeom>
          <a:noFill/>
          <a:ln cap="flat" cmpd="sng" w="76200">
            <a:solidFill>
              <a:schemeClr val="dk1"/>
            </a:solidFill>
            <a:prstDash val="solid"/>
            <a:round/>
            <a:headEnd len="med" w="med" type="none"/>
            <a:tailEnd len="med" w="med" type="none"/>
          </a:ln>
        </p:spPr>
      </p:cxnSp>
      <p:cxnSp>
        <p:nvCxnSpPr>
          <p:cNvPr id="701" name="Google Shape;701;g3a09bec9844_0_13"/>
          <p:cNvCxnSpPr/>
          <p:nvPr/>
        </p:nvCxnSpPr>
        <p:spPr>
          <a:xfrm>
            <a:off x="4643850" y="3952988"/>
            <a:ext cx="753000" cy="6900"/>
          </a:xfrm>
          <a:prstGeom prst="straightConnector1">
            <a:avLst/>
          </a:prstGeom>
          <a:noFill/>
          <a:ln cap="flat" cmpd="sng" w="76200">
            <a:solidFill>
              <a:schemeClr val="dk1"/>
            </a:solidFill>
            <a:prstDash val="solid"/>
            <a:round/>
            <a:headEnd len="med" w="med" type="none"/>
            <a:tailEnd len="med" w="med" type="none"/>
          </a:ln>
        </p:spPr>
      </p:cxnSp>
      <p:cxnSp>
        <p:nvCxnSpPr>
          <p:cNvPr id="702" name="Google Shape;702;g3a09bec9844_0_13"/>
          <p:cNvCxnSpPr/>
          <p:nvPr/>
        </p:nvCxnSpPr>
        <p:spPr>
          <a:xfrm flipH="1" rot="10800000">
            <a:off x="4684725" y="4203825"/>
            <a:ext cx="828300" cy="3600"/>
          </a:xfrm>
          <a:prstGeom prst="straightConnector1">
            <a:avLst/>
          </a:prstGeom>
          <a:noFill/>
          <a:ln cap="flat" cmpd="sng" w="76200">
            <a:solidFill>
              <a:schemeClr val="dk1"/>
            </a:solidFill>
            <a:prstDash val="solid"/>
            <a:round/>
            <a:headEnd len="med" w="med" type="none"/>
            <a:tailEnd len="med" w="med" type="none"/>
          </a:ln>
        </p:spPr>
      </p:cxnSp>
      <p:cxnSp>
        <p:nvCxnSpPr>
          <p:cNvPr id="703" name="Google Shape;703;g3a09bec9844_0_13"/>
          <p:cNvCxnSpPr/>
          <p:nvPr/>
        </p:nvCxnSpPr>
        <p:spPr>
          <a:xfrm>
            <a:off x="569300" y="4489788"/>
            <a:ext cx="550800" cy="42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123" name="Google Shape;123;p3"/>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2</a:t>
            </a:r>
            <a:r>
              <a:rPr i="0" lang="it-IT">
                <a:latin typeface="Arial"/>
                <a:ea typeface="Arial"/>
                <a:cs typeface="Arial"/>
                <a:sym typeface="Arial"/>
              </a:rPr>
              <a:t>.1 </a:t>
            </a:r>
            <a:r>
              <a:rPr i="0" lang="it-IT" u="none" cap="none" strike="noStrike">
                <a:solidFill>
                  <a:schemeClr val="dk1"/>
                </a:solidFill>
                <a:latin typeface="Arial"/>
                <a:ea typeface="Arial"/>
                <a:cs typeface="Arial"/>
                <a:sym typeface="Arial"/>
              </a:rPr>
              <a:t>Accesso alla sezione Fornitori</a:t>
            </a:r>
            <a:endParaRPr i="0">
              <a:latin typeface="Arial"/>
              <a:ea typeface="Arial"/>
              <a:cs typeface="Arial"/>
              <a:sym typeface="Arial"/>
            </a:endParaRPr>
          </a:p>
        </p:txBody>
      </p:sp>
      <p:sp>
        <p:nvSpPr>
          <p:cNvPr id="124" name="Google Shape;124;p3"/>
          <p:cNvSpPr txBox="1"/>
          <p:nvPr/>
        </p:nvSpPr>
        <p:spPr>
          <a:xfrm>
            <a:off x="9349950" y="1005153"/>
            <a:ext cx="2418300" cy="13849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Nella sezione </a:t>
            </a:r>
            <a:r>
              <a:rPr b="1" i="0" lang="it-IT" sz="1200" u="none" cap="none" strike="noStrike">
                <a:solidFill>
                  <a:schemeClr val="dk1"/>
                </a:solidFill>
                <a:latin typeface="Arial"/>
                <a:ea typeface="Arial"/>
                <a:cs typeface="Arial"/>
                <a:sym typeface="Arial"/>
              </a:rPr>
              <a:t>Dettaglio </a:t>
            </a:r>
            <a:r>
              <a:rPr b="0" i="0" lang="it-IT" sz="1200" u="none" cap="none" strike="noStrike">
                <a:solidFill>
                  <a:schemeClr val="dk1"/>
                </a:solidFill>
                <a:latin typeface="Arial"/>
                <a:ea typeface="Arial"/>
                <a:cs typeface="Arial"/>
                <a:sym typeface="Arial"/>
              </a:rPr>
              <a:t>è presente la sotto sezione </a:t>
            </a:r>
            <a:r>
              <a:rPr b="1" i="0" lang="it-IT" sz="1200" u="none" cap="none" strike="noStrike">
                <a:solidFill>
                  <a:schemeClr val="dk1"/>
                </a:solidFill>
                <a:latin typeface="Arial"/>
                <a:ea typeface="Arial"/>
                <a:cs typeface="Arial"/>
                <a:sym typeface="Arial"/>
              </a:rPr>
              <a:t>Sezioni di progetto</a:t>
            </a:r>
            <a:r>
              <a:rPr b="0" i="0" lang="it-IT" sz="1200" u="none" cap="none" strike="noStrike">
                <a:solidFill>
                  <a:schemeClr val="dk1"/>
                </a:solidFill>
                <a:latin typeface="Arial"/>
                <a:ea typeface="Arial"/>
                <a:cs typeface="Arial"/>
                <a:sym typeface="Arial"/>
              </a:rPr>
              <a:t>. </a:t>
            </a:r>
            <a:endParaRPr/>
          </a:p>
          <a:p>
            <a:pPr indent="0" lvl="0" marL="0" marR="0" rtl="0" algn="just">
              <a:lnSpc>
                <a:spcPct val="100000"/>
              </a:lnSpc>
              <a:spcBef>
                <a:spcPts val="0"/>
              </a:spcBef>
              <a:spcAft>
                <a:spcPts val="0"/>
              </a:spcAft>
              <a:buClr>
                <a:srgbClr val="000000"/>
              </a:buClr>
              <a:buSzPts val="1200"/>
              <a:buFont typeface="Arial"/>
              <a:buNone/>
            </a:pPr>
            <a:br>
              <a:rPr b="0" i="0" lang="it-IT" sz="1200" u="none" cap="none" strike="noStrike">
                <a:solidFill>
                  <a:schemeClr val="dk1"/>
                </a:solidFill>
                <a:latin typeface="Arial"/>
                <a:ea typeface="Arial"/>
                <a:cs typeface="Arial"/>
                <a:sym typeface="Arial"/>
              </a:rPr>
            </a:br>
            <a:r>
              <a:rPr b="0" i="0" lang="it-IT" sz="1200" u="none" cap="none" strike="noStrike">
                <a:solidFill>
                  <a:schemeClr val="dk1"/>
                </a:solidFill>
                <a:latin typeface="Arial"/>
                <a:ea typeface="Arial"/>
                <a:cs typeface="Arial"/>
                <a:sym typeface="Arial"/>
              </a:rPr>
              <a:t>Per compilare la sezione </a:t>
            </a:r>
            <a:r>
              <a:rPr b="1" i="0" lang="it-IT" sz="1200" u="none" cap="none" strike="noStrike">
                <a:solidFill>
                  <a:schemeClr val="dk1"/>
                </a:solidFill>
                <a:latin typeface="Arial"/>
                <a:ea typeface="Arial"/>
                <a:cs typeface="Arial"/>
                <a:sym typeface="Arial"/>
              </a:rPr>
              <a:t>Fornitori</a:t>
            </a:r>
            <a:r>
              <a:rPr b="0" i="0" lang="it-IT" sz="1200" u="none" cap="none" strike="noStrike">
                <a:solidFill>
                  <a:schemeClr val="dk1"/>
                </a:solidFill>
                <a:latin typeface="Arial"/>
                <a:ea typeface="Arial"/>
                <a:cs typeface="Arial"/>
                <a:sym typeface="Arial"/>
              </a:rPr>
              <a:t>, cliccare sul tasto </a:t>
            </a:r>
            <a:r>
              <a:rPr b="1" i="0" lang="it-IT" sz="1200" u="none" cap="none" strike="noStrike">
                <a:solidFill>
                  <a:schemeClr val="dk1"/>
                </a:solidFill>
                <a:latin typeface="Arial"/>
                <a:ea typeface="Arial"/>
                <a:cs typeface="Arial"/>
                <a:sym typeface="Arial"/>
              </a:rPr>
              <a:t>Dettaglio</a:t>
            </a:r>
            <a:r>
              <a:rPr b="0" i="0" lang="it-IT"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p:txBody>
      </p:sp>
      <p:pic>
        <p:nvPicPr>
          <p:cNvPr descr="A screenshot of a computer" id="125" name="Google Shape;125;p3"/>
          <p:cNvPicPr preferRelativeResize="0"/>
          <p:nvPr/>
        </p:nvPicPr>
        <p:blipFill rotWithShape="1">
          <a:blip r:embed="rId3">
            <a:alphaModFix/>
          </a:blip>
          <a:srcRect b="0" l="0" r="0" t="0"/>
          <a:stretch/>
        </p:blipFill>
        <p:spPr>
          <a:xfrm>
            <a:off x="701313" y="1005016"/>
            <a:ext cx="8483876" cy="4772181"/>
          </a:xfrm>
          <a:prstGeom prst="rect">
            <a:avLst/>
          </a:prstGeom>
          <a:noFill/>
          <a:ln>
            <a:noFill/>
          </a:ln>
        </p:spPr>
      </p:pic>
      <p:sp>
        <p:nvSpPr>
          <p:cNvPr id="126" name="Google Shape;126;p3"/>
          <p:cNvSpPr/>
          <p:nvPr/>
        </p:nvSpPr>
        <p:spPr>
          <a:xfrm>
            <a:off x="8263600" y="3311575"/>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g3a09bec9844_0_100"/>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710" name="Google Shape;710;g3a09bec9844_0_100"/>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6.20</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a:t>
            </a:r>
            <a:endParaRPr i="0">
              <a:latin typeface="Arial"/>
              <a:ea typeface="Arial"/>
              <a:cs typeface="Arial"/>
              <a:sym typeface="Arial"/>
            </a:endParaRPr>
          </a:p>
        </p:txBody>
      </p:sp>
      <p:sp>
        <p:nvSpPr>
          <p:cNvPr id="711" name="Google Shape;711;g3a09bec9844_0_100"/>
          <p:cNvSpPr txBox="1"/>
          <p:nvPr/>
        </p:nvSpPr>
        <p:spPr>
          <a:xfrm>
            <a:off x="9349946" y="1005016"/>
            <a:ext cx="2418300" cy="1200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Nella fase di </a:t>
            </a:r>
            <a:r>
              <a:rPr b="1" lang="it-IT" sz="1200">
                <a:solidFill>
                  <a:schemeClr val="dk1"/>
                </a:solidFill>
              </a:rPr>
              <a:t>ALLEGATI RENDICONTAZIONE</a:t>
            </a:r>
            <a:r>
              <a:rPr b="1" lang="it-IT" sz="1200">
                <a:solidFill>
                  <a:schemeClr val="dk1"/>
                </a:solidFill>
              </a:rPr>
              <a:t>,</a:t>
            </a:r>
            <a:r>
              <a:rPr lang="it-IT" sz="1200">
                <a:solidFill>
                  <a:schemeClr val="dk1"/>
                </a:solidFill>
              </a:rPr>
              <a:t> è possibile consultare l’elenco di tutti gli allegati caricati nelle sezioni di pro</a:t>
            </a:r>
            <a:r>
              <a:rPr lang="it-IT" sz="1200">
                <a:solidFill>
                  <a:schemeClr val="dk1"/>
                </a:solidFill>
              </a:rPr>
              <a:t>getto. Cliccare sul tasto </a:t>
            </a:r>
            <a:r>
              <a:rPr b="1" lang="it-IT" sz="1200">
                <a:solidFill>
                  <a:schemeClr val="dk1"/>
                </a:solidFill>
              </a:rPr>
              <a:t>conferma </a:t>
            </a:r>
            <a:r>
              <a:rPr lang="it-IT" sz="1200">
                <a:solidFill>
                  <a:schemeClr val="dk1"/>
                </a:solidFill>
              </a:rPr>
              <a:t>per proseguire. </a:t>
            </a:r>
            <a:endParaRPr i="0" sz="1200" u="none" cap="none" strike="noStrike">
              <a:solidFill>
                <a:schemeClr val="dk1"/>
              </a:solidFill>
            </a:endParaRPr>
          </a:p>
        </p:txBody>
      </p:sp>
      <p:pic>
        <p:nvPicPr>
          <p:cNvPr id="712" name="Google Shape;712;g3a09bec9844_0_100" title="immagine (1).png"/>
          <p:cNvPicPr preferRelativeResize="0"/>
          <p:nvPr/>
        </p:nvPicPr>
        <p:blipFill>
          <a:blip r:embed="rId3">
            <a:alphaModFix/>
          </a:blip>
          <a:stretch>
            <a:fillRect/>
          </a:stretch>
        </p:blipFill>
        <p:spPr>
          <a:xfrm>
            <a:off x="389550" y="1059250"/>
            <a:ext cx="8676675" cy="4267600"/>
          </a:xfrm>
          <a:prstGeom prst="rect">
            <a:avLst/>
          </a:prstGeom>
          <a:noFill/>
          <a:ln>
            <a:noFill/>
          </a:ln>
        </p:spPr>
      </p:pic>
      <p:sp>
        <p:nvSpPr>
          <p:cNvPr id="713" name="Google Shape;713;g3a09bec9844_0_100"/>
          <p:cNvSpPr/>
          <p:nvPr/>
        </p:nvSpPr>
        <p:spPr>
          <a:xfrm>
            <a:off x="449175" y="1059250"/>
            <a:ext cx="8676600" cy="822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attrocento Sans"/>
              <a:ea typeface="Quattrocento Sans"/>
              <a:cs typeface="Quattrocento Sans"/>
              <a:sym typeface="Quattrocento Sans"/>
            </a:endParaRPr>
          </a:p>
        </p:txBody>
      </p:sp>
      <p:cxnSp>
        <p:nvCxnSpPr>
          <p:cNvPr id="714" name="Google Shape;714;g3a09bec9844_0_100"/>
          <p:cNvCxnSpPr/>
          <p:nvPr/>
        </p:nvCxnSpPr>
        <p:spPr>
          <a:xfrm>
            <a:off x="4088438" y="4055225"/>
            <a:ext cx="1448700" cy="7500"/>
          </a:xfrm>
          <a:prstGeom prst="straightConnector1">
            <a:avLst/>
          </a:prstGeom>
          <a:noFill/>
          <a:ln cap="flat" cmpd="sng" w="114300">
            <a:solidFill>
              <a:schemeClr val="dk1"/>
            </a:solidFill>
            <a:prstDash val="solid"/>
            <a:round/>
            <a:headEnd len="med" w="med" type="none"/>
            <a:tailEnd len="med" w="med" type="none"/>
          </a:ln>
        </p:spPr>
      </p:cxnSp>
      <p:cxnSp>
        <p:nvCxnSpPr>
          <p:cNvPr id="715" name="Google Shape;715;g3a09bec9844_0_100"/>
          <p:cNvCxnSpPr/>
          <p:nvPr/>
        </p:nvCxnSpPr>
        <p:spPr>
          <a:xfrm>
            <a:off x="2559050" y="3800475"/>
            <a:ext cx="1366200" cy="5700"/>
          </a:xfrm>
          <a:prstGeom prst="straightConnector1">
            <a:avLst/>
          </a:prstGeom>
          <a:noFill/>
          <a:ln cap="flat" cmpd="sng" w="114300">
            <a:solidFill>
              <a:schemeClr val="dk1"/>
            </a:solidFill>
            <a:prstDash val="solid"/>
            <a:round/>
            <a:headEnd len="med" w="med" type="none"/>
            <a:tailEnd len="med" w="med" type="none"/>
          </a:ln>
        </p:spPr>
      </p:cxnSp>
      <p:cxnSp>
        <p:nvCxnSpPr>
          <p:cNvPr id="716" name="Google Shape;716;g3a09bec9844_0_100"/>
          <p:cNvCxnSpPr/>
          <p:nvPr/>
        </p:nvCxnSpPr>
        <p:spPr>
          <a:xfrm>
            <a:off x="2494925" y="3253625"/>
            <a:ext cx="1477500" cy="8400"/>
          </a:xfrm>
          <a:prstGeom prst="straightConnector1">
            <a:avLst/>
          </a:prstGeom>
          <a:noFill/>
          <a:ln cap="flat" cmpd="sng" w="114300">
            <a:solidFill>
              <a:schemeClr val="dk1"/>
            </a:solidFill>
            <a:prstDash val="solid"/>
            <a:round/>
            <a:headEnd len="med" w="med" type="none"/>
            <a:tailEnd len="med" w="med" type="none"/>
          </a:ln>
        </p:spPr>
      </p:cxnSp>
      <p:cxnSp>
        <p:nvCxnSpPr>
          <p:cNvPr id="717" name="Google Shape;717;g3a09bec9844_0_100"/>
          <p:cNvCxnSpPr/>
          <p:nvPr/>
        </p:nvCxnSpPr>
        <p:spPr>
          <a:xfrm>
            <a:off x="2813100" y="3524350"/>
            <a:ext cx="834000" cy="9600"/>
          </a:xfrm>
          <a:prstGeom prst="straightConnector1">
            <a:avLst/>
          </a:prstGeom>
          <a:noFill/>
          <a:ln cap="flat" cmpd="sng" w="114300">
            <a:solidFill>
              <a:schemeClr val="dk1"/>
            </a:solidFill>
            <a:prstDash val="solid"/>
            <a:round/>
            <a:headEnd len="med" w="med" type="none"/>
            <a:tailEnd len="med" w="med" type="none"/>
          </a:ln>
        </p:spPr>
      </p:cxnSp>
      <p:cxnSp>
        <p:nvCxnSpPr>
          <p:cNvPr id="718" name="Google Shape;718;g3a09bec9844_0_100"/>
          <p:cNvCxnSpPr/>
          <p:nvPr/>
        </p:nvCxnSpPr>
        <p:spPr>
          <a:xfrm>
            <a:off x="4410975" y="3240500"/>
            <a:ext cx="753000" cy="6900"/>
          </a:xfrm>
          <a:prstGeom prst="straightConnector1">
            <a:avLst/>
          </a:prstGeom>
          <a:noFill/>
          <a:ln cap="flat" cmpd="sng" w="114300">
            <a:solidFill>
              <a:schemeClr val="dk1"/>
            </a:solidFill>
            <a:prstDash val="solid"/>
            <a:round/>
            <a:headEnd len="med" w="med" type="none"/>
            <a:tailEnd len="med" w="med" type="none"/>
          </a:ln>
        </p:spPr>
      </p:cxnSp>
      <p:cxnSp>
        <p:nvCxnSpPr>
          <p:cNvPr id="719" name="Google Shape;719;g3a09bec9844_0_100"/>
          <p:cNvCxnSpPr/>
          <p:nvPr/>
        </p:nvCxnSpPr>
        <p:spPr>
          <a:xfrm flipH="1" rot="10800000">
            <a:off x="4421200" y="3533950"/>
            <a:ext cx="828300" cy="3600"/>
          </a:xfrm>
          <a:prstGeom prst="straightConnector1">
            <a:avLst/>
          </a:prstGeom>
          <a:noFill/>
          <a:ln cap="flat" cmpd="sng" w="114300">
            <a:solidFill>
              <a:schemeClr val="dk1"/>
            </a:solidFill>
            <a:prstDash val="solid"/>
            <a:round/>
            <a:headEnd len="med" w="med" type="none"/>
            <a:tailEnd len="med" w="med" type="none"/>
          </a:ln>
        </p:spPr>
      </p:cxnSp>
      <p:cxnSp>
        <p:nvCxnSpPr>
          <p:cNvPr id="720" name="Google Shape;720;g3a09bec9844_0_100"/>
          <p:cNvCxnSpPr/>
          <p:nvPr/>
        </p:nvCxnSpPr>
        <p:spPr>
          <a:xfrm>
            <a:off x="2765250" y="4060613"/>
            <a:ext cx="929700" cy="2100"/>
          </a:xfrm>
          <a:prstGeom prst="straightConnector1">
            <a:avLst/>
          </a:prstGeom>
          <a:noFill/>
          <a:ln cap="flat" cmpd="sng" w="114300">
            <a:solidFill>
              <a:schemeClr val="dk1"/>
            </a:solidFill>
            <a:prstDash val="solid"/>
            <a:round/>
            <a:headEnd len="med" w="med" type="none"/>
            <a:tailEnd len="med" w="med" type="none"/>
          </a:ln>
        </p:spPr>
      </p:cxnSp>
      <p:cxnSp>
        <p:nvCxnSpPr>
          <p:cNvPr id="721" name="Google Shape;721;g3a09bec9844_0_100"/>
          <p:cNvCxnSpPr/>
          <p:nvPr/>
        </p:nvCxnSpPr>
        <p:spPr>
          <a:xfrm>
            <a:off x="4088438" y="3768000"/>
            <a:ext cx="1448700" cy="7500"/>
          </a:xfrm>
          <a:prstGeom prst="straightConnector1">
            <a:avLst/>
          </a:prstGeom>
          <a:noFill/>
          <a:ln cap="flat" cmpd="sng" w="114300">
            <a:solidFill>
              <a:schemeClr val="dk1"/>
            </a:solidFill>
            <a:prstDash val="solid"/>
            <a:round/>
            <a:headEnd len="med" w="med" type="none"/>
            <a:tailEnd len="med" w="med" type="non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g3a09bec9844_0_117"/>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728" name="Google Shape;728;g3a09bec9844_0_117"/>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6.21</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a:t>
            </a:r>
            <a:endParaRPr i="0">
              <a:latin typeface="Arial"/>
              <a:ea typeface="Arial"/>
              <a:cs typeface="Arial"/>
              <a:sym typeface="Arial"/>
            </a:endParaRPr>
          </a:p>
        </p:txBody>
      </p:sp>
      <p:sp>
        <p:nvSpPr>
          <p:cNvPr id="729" name="Google Shape;729;g3a09bec9844_0_117"/>
          <p:cNvSpPr txBox="1"/>
          <p:nvPr/>
        </p:nvSpPr>
        <p:spPr>
          <a:xfrm>
            <a:off x="9349946" y="1005016"/>
            <a:ext cx="2418300" cy="1015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Nella fase di </a:t>
            </a:r>
            <a:r>
              <a:rPr b="1" lang="it-IT" sz="1200">
                <a:solidFill>
                  <a:schemeClr val="dk1"/>
                </a:solidFill>
              </a:rPr>
              <a:t>RIEPILOGO</a:t>
            </a:r>
            <a:r>
              <a:rPr b="1" lang="it-IT" sz="1200">
                <a:solidFill>
                  <a:schemeClr val="dk1"/>
                </a:solidFill>
              </a:rPr>
              <a:t>,</a:t>
            </a:r>
            <a:r>
              <a:rPr lang="it-IT" sz="1200">
                <a:solidFill>
                  <a:schemeClr val="dk1"/>
                </a:solidFill>
              </a:rPr>
              <a:t> è possibile consultare tutti gli importi relativi alle spese  inserite. Cliccare sul tasto </a:t>
            </a:r>
            <a:r>
              <a:rPr b="1" lang="it-IT" sz="1200">
                <a:solidFill>
                  <a:schemeClr val="dk1"/>
                </a:solidFill>
              </a:rPr>
              <a:t>conferma </a:t>
            </a:r>
            <a:r>
              <a:rPr lang="it-IT" sz="1200">
                <a:solidFill>
                  <a:schemeClr val="dk1"/>
                </a:solidFill>
              </a:rPr>
              <a:t>per proseguire. </a:t>
            </a:r>
            <a:endParaRPr i="0" sz="1200" u="none" cap="none" strike="noStrike">
              <a:solidFill>
                <a:schemeClr val="dk1"/>
              </a:solidFill>
            </a:endParaRPr>
          </a:p>
        </p:txBody>
      </p:sp>
      <p:pic>
        <p:nvPicPr>
          <p:cNvPr id="730" name="Google Shape;730;g3a09bec9844_0_117" title="immagine (2).png"/>
          <p:cNvPicPr preferRelativeResize="0"/>
          <p:nvPr/>
        </p:nvPicPr>
        <p:blipFill>
          <a:blip r:embed="rId3">
            <a:alphaModFix/>
          </a:blip>
          <a:stretch>
            <a:fillRect/>
          </a:stretch>
        </p:blipFill>
        <p:spPr>
          <a:xfrm>
            <a:off x="651225" y="1104812"/>
            <a:ext cx="8676600" cy="4138737"/>
          </a:xfrm>
          <a:prstGeom prst="rect">
            <a:avLst/>
          </a:prstGeom>
          <a:noFill/>
          <a:ln>
            <a:noFill/>
          </a:ln>
        </p:spPr>
      </p:pic>
      <p:sp>
        <p:nvSpPr>
          <p:cNvPr id="731" name="Google Shape;731;g3a09bec9844_0_117"/>
          <p:cNvSpPr/>
          <p:nvPr/>
        </p:nvSpPr>
        <p:spPr>
          <a:xfrm>
            <a:off x="651225" y="1051275"/>
            <a:ext cx="8676600" cy="822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attrocento Sans"/>
              <a:ea typeface="Quattrocento Sans"/>
              <a:cs typeface="Quattrocento Sans"/>
              <a:sym typeface="Quattrocento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g3a09bec9844_0_128"/>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738" name="Google Shape;738;g3a09bec9844_0_128"/>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6.22</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 </a:t>
            </a:r>
            <a:endParaRPr i="0">
              <a:latin typeface="Arial"/>
              <a:ea typeface="Arial"/>
              <a:cs typeface="Arial"/>
              <a:sym typeface="Arial"/>
            </a:endParaRPr>
          </a:p>
        </p:txBody>
      </p:sp>
      <p:sp>
        <p:nvSpPr>
          <p:cNvPr id="739" name="Google Shape;739;g3a09bec9844_0_128"/>
          <p:cNvSpPr txBox="1"/>
          <p:nvPr/>
        </p:nvSpPr>
        <p:spPr>
          <a:xfrm>
            <a:off x="9349946" y="1005016"/>
            <a:ext cx="2418300" cy="1939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lang="it-IT" sz="1200">
                <a:solidFill>
                  <a:schemeClr val="dk1"/>
                </a:solidFill>
              </a:rPr>
              <a:t>Successivamente,  nella fase di </a:t>
            </a:r>
            <a:r>
              <a:rPr b="1" lang="it-IT" sz="1200">
                <a:solidFill>
                  <a:schemeClr val="dk1"/>
                </a:solidFill>
              </a:rPr>
              <a:t>FIRMA</a:t>
            </a:r>
            <a:r>
              <a:rPr b="1" lang="it-IT" sz="1200">
                <a:solidFill>
                  <a:schemeClr val="dk1"/>
                </a:solidFill>
              </a:rPr>
              <a:t>,</a:t>
            </a:r>
            <a:r>
              <a:rPr lang="it-IT" sz="1200">
                <a:solidFill>
                  <a:schemeClr val="dk1"/>
                </a:solidFill>
              </a:rPr>
              <a:t> </a:t>
            </a:r>
            <a:r>
              <a:rPr lang="it-IT" sz="1200">
                <a:solidFill>
                  <a:schemeClr val="dk1"/>
                </a:solidFill>
              </a:rPr>
              <a:t>il compilatore deve scaricare la domanda compilata e ricaricarla firmata digitalmente (da parte del Rappresentante Legale oppure del Firmatario).</a:t>
            </a:r>
            <a:br>
              <a:rPr b="1" lang="it-IT" sz="1200">
                <a:solidFill>
                  <a:schemeClr val="dk1"/>
                </a:solidFill>
              </a:rPr>
            </a:br>
            <a:br>
              <a:rPr b="1" lang="it-IT" sz="1200">
                <a:solidFill>
                  <a:schemeClr val="dk1"/>
                </a:solidFill>
              </a:rPr>
            </a:br>
            <a:r>
              <a:rPr lang="it-IT" sz="1200">
                <a:solidFill>
                  <a:schemeClr val="dk1"/>
                </a:solidFill>
              </a:rPr>
              <a:t>Cliccare su</a:t>
            </a:r>
            <a:r>
              <a:rPr b="1" lang="it-IT" sz="1200">
                <a:solidFill>
                  <a:schemeClr val="dk1"/>
                </a:solidFill>
              </a:rPr>
              <a:t> Procedi a Inoltro </a:t>
            </a:r>
            <a:r>
              <a:rPr lang="it-IT" sz="1200">
                <a:solidFill>
                  <a:schemeClr val="dk1"/>
                </a:solidFill>
              </a:rPr>
              <a:t>per proseguire all’invio definitivo.</a:t>
            </a:r>
            <a:br>
              <a:rPr lang="it-IT" sz="1200">
                <a:solidFill>
                  <a:schemeClr val="dk1"/>
                </a:solidFill>
              </a:rPr>
            </a:br>
            <a:endParaRPr i="0" sz="1200" u="none" cap="none" strike="noStrike">
              <a:solidFill>
                <a:schemeClr val="dk1"/>
              </a:solidFill>
            </a:endParaRPr>
          </a:p>
        </p:txBody>
      </p:sp>
      <p:pic>
        <p:nvPicPr>
          <p:cNvPr id="740" name="Google Shape;740;g3a09bec9844_0_128" title="immagine (3).png"/>
          <p:cNvPicPr preferRelativeResize="0"/>
          <p:nvPr/>
        </p:nvPicPr>
        <p:blipFill>
          <a:blip r:embed="rId3">
            <a:alphaModFix/>
          </a:blip>
          <a:stretch>
            <a:fillRect/>
          </a:stretch>
        </p:blipFill>
        <p:spPr>
          <a:xfrm>
            <a:off x="691738" y="1005025"/>
            <a:ext cx="8595574" cy="4093475"/>
          </a:xfrm>
          <a:prstGeom prst="rect">
            <a:avLst/>
          </a:prstGeom>
          <a:noFill/>
          <a:ln>
            <a:noFill/>
          </a:ln>
        </p:spPr>
      </p:pic>
      <p:sp>
        <p:nvSpPr>
          <p:cNvPr id="741" name="Google Shape;741;g3a09bec9844_0_128"/>
          <p:cNvSpPr/>
          <p:nvPr/>
        </p:nvSpPr>
        <p:spPr>
          <a:xfrm>
            <a:off x="651225" y="1051275"/>
            <a:ext cx="8676600" cy="822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attrocento Sans"/>
              <a:ea typeface="Quattrocento Sans"/>
              <a:cs typeface="Quattrocento Sans"/>
              <a:sym typeface="Quattrocento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g3a09bec9844_0_140"/>
          <p:cNvSpPr txBox="1"/>
          <p:nvPr>
            <p:ph idx="12" type="sldNum"/>
          </p:nvPr>
        </p:nvSpPr>
        <p:spPr>
          <a:xfrm>
            <a:off x="11768241" y="234000"/>
            <a:ext cx="362700" cy="244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it-IT"/>
              <a:t>‹#›</a:t>
            </a:fld>
            <a:endParaRPr/>
          </a:p>
        </p:txBody>
      </p:sp>
      <p:sp>
        <p:nvSpPr>
          <p:cNvPr id="748" name="Google Shape;748;g3a09bec9844_0_140"/>
          <p:cNvSpPr txBox="1"/>
          <p:nvPr>
            <p:ph type="title"/>
          </p:nvPr>
        </p:nvSpPr>
        <p:spPr>
          <a:xfrm>
            <a:off x="701313" y="514800"/>
            <a:ext cx="10800000" cy="2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6.23</a:t>
            </a:r>
            <a:r>
              <a:rPr i="0" lang="it-IT">
                <a:latin typeface="Arial"/>
                <a:ea typeface="Arial"/>
                <a:cs typeface="Arial"/>
                <a:sym typeface="Arial"/>
              </a:rPr>
              <a:t> </a:t>
            </a:r>
            <a:r>
              <a:rPr lang="it-IT">
                <a:solidFill>
                  <a:schemeClr val="dk1"/>
                </a:solidFill>
                <a:latin typeface="Arial"/>
                <a:ea typeface="Arial"/>
                <a:cs typeface="Arial"/>
                <a:sym typeface="Arial"/>
              </a:rPr>
              <a:t>Compilazione domanda di Saldo</a:t>
            </a:r>
            <a:endParaRPr i="0">
              <a:latin typeface="Arial"/>
              <a:ea typeface="Arial"/>
              <a:cs typeface="Arial"/>
              <a:sym typeface="Arial"/>
            </a:endParaRPr>
          </a:p>
        </p:txBody>
      </p:sp>
      <p:sp>
        <p:nvSpPr>
          <p:cNvPr id="749" name="Google Shape;749;g3a09bec9844_0_140"/>
          <p:cNvSpPr txBox="1"/>
          <p:nvPr/>
        </p:nvSpPr>
        <p:spPr>
          <a:xfrm>
            <a:off x="9349946" y="1005016"/>
            <a:ext cx="2418300" cy="8310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rgbClr val="000000"/>
              </a:buClr>
              <a:buSzPts val="1200"/>
              <a:buFont typeface="Arial"/>
              <a:buNone/>
            </a:pPr>
            <a:r>
              <a:rPr lang="it-IT" sz="1200"/>
              <a:t>A questo punto la domanda di saldo passerà dallo stato in </a:t>
            </a:r>
            <a:r>
              <a:rPr i="1" lang="it-IT" sz="1200"/>
              <a:t>compilazione </a:t>
            </a:r>
            <a:r>
              <a:rPr lang="it-IT" sz="1200"/>
              <a:t>allo stato  </a:t>
            </a:r>
            <a:r>
              <a:rPr i="1" lang="it-IT" sz="1200"/>
              <a:t>protocollata.</a:t>
            </a:r>
            <a:endParaRPr baseline="30000" i="1" sz="1200" u="none" cap="none" strike="noStrike">
              <a:solidFill>
                <a:schemeClr val="dk1"/>
              </a:solidFill>
            </a:endParaRPr>
          </a:p>
        </p:txBody>
      </p:sp>
      <p:pic>
        <p:nvPicPr>
          <p:cNvPr id="750" name="Google Shape;750;g3a09bec9844_0_140"/>
          <p:cNvPicPr preferRelativeResize="0"/>
          <p:nvPr/>
        </p:nvPicPr>
        <p:blipFill>
          <a:blip r:embed="rId3">
            <a:alphaModFix/>
          </a:blip>
          <a:stretch>
            <a:fillRect/>
          </a:stretch>
        </p:blipFill>
        <p:spPr>
          <a:xfrm>
            <a:off x="612000" y="1005025"/>
            <a:ext cx="8755052" cy="4210801"/>
          </a:xfrm>
          <a:prstGeom prst="rect">
            <a:avLst/>
          </a:prstGeom>
          <a:noFill/>
          <a:ln>
            <a:noFill/>
          </a:ln>
        </p:spPr>
      </p:pic>
      <p:sp>
        <p:nvSpPr>
          <p:cNvPr id="751" name="Google Shape;751;g3a09bec9844_0_140"/>
          <p:cNvSpPr/>
          <p:nvPr/>
        </p:nvSpPr>
        <p:spPr>
          <a:xfrm>
            <a:off x="4715150" y="4926375"/>
            <a:ext cx="9423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132" name="Google Shape;132;p4"/>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2.2</a:t>
            </a:r>
            <a:r>
              <a:rPr i="0" lang="it-IT">
                <a:latin typeface="Arial"/>
                <a:ea typeface="Arial"/>
                <a:cs typeface="Arial"/>
                <a:sym typeface="Arial"/>
              </a:rPr>
              <a:t> </a:t>
            </a:r>
            <a:r>
              <a:rPr i="0" lang="it-IT" u="none" cap="none" strike="noStrike">
                <a:solidFill>
                  <a:schemeClr val="dk1"/>
                </a:solidFill>
                <a:latin typeface="Arial"/>
                <a:ea typeface="Arial"/>
                <a:cs typeface="Arial"/>
                <a:sym typeface="Arial"/>
              </a:rPr>
              <a:t>Ricerca Fornitori</a:t>
            </a:r>
            <a:endParaRPr i="0">
              <a:latin typeface="Arial"/>
              <a:ea typeface="Arial"/>
              <a:cs typeface="Arial"/>
              <a:sym typeface="Arial"/>
            </a:endParaRPr>
          </a:p>
        </p:txBody>
      </p:sp>
      <p:sp>
        <p:nvSpPr>
          <p:cNvPr id="133" name="Google Shape;133;p4"/>
          <p:cNvSpPr txBox="1"/>
          <p:nvPr/>
        </p:nvSpPr>
        <p:spPr>
          <a:xfrm>
            <a:off x="9349946" y="1005016"/>
            <a:ext cx="2418300" cy="83095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Successivamente, sotto alla sezione </a:t>
            </a:r>
            <a:r>
              <a:rPr b="1" i="0" lang="it-IT" sz="1200" u="none" cap="none" strike="noStrike">
                <a:solidFill>
                  <a:schemeClr val="dk1"/>
                </a:solidFill>
                <a:latin typeface="Arial"/>
                <a:ea typeface="Arial"/>
                <a:cs typeface="Arial"/>
                <a:sym typeface="Arial"/>
              </a:rPr>
              <a:t>ricerca fornitore</a:t>
            </a:r>
            <a:r>
              <a:rPr b="0" i="0" lang="it-IT" sz="1200" u="none" cap="none" strike="noStrike">
                <a:solidFill>
                  <a:schemeClr val="dk1"/>
                </a:solidFill>
                <a:latin typeface="Arial"/>
                <a:ea typeface="Arial"/>
                <a:cs typeface="Arial"/>
                <a:sym typeface="Arial"/>
              </a:rPr>
              <a:t> cliccare sul pulsante blu </a:t>
            </a:r>
            <a:r>
              <a:rPr b="1" i="0" lang="it-IT" sz="1200" u="none" cap="none" strike="noStrike">
                <a:solidFill>
                  <a:schemeClr val="dk1"/>
                </a:solidFill>
                <a:latin typeface="Arial"/>
                <a:ea typeface="Arial"/>
                <a:cs typeface="Arial"/>
                <a:sym typeface="Arial"/>
              </a:rPr>
              <a:t>aggiungi</a:t>
            </a:r>
            <a:r>
              <a:rPr b="0" i="0" lang="it-IT"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p:txBody>
      </p:sp>
      <p:pic>
        <p:nvPicPr>
          <p:cNvPr descr="A screenshot of a computer" id="134" name="Google Shape;134;p4"/>
          <p:cNvPicPr preferRelativeResize="0"/>
          <p:nvPr/>
        </p:nvPicPr>
        <p:blipFill rotWithShape="1">
          <a:blip r:embed="rId3">
            <a:alphaModFix/>
          </a:blip>
          <a:srcRect b="0" l="0" r="0" t="0"/>
          <a:stretch/>
        </p:blipFill>
        <p:spPr>
          <a:xfrm>
            <a:off x="701313" y="1002723"/>
            <a:ext cx="8483876" cy="4772180"/>
          </a:xfrm>
          <a:prstGeom prst="rect">
            <a:avLst/>
          </a:prstGeom>
          <a:noFill/>
          <a:ln>
            <a:noFill/>
          </a:ln>
        </p:spPr>
      </p:pic>
      <p:sp>
        <p:nvSpPr>
          <p:cNvPr id="135" name="Google Shape;135;p4"/>
          <p:cNvSpPr/>
          <p:nvPr/>
        </p:nvSpPr>
        <p:spPr>
          <a:xfrm>
            <a:off x="8335600" y="4029725"/>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cxnSp>
        <p:nvCxnSpPr>
          <p:cNvPr id="136" name="Google Shape;136;p4"/>
          <p:cNvCxnSpPr/>
          <p:nvPr/>
        </p:nvCxnSpPr>
        <p:spPr>
          <a:xfrm>
            <a:off x="3861250" y="4740575"/>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137" name="Google Shape;137;p4"/>
          <p:cNvCxnSpPr/>
          <p:nvPr/>
        </p:nvCxnSpPr>
        <p:spPr>
          <a:xfrm>
            <a:off x="4726363" y="4740575"/>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138" name="Google Shape;138;p4"/>
          <p:cNvCxnSpPr/>
          <p:nvPr/>
        </p:nvCxnSpPr>
        <p:spPr>
          <a:xfrm>
            <a:off x="6436400" y="4740575"/>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139" name="Google Shape;139;p4"/>
          <p:cNvCxnSpPr/>
          <p:nvPr/>
        </p:nvCxnSpPr>
        <p:spPr>
          <a:xfrm>
            <a:off x="1922000" y="4739825"/>
            <a:ext cx="791100" cy="5700"/>
          </a:xfrm>
          <a:prstGeom prst="straightConnector1">
            <a:avLst/>
          </a:prstGeom>
          <a:noFill/>
          <a:ln cap="flat" cmpd="sng" w="76200">
            <a:solidFill>
              <a:schemeClr val="dk1"/>
            </a:solidFill>
            <a:prstDash val="solid"/>
            <a:round/>
            <a:headEnd len="med" w="med" type="none"/>
            <a:tailEnd len="med" w="med" type="none"/>
          </a:ln>
        </p:spPr>
      </p:cxnSp>
      <p:cxnSp>
        <p:nvCxnSpPr>
          <p:cNvPr id="140" name="Google Shape;140;p4"/>
          <p:cNvCxnSpPr/>
          <p:nvPr/>
        </p:nvCxnSpPr>
        <p:spPr>
          <a:xfrm>
            <a:off x="2996125" y="4740575"/>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141" name="Google Shape;141;p4"/>
          <p:cNvCxnSpPr/>
          <p:nvPr/>
        </p:nvCxnSpPr>
        <p:spPr>
          <a:xfrm>
            <a:off x="5597500" y="4740575"/>
            <a:ext cx="433800" cy="4200"/>
          </a:xfrm>
          <a:prstGeom prst="straightConnector1">
            <a:avLst/>
          </a:prstGeom>
          <a:noFill/>
          <a:ln cap="flat" cmpd="sng" w="76200">
            <a:solidFill>
              <a:schemeClr val="dk1"/>
            </a:solidFill>
            <a:prstDash val="solid"/>
            <a:round/>
            <a:headEnd len="med" w="med" type="none"/>
            <a:tailEnd len="med" w="med" type="none"/>
          </a:ln>
        </p:spPr>
      </p:cxnSp>
      <p:cxnSp>
        <p:nvCxnSpPr>
          <p:cNvPr id="142" name="Google Shape;142;p4"/>
          <p:cNvCxnSpPr/>
          <p:nvPr/>
        </p:nvCxnSpPr>
        <p:spPr>
          <a:xfrm>
            <a:off x="7302600" y="4740575"/>
            <a:ext cx="433800" cy="42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5"/>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148" name="Google Shape;148;p5"/>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2.3</a:t>
            </a:r>
            <a:r>
              <a:rPr i="0" lang="it-IT">
                <a:latin typeface="Arial"/>
                <a:ea typeface="Arial"/>
                <a:cs typeface="Arial"/>
                <a:sym typeface="Arial"/>
              </a:rPr>
              <a:t> </a:t>
            </a:r>
            <a:r>
              <a:rPr i="0" lang="it-IT" u="none" cap="none" strike="noStrike">
                <a:solidFill>
                  <a:schemeClr val="dk1"/>
                </a:solidFill>
                <a:latin typeface="Arial"/>
                <a:ea typeface="Arial"/>
                <a:cs typeface="Arial"/>
                <a:sym typeface="Arial"/>
              </a:rPr>
              <a:t>Aggiunta di un nuovo Fornitore</a:t>
            </a:r>
            <a:endParaRPr i="0">
              <a:latin typeface="Arial"/>
              <a:ea typeface="Arial"/>
              <a:cs typeface="Arial"/>
              <a:sym typeface="Arial"/>
            </a:endParaRPr>
          </a:p>
        </p:txBody>
      </p:sp>
      <p:sp>
        <p:nvSpPr>
          <p:cNvPr id="149" name="Google Shape;149;p5"/>
          <p:cNvSpPr txBox="1"/>
          <p:nvPr/>
        </p:nvSpPr>
        <p:spPr>
          <a:xfrm>
            <a:off x="9349950" y="1005025"/>
            <a:ext cx="2637900" cy="83095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Nella sotto sezione </a:t>
            </a:r>
            <a:r>
              <a:rPr b="1" i="0" lang="it-IT" sz="1200" u="none" cap="none" strike="noStrike">
                <a:solidFill>
                  <a:schemeClr val="dk1"/>
                </a:solidFill>
                <a:latin typeface="Arial"/>
                <a:ea typeface="Arial"/>
                <a:cs typeface="Arial"/>
                <a:sym typeface="Arial"/>
              </a:rPr>
              <a:t>Aggiungi Fornitore </a:t>
            </a:r>
            <a:r>
              <a:rPr b="0" i="0" lang="it-IT" sz="1200" u="none" cap="none" strike="noStrike">
                <a:solidFill>
                  <a:schemeClr val="dk1"/>
                </a:solidFill>
                <a:latin typeface="Arial"/>
                <a:ea typeface="Arial"/>
                <a:cs typeface="Arial"/>
                <a:sym typeface="Arial"/>
              </a:rPr>
              <a:t> compilare il campo obbligatorio </a:t>
            </a:r>
            <a:r>
              <a:rPr b="1" i="0" lang="it-IT" sz="1200" u="none" cap="none" strike="noStrike">
                <a:solidFill>
                  <a:schemeClr val="dk1"/>
                </a:solidFill>
                <a:latin typeface="Arial"/>
                <a:ea typeface="Arial"/>
                <a:cs typeface="Arial"/>
                <a:sym typeface="Arial"/>
              </a:rPr>
              <a:t>Nazione </a:t>
            </a:r>
            <a:r>
              <a:rPr b="0" i="0" lang="it-IT" sz="1200" u="none" cap="none" strike="noStrike">
                <a:solidFill>
                  <a:schemeClr val="dk1"/>
                </a:solidFill>
                <a:latin typeface="Arial"/>
                <a:ea typeface="Arial"/>
                <a:cs typeface="Arial"/>
                <a:sym typeface="Arial"/>
              </a:rPr>
              <a:t>e </a:t>
            </a:r>
            <a:r>
              <a:rPr b="1" i="0" lang="it-IT" sz="1200" u="none" cap="none" strike="noStrike">
                <a:solidFill>
                  <a:schemeClr val="dk1"/>
                </a:solidFill>
                <a:latin typeface="Arial"/>
                <a:ea typeface="Arial"/>
                <a:cs typeface="Arial"/>
                <a:sym typeface="Arial"/>
              </a:rPr>
              <a:t>Codice Fiscale</a:t>
            </a:r>
            <a:r>
              <a:rPr b="0" i="0" lang="it-IT" sz="1200" u="none" cap="none" strike="noStrike">
                <a:solidFill>
                  <a:schemeClr val="dk1"/>
                </a:solidFill>
                <a:latin typeface="Arial"/>
                <a:ea typeface="Arial"/>
                <a:cs typeface="Arial"/>
                <a:sym typeface="Arial"/>
              </a:rPr>
              <a:t>. </a:t>
            </a:r>
            <a:endParaRPr b="1" i="0" sz="1200" u="none" cap="none" strike="noStrike">
              <a:solidFill>
                <a:schemeClr val="dk1"/>
              </a:solidFill>
              <a:latin typeface="Arial"/>
              <a:ea typeface="Arial"/>
              <a:cs typeface="Arial"/>
              <a:sym typeface="Arial"/>
            </a:endParaRPr>
          </a:p>
        </p:txBody>
      </p:sp>
      <p:pic>
        <p:nvPicPr>
          <p:cNvPr descr="A screenshot of a computer&#10;&#10;AI-generated content may be incorrect." id="150" name="Google Shape;150;p5"/>
          <p:cNvPicPr preferRelativeResize="0"/>
          <p:nvPr/>
        </p:nvPicPr>
        <p:blipFill rotWithShape="1">
          <a:blip r:embed="rId3">
            <a:alphaModFix/>
          </a:blip>
          <a:srcRect b="0" l="0" r="0" t="0"/>
          <a:stretch/>
        </p:blipFill>
        <p:spPr>
          <a:xfrm>
            <a:off x="701313" y="1007918"/>
            <a:ext cx="8483877" cy="4772181"/>
          </a:xfrm>
          <a:prstGeom prst="rect">
            <a:avLst/>
          </a:prstGeom>
          <a:noFill/>
          <a:ln>
            <a:noFill/>
          </a:ln>
        </p:spPr>
      </p:pic>
      <p:sp>
        <p:nvSpPr>
          <p:cNvPr id="151" name="Google Shape;151;p5"/>
          <p:cNvSpPr/>
          <p:nvPr/>
        </p:nvSpPr>
        <p:spPr>
          <a:xfrm>
            <a:off x="4518463" y="2522600"/>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
        <p:nvSpPr>
          <p:cNvPr id="152" name="Google Shape;152;p5"/>
          <p:cNvSpPr/>
          <p:nvPr/>
        </p:nvSpPr>
        <p:spPr>
          <a:xfrm>
            <a:off x="2208225" y="2573850"/>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158" name="Google Shape;158;p6"/>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2.4</a:t>
            </a:r>
            <a:r>
              <a:rPr i="0" lang="it-IT">
                <a:latin typeface="Arial"/>
                <a:ea typeface="Arial"/>
                <a:cs typeface="Arial"/>
                <a:sym typeface="Arial"/>
              </a:rPr>
              <a:t> </a:t>
            </a:r>
            <a:r>
              <a:rPr i="0" lang="it-IT" u="none" cap="none" strike="noStrike">
                <a:solidFill>
                  <a:schemeClr val="dk1"/>
                </a:solidFill>
                <a:latin typeface="Arial"/>
                <a:ea typeface="Arial"/>
                <a:cs typeface="Arial"/>
                <a:sym typeface="Arial"/>
              </a:rPr>
              <a:t>Verifica CF Fornitore</a:t>
            </a:r>
            <a:endParaRPr i="0">
              <a:latin typeface="Arial"/>
              <a:ea typeface="Arial"/>
              <a:cs typeface="Arial"/>
              <a:sym typeface="Arial"/>
            </a:endParaRPr>
          </a:p>
        </p:txBody>
      </p:sp>
      <p:sp>
        <p:nvSpPr>
          <p:cNvPr id="159" name="Google Shape;159;p6"/>
          <p:cNvSpPr txBox="1"/>
          <p:nvPr/>
        </p:nvSpPr>
        <p:spPr>
          <a:xfrm>
            <a:off x="9349946" y="1005016"/>
            <a:ext cx="2418300" cy="64629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Una volta compilato il campo </a:t>
            </a:r>
            <a:r>
              <a:rPr b="1" i="0" lang="it-IT" sz="1200" u="none" cap="none" strike="noStrike">
                <a:solidFill>
                  <a:schemeClr val="dk1"/>
                </a:solidFill>
                <a:latin typeface="Arial"/>
                <a:ea typeface="Arial"/>
                <a:cs typeface="Arial"/>
                <a:sym typeface="Arial"/>
              </a:rPr>
              <a:t>Codice Fiscale</a:t>
            </a:r>
            <a:r>
              <a:rPr b="0" i="0" lang="it-IT" sz="1200" u="none" cap="none" strike="noStrike">
                <a:solidFill>
                  <a:schemeClr val="dk1"/>
                </a:solidFill>
                <a:latin typeface="Arial"/>
                <a:ea typeface="Arial"/>
                <a:cs typeface="Arial"/>
                <a:sym typeface="Arial"/>
              </a:rPr>
              <a:t>, cliccare sul pulsante blu a destra </a:t>
            </a:r>
            <a:r>
              <a:rPr b="1" i="0" lang="it-IT" sz="1200" u="none" cap="none" strike="noStrike">
                <a:solidFill>
                  <a:schemeClr val="dk1"/>
                </a:solidFill>
                <a:latin typeface="Arial"/>
                <a:ea typeface="Arial"/>
                <a:cs typeface="Arial"/>
                <a:sym typeface="Arial"/>
              </a:rPr>
              <a:t>Verifica.</a:t>
            </a:r>
            <a:endParaRPr b="1" i="0" sz="1200" u="none" cap="none" strike="noStrike">
              <a:solidFill>
                <a:schemeClr val="dk1"/>
              </a:solidFill>
              <a:latin typeface="Arial"/>
              <a:ea typeface="Arial"/>
              <a:cs typeface="Arial"/>
              <a:sym typeface="Arial"/>
            </a:endParaRPr>
          </a:p>
        </p:txBody>
      </p:sp>
      <p:pic>
        <p:nvPicPr>
          <p:cNvPr descr="A screenshot of a computer&#10;&#10;AI-generated content may be incorrect." id="160" name="Google Shape;160;p6"/>
          <p:cNvPicPr preferRelativeResize="0"/>
          <p:nvPr/>
        </p:nvPicPr>
        <p:blipFill rotWithShape="1">
          <a:blip r:embed="rId3">
            <a:alphaModFix/>
          </a:blip>
          <a:srcRect b="0" l="0" r="0" t="0"/>
          <a:stretch/>
        </p:blipFill>
        <p:spPr>
          <a:xfrm>
            <a:off x="701313" y="1013114"/>
            <a:ext cx="8474640" cy="4766985"/>
          </a:xfrm>
          <a:prstGeom prst="rect">
            <a:avLst/>
          </a:prstGeom>
          <a:noFill/>
          <a:ln>
            <a:noFill/>
          </a:ln>
        </p:spPr>
      </p:pic>
      <p:sp>
        <p:nvSpPr>
          <p:cNvPr id="161" name="Google Shape;161;p6"/>
          <p:cNvSpPr/>
          <p:nvPr/>
        </p:nvSpPr>
        <p:spPr>
          <a:xfrm>
            <a:off x="6777700" y="2542825"/>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7"/>
          <p:cNvSpPr txBox="1"/>
          <p:nvPr>
            <p:ph idx="12" type="sldNum"/>
          </p:nvPr>
        </p:nvSpPr>
        <p:spPr>
          <a:xfrm>
            <a:off x="11768241" y="234000"/>
            <a:ext cx="362745" cy="2448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it-IT"/>
              <a:t>‹#›</a:t>
            </a:fld>
            <a:endParaRPr/>
          </a:p>
        </p:txBody>
      </p:sp>
      <p:sp>
        <p:nvSpPr>
          <p:cNvPr id="167" name="Google Shape;167;p7"/>
          <p:cNvSpPr txBox="1"/>
          <p:nvPr>
            <p:ph type="title"/>
          </p:nvPr>
        </p:nvSpPr>
        <p:spPr>
          <a:xfrm>
            <a:off x="701313" y="514800"/>
            <a:ext cx="10800000" cy="2519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600"/>
              <a:buFont typeface="Quattrocento Sans"/>
              <a:buNone/>
            </a:pPr>
            <a:r>
              <a:rPr lang="it-IT">
                <a:latin typeface="Arial"/>
                <a:ea typeface="Arial"/>
                <a:cs typeface="Arial"/>
                <a:sym typeface="Arial"/>
              </a:rPr>
              <a:t>2.5</a:t>
            </a:r>
            <a:r>
              <a:rPr i="0" lang="it-IT">
                <a:latin typeface="Arial"/>
                <a:ea typeface="Arial"/>
                <a:cs typeface="Arial"/>
                <a:sym typeface="Arial"/>
              </a:rPr>
              <a:t> </a:t>
            </a:r>
            <a:r>
              <a:rPr i="0" lang="it-IT" u="none" cap="none" strike="noStrike">
                <a:solidFill>
                  <a:schemeClr val="dk1"/>
                </a:solidFill>
                <a:latin typeface="Arial"/>
                <a:ea typeface="Arial"/>
                <a:cs typeface="Arial"/>
                <a:sym typeface="Arial"/>
              </a:rPr>
              <a:t>CF Fornitore verificato</a:t>
            </a:r>
            <a:endParaRPr i="0">
              <a:latin typeface="Arial"/>
              <a:ea typeface="Arial"/>
              <a:cs typeface="Arial"/>
              <a:sym typeface="Arial"/>
            </a:endParaRPr>
          </a:p>
        </p:txBody>
      </p:sp>
      <p:sp>
        <p:nvSpPr>
          <p:cNvPr id="168" name="Google Shape;168;p7"/>
          <p:cNvSpPr txBox="1"/>
          <p:nvPr/>
        </p:nvSpPr>
        <p:spPr>
          <a:xfrm>
            <a:off x="9349946" y="1005016"/>
            <a:ext cx="2418300" cy="175428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Una volta che il sistema ha verificato il</a:t>
            </a:r>
            <a:r>
              <a:rPr b="1" i="0" lang="it-IT" sz="1200" u="none" cap="none" strike="noStrike">
                <a:solidFill>
                  <a:schemeClr val="dk1"/>
                </a:solidFill>
                <a:latin typeface="Arial"/>
                <a:ea typeface="Arial"/>
                <a:cs typeface="Arial"/>
                <a:sym typeface="Arial"/>
              </a:rPr>
              <a:t> codice fiscale</a:t>
            </a:r>
            <a:r>
              <a:rPr b="0" i="0" lang="it-IT" sz="1200" u="none" cap="none" strike="noStrike">
                <a:solidFill>
                  <a:schemeClr val="dk1"/>
                </a:solidFill>
                <a:latin typeface="Arial"/>
                <a:ea typeface="Arial"/>
                <a:cs typeface="Arial"/>
                <a:sym typeface="Arial"/>
              </a:rPr>
              <a:t>, gli altri campi si compilano automaticamente. </a:t>
            </a:r>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it-IT" sz="1200" u="none" cap="none" strike="noStrike">
                <a:solidFill>
                  <a:schemeClr val="dk1"/>
                </a:solidFill>
                <a:latin typeface="Arial"/>
                <a:ea typeface="Arial"/>
                <a:cs typeface="Arial"/>
                <a:sym typeface="Arial"/>
              </a:rPr>
              <a:t>Cliccare sul pulsante blu </a:t>
            </a:r>
            <a:r>
              <a:rPr b="1" i="0" lang="it-IT" sz="1200" u="none" cap="none" strike="noStrike">
                <a:solidFill>
                  <a:schemeClr val="dk1"/>
                </a:solidFill>
                <a:latin typeface="Arial"/>
                <a:ea typeface="Arial"/>
                <a:cs typeface="Arial"/>
                <a:sym typeface="Arial"/>
              </a:rPr>
              <a:t>Salva </a:t>
            </a:r>
            <a:r>
              <a:rPr b="0" i="0" lang="it-IT" sz="1200" u="none" cap="none" strike="noStrike">
                <a:solidFill>
                  <a:schemeClr val="dk1"/>
                </a:solidFill>
                <a:latin typeface="Arial"/>
                <a:ea typeface="Arial"/>
                <a:cs typeface="Arial"/>
                <a:sym typeface="Arial"/>
              </a:rPr>
              <a:t>per salvare le informazioni.</a:t>
            </a:r>
            <a:endParaRPr/>
          </a:p>
          <a:p>
            <a:pPr indent="0" lvl="0" marL="0" marR="0" rtl="0" algn="just">
              <a:lnSpc>
                <a:spcPct val="100000"/>
              </a:lnSpc>
              <a:spcBef>
                <a:spcPts val="0"/>
              </a:spcBef>
              <a:spcAft>
                <a:spcPts val="0"/>
              </a:spcAft>
              <a:buClr>
                <a:srgbClr val="000000"/>
              </a:buClr>
              <a:buSzPts val="1200"/>
              <a:buFont typeface="Arial"/>
              <a:buNone/>
            </a:pPr>
            <a:br>
              <a:rPr b="1" i="0" lang="it-IT" sz="1200" u="none" cap="none" strike="noStrike">
                <a:solidFill>
                  <a:schemeClr val="dk1"/>
                </a:solidFill>
                <a:latin typeface="Arial"/>
                <a:ea typeface="Arial"/>
                <a:cs typeface="Arial"/>
                <a:sym typeface="Arial"/>
              </a:rPr>
            </a:br>
            <a:endParaRPr b="1" i="0" sz="1200" u="none" cap="none" strike="noStrike">
              <a:solidFill>
                <a:schemeClr val="dk1"/>
              </a:solidFill>
              <a:latin typeface="Arial"/>
              <a:ea typeface="Arial"/>
              <a:cs typeface="Arial"/>
              <a:sym typeface="Arial"/>
            </a:endParaRPr>
          </a:p>
        </p:txBody>
      </p:sp>
      <p:pic>
        <p:nvPicPr>
          <p:cNvPr descr="A screenshot of a computer&#10;&#10;AI-generated content may be incorrect." id="169" name="Google Shape;169;p7"/>
          <p:cNvPicPr preferRelativeResize="0"/>
          <p:nvPr/>
        </p:nvPicPr>
        <p:blipFill rotWithShape="1">
          <a:blip r:embed="rId3">
            <a:alphaModFix/>
          </a:blip>
          <a:srcRect b="0" l="0" r="0" t="0"/>
          <a:stretch/>
        </p:blipFill>
        <p:spPr>
          <a:xfrm>
            <a:off x="701313" y="1013114"/>
            <a:ext cx="8474640" cy="4766985"/>
          </a:xfrm>
          <a:prstGeom prst="rect">
            <a:avLst/>
          </a:prstGeom>
          <a:noFill/>
          <a:ln>
            <a:noFill/>
          </a:ln>
        </p:spPr>
      </p:pic>
      <p:sp>
        <p:nvSpPr>
          <p:cNvPr id="170" name="Google Shape;170;p7"/>
          <p:cNvSpPr/>
          <p:nvPr/>
        </p:nvSpPr>
        <p:spPr>
          <a:xfrm>
            <a:off x="8263600" y="4565825"/>
            <a:ext cx="849600" cy="424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0000"/>
              </a:highlight>
              <a:latin typeface="Quattrocento Sans"/>
              <a:ea typeface="Quattrocento Sans"/>
              <a:cs typeface="Quattrocento Sans"/>
              <a:sym typeface="Quattrocento Sans"/>
            </a:endParaRPr>
          </a:p>
        </p:txBody>
      </p:sp>
      <p:cxnSp>
        <p:nvCxnSpPr>
          <p:cNvPr id="171" name="Google Shape;171;p7"/>
          <p:cNvCxnSpPr/>
          <p:nvPr/>
        </p:nvCxnSpPr>
        <p:spPr>
          <a:xfrm flipH="1" rot="10800000">
            <a:off x="2470025" y="3642700"/>
            <a:ext cx="1495800" cy="12600"/>
          </a:xfrm>
          <a:prstGeom prst="straightConnector1">
            <a:avLst/>
          </a:prstGeom>
          <a:noFill/>
          <a:ln cap="flat" cmpd="sng" w="76200">
            <a:solidFill>
              <a:schemeClr val="dk1"/>
            </a:solidFill>
            <a:prstDash val="solid"/>
            <a:round/>
            <a:headEnd len="med" w="med" type="none"/>
            <a:tailEnd len="med" w="med" type="none"/>
          </a:ln>
        </p:spPr>
      </p:cxnSp>
      <p:cxnSp>
        <p:nvCxnSpPr>
          <p:cNvPr id="172" name="Google Shape;172;p7"/>
          <p:cNvCxnSpPr/>
          <p:nvPr/>
        </p:nvCxnSpPr>
        <p:spPr>
          <a:xfrm>
            <a:off x="5801650" y="3215550"/>
            <a:ext cx="483300" cy="7500"/>
          </a:xfrm>
          <a:prstGeom prst="straightConnector1">
            <a:avLst/>
          </a:prstGeom>
          <a:noFill/>
          <a:ln cap="flat" cmpd="sng" w="76200">
            <a:solidFill>
              <a:schemeClr val="dk1"/>
            </a:solidFill>
            <a:prstDash val="solid"/>
            <a:round/>
            <a:headEnd len="med" w="med" type="none"/>
            <a:tailEnd len="med" w="med" type="none"/>
          </a:ln>
        </p:spPr>
      </p:cxnSp>
      <p:cxnSp>
        <p:nvCxnSpPr>
          <p:cNvPr id="173" name="Google Shape;173;p7"/>
          <p:cNvCxnSpPr/>
          <p:nvPr/>
        </p:nvCxnSpPr>
        <p:spPr>
          <a:xfrm>
            <a:off x="5826400" y="3646900"/>
            <a:ext cx="2734500" cy="7500"/>
          </a:xfrm>
          <a:prstGeom prst="straightConnector1">
            <a:avLst/>
          </a:prstGeom>
          <a:noFill/>
          <a:ln cap="flat" cmpd="sng" w="76200">
            <a:solidFill>
              <a:schemeClr val="dk1"/>
            </a:solidFill>
            <a:prstDash val="solid"/>
            <a:round/>
            <a:headEnd len="med" w="med" type="none"/>
            <a:tailEnd len="med" w="med" type="none"/>
          </a:ln>
        </p:spPr>
      </p:cxnSp>
      <p:cxnSp>
        <p:nvCxnSpPr>
          <p:cNvPr id="174" name="Google Shape;174;p7"/>
          <p:cNvCxnSpPr/>
          <p:nvPr/>
        </p:nvCxnSpPr>
        <p:spPr>
          <a:xfrm>
            <a:off x="2424625" y="3215550"/>
            <a:ext cx="479100" cy="60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g 2020 / Corporate / Covers">
  <a:themeElements>
    <a:clrScheme name="Smart Government 1">
      <a:dk1>
        <a:srgbClr val="000000"/>
      </a:dk1>
      <a:lt1>
        <a:srgbClr val="FFFFFF"/>
      </a:lt1>
      <a:dk2>
        <a:srgbClr val="002F53"/>
      </a:dk2>
      <a:lt2>
        <a:srgbClr val="E3E9ED"/>
      </a:lt2>
      <a:accent1>
        <a:srgbClr val="395795"/>
      </a:accent1>
      <a:accent2>
        <a:srgbClr val="C70048"/>
      </a:accent2>
      <a:accent3>
        <a:srgbClr val="002F53"/>
      </a:accent3>
      <a:accent4>
        <a:srgbClr val="DE9800"/>
      </a:accent4>
      <a:accent5>
        <a:srgbClr val="2569B1"/>
      </a:accent5>
      <a:accent6>
        <a:srgbClr val="8495A8"/>
      </a:accent6>
      <a:hlink>
        <a:srgbClr val="1CB9E0"/>
      </a:hlink>
      <a:folHlink>
        <a:srgbClr val="1CB9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2019-06-18T16:00:45Z</dcterms:created>
  <dc:creator>Martino Palladini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0x01010023EF228D877E724AA3E1B85D7CD5AA74</vt:lpwstr>
  </property>
</Properties>
</file>