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51" r:id="rId4"/>
    <p:sldMasterId id="2147483685" r:id="rId5"/>
  </p:sldMasterIdLst>
  <p:notesMasterIdLst>
    <p:notesMasterId r:id="rId12"/>
  </p:notesMasterIdLst>
  <p:handoutMasterIdLst>
    <p:handoutMasterId r:id="rId13"/>
  </p:handoutMasterIdLst>
  <p:sldIdLst>
    <p:sldId id="259" r:id="rId6"/>
    <p:sldId id="317" r:id="rId7"/>
    <p:sldId id="332" r:id="rId8"/>
    <p:sldId id="331" r:id="rId9"/>
    <p:sldId id="337" r:id="rId10"/>
    <p:sldId id="287" r:id="rId11"/>
  </p:sldIdLst>
  <p:sldSz cx="12192000" cy="6858000"/>
  <p:notesSz cx="7099300" cy="10234613"/>
  <p:embeddedFontLst>
    <p:embeddedFont>
      <p:font typeface="Trebuchet MS" panose="020B0603020202020204" pitchFamily="34" charset="0"/>
      <p:regular r:id="rId14"/>
      <p:bold r:id="rId15"/>
      <p:italic r:id="rId16"/>
      <p:boldItalic r:id="rId17"/>
    </p:embeddedFont>
    <p:embeddedFont>
      <p:font typeface="Segoe UI" panose="020B0502040204020203" pitchFamily="34" charset="0"/>
      <p:regular r:id="rId18"/>
      <p:bold r:id="rId19"/>
      <p:italic r:id="rId20"/>
      <p:boldItalic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Verdana" panose="020B0604030504040204" pitchFamily="34" charset="0"/>
      <p:regular r:id="rId26"/>
      <p:bold r:id="rId27"/>
      <p:italic r:id="rId28"/>
      <p:boldItalic r:id="rId2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3" userDrawn="1">
          <p15:clr>
            <a:srgbClr val="A4A3A4"/>
          </p15:clr>
        </p15:guide>
        <p15:guide id="2" pos="347" userDrawn="1">
          <p15:clr>
            <a:srgbClr val="A4A3A4"/>
          </p15:clr>
        </p15:guide>
        <p15:guide id="3" pos="7333" userDrawn="1">
          <p15:clr>
            <a:srgbClr val="A4A3A4"/>
          </p15:clr>
        </p15:guide>
        <p15:guide id="4" orient="horz" pos="397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ina Murovec" initials="MM" lastIdx="1" clrIdx="0">
    <p:extLst>
      <p:ext uri="{19B8F6BF-5375-455C-9EA6-DF929625EA0E}">
        <p15:presenceInfo xmlns:p15="http://schemas.microsoft.com/office/powerpoint/2012/main" userId="S-1-5-21-1802416837-3267620673-4199341623-112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FDC608"/>
    <a:srgbClr val="6EB5ED"/>
    <a:srgbClr val="00BAF2"/>
    <a:srgbClr val="69B8F1"/>
    <a:srgbClr val="008CB8"/>
    <a:srgbClr val="0071C5"/>
    <a:srgbClr val="0F4975"/>
    <a:srgbClr val="6EC1F5"/>
    <a:srgbClr val="084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88" autoAdjust="0"/>
    <p:restoredTop sz="94676" autoAdjust="0"/>
  </p:normalViewPr>
  <p:slideViewPr>
    <p:cSldViewPr snapToGrid="0" snapToObjects="1" showGuides="1">
      <p:cViewPr varScale="1">
        <p:scale>
          <a:sx n="86" d="100"/>
          <a:sy n="86" d="100"/>
        </p:scale>
        <p:origin x="756" y="60"/>
      </p:cViewPr>
      <p:guideLst>
        <p:guide orient="horz" pos="323"/>
        <p:guide pos="347"/>
        <p:guide pos="7333"/>
        <p:guide orient="horz" pos="397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customXml" Target="../customXml/item3.xml"/><Relationship Id="rId21" Type="http://schemas.openxmlformats.org/officeDocument/2006/relationships/font" Target="fonts/font8.fntdata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11.fntdata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10" Type="http://schemas.openxmlformats.org/officeDocument/2006/relationships/slide" Target="slides/slide5.xml"/><Relationship Id="rId19" Type="http://schemas.openxmlformats.org/officeDocument/2006/relationships/font" Target="fonts/font6.fntdata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5" y="0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AEE6057C-8CEC-4446-98D8-2A07D60C60EB}" type="datetimeFigureOut">
              <a:rPr lang="en-US"/>
              <a:pPr/>
              <a:t>4/9/2021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721106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5" y="9721106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1F7F3FF4-5E08-DE4D-B923-6FF453A9FFE6}" type="slidenum">
              <a:rPr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09619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7198F82C-5BD3-2E40-BD4B-8257262AA71E}" type="datetimeFigureOut">
              <a:rPr lang="en-US"/>
              <a:pPr/>
              <a:t>4/9/2021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vert="horz" lIns="94768" tIns="47384" rIns="94768" bIns="4738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1106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5" y="9721106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43C4EEF9-8B0F-D542-A06D-2E8CBED689D6}" type="slidenum">
              <a:rPr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214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C4EEF9-8B0F-D542-A06D-2E8CBED689D6}" type="slidenum">
              <a:rPr lang="sl-SI" smtClean="0"/>
              <a:pPr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8489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C4EEF9-8B0F-D542-A06D-2E8CBED689D6}" type="slidenum">
              <a:rPr lang="sl-SI" smtClean="0"/>
              <a:pPr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5115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C4EEF9-8B0F-D542-A06D-2E8CBED689D6}" type="slidenum">
              <a:rPr lang="sl-SI" smtClean="0"/>
              <a:pPr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51152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C4EEF9-8B0F-D542-A06D-2E8CBED689D6}" type="slidenum">
              <a:rPr lang="sl-SI" smtClean="0"/>
              <a:pPr/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51152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C4EEF9-8B0F-D542-A06D-2E8CBED689D6}" type="slidenum">
              <a:rPr lang="sl-SI" smtClean="0"/>
              <a:pPr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51152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C4EEF9-8B0F-D542-A06D-2E8CBED689D6}" type="slidenum">
              <a:rPr lang="sl-SI" smtClean="0"/>
              <a:pPr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49214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2602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EA20-F5DD-43B1-AD19-ACF3D0027FE2}" type="datetimeFigureOut">
              <a:rPr lang="it-IT" smtClean="0"/>
              <a:pPr/>
              <a:t>09/04/2021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68D04-77A2-409C-AD6C-8338FECBC04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EA20-F5DD-43B1-AD19-ACF3D0027FE2}" type="datetimeFigureOut">
              <a:rPr lang="it-IT" smtClean="0"/>
              <a:pPr/>
              <a:t>09/04/2021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68D04-77A2-409C-AD6C-8338FECBC04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EA20-F5DD-43B1-AD19-ACF3D0027FE2}" type="datetimeFigureOut">
              <a:rPr lang="it-IT" smtClean="0"/>
              <a:pPr/>
              <a:t>09/04/2021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68D04-77A2-409C-AD6C-8338FECBC04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EA20-F5DD-43B1-AD19-ACF3D0027FE2}" type="datetimeFigureOut">
              <a:rPr lang="it-IT" smtClean="0"/>
              <a:pPr/>
              <a:t>09/04/2021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68D04-77A2-409C-AD6C-8338FECBC04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EA20-F5DD-43B1-AD19-ACF3D0027FE2}" type="datetimeFigureOut">
              <a:rPr lang="it-IT" smtClean="0"/>
              <a:pPr/>
              <a:t>09/04/2021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68D04-77A2-409C-AD6C-8338FECBC04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EA20-F5DD-43B1-AD19-ACF3D0027FE2}" type="datetimeFigureOut">
              <a:rPr lang="it-IT" smtClean="0"/>
              <a:pPr/>
              <a:t>09/04/2021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68D04-77A2-409C-AD6C-8338FECBC04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ener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agram poteka: zakasnitev 9">
            <a:extLst>
              <a:ext uri="{FF2B5EF4-FFF2-40B4-BE49-F238E27FC236}">
                <a16:creationId xmlns:a16="http://schemas.microsoft.com/office/drawing/2014/main" id="{35D9C49F-1F2A-4263-9787-5D411C073C47}"/>
              </a:ext>
            </a:extLst>
          </p:cNvPr>
          <p:cNvSpPr/>
          <p:nvPr userDrawn="1"/>
        </p:nvSpPr>
        <p:spPr>
          <a:xfrm rot="16200000">
            <a:off x="5638800" y="304800"/>
            <a:ext cx="914400" cy="12192000"/>
          </a:xfrm>
          <a:prstGeom prst="flowChartDelay">
            <a:avLst/>
          </a:prstGeom>
          <a:solidFill>
            <a:srgbClr val="FD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0307371D-709E-4CC4-AFE8-FA14A27F858C}"/>
              </a:ext>
            </a:extLst>
          </p:cNvPr>
          <p:cNvSpPr txBox="1"/>
          <p:nvPr userDrawn="1"/>
        </p:nvSpPr>
        <p:spPr>
          <a:xfrm>
            <a:off x="10840277" y="6376025"/>
            <a:ext cx="7421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4962B57C-9EB6-46E6-A35F-EFD6DBA17D5E}" type="slidenum">
              <a:rPr lang="de-DE" sz="1000" smtClean="0">
                <a:latin typeface="Trebuchet MS" panose="020B0603020202020204" pitchFamily="34" charset="0"/>
              </a:rPr>
              <a:pPr algn="r"/>
              <a:t>‹N›</a:t>
            </a:fld>
            <a:endParaRPr lang="de-DE" sz="1000" dirty="0">
              <a:latin typeface="Trebuchet MS" panose="020B0603020202020204" pitchFamily="34" charset="0"/>
            </a:endParaRPr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A9903CD4-D6BA-4555-8E20-F38CE02755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7306" y="256661"/>
            <a:ext cx="3197061" cy="176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77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66426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EA20-F5DD-43B1-AD19-ACF3D0027FE2}" type="datetimeFigureOut">
              <a:rPr lang="it-IT" smtClean="0"/>
              <a:pPr/>
              <a:t>09/04/2021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68D04-77A2-409C-AD6C-8338FECBC04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EA20-F5DD-43B1-AD19-ACF3D0027FE2}" type="datetimeFigureOut">
              <a:rPr lang="it-IT" smtClean="0"/>
              <a:pPr/>
              <a:t>09/04/2021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68D04-77A2-409C-AD6C-8338FECBC04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EA20-F5DD-43B1-AD19-ACF3D0027FE2}" type="datetimeFigureOut">
              <a:rPr lang="it-IT" smtClean="0"/>
              <a:pPr/>
              <a:t>09/04/2021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68D04-77A2-409C-AD6C-8338FECBC04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EA20-F5DD-43B1-AD19-ACF3D0027FE2}" type="datetimeFigureOut">
              <a:rPr lang="it-IT" smtClean="0"/>
              <a:pPr/>
              <a:t>09/04/2021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68D04-77A2-409C-AD6C-8338FECBC04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EA20-F5DD-43B1-AD19-ACF3D0027FE2}" type="datetimeFigureOut">
              <a:rPr lang="it-IT" smtClean="0"/>
              <a:pPr/>
              <a:t>09/04/2021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68D04-77A2-409C-AD6C-8338FECBC04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EA20-F5DD-43B1-AD19-ACF3D0027FE2}" type="datetimeFigureOut">
              <a:rPr lang="it-IT" smtClean="0"/>
              <a:pPr/>
              <a:t>09/04/2021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68D04-77A2-409C-AD6C-8338FECBC04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8856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83" r:id="rId2"/>
    <p:sldLayoutId id="2147483684" r:id="rId3"/>
  </p:sldLayoutIdLst>
  <p:hf hdr="0" ftr="0"/>
  <p:txStyles>
    <p:titleStyle>
      <a:lvl1pPr algn="l" defTabSz="457200" rtl="0" eaLnBrk="1" latinLnBrk="0" hangingPunct="1">
        <a:spcBef>
          <a:spcPct val="0"/>
        </a:spcBef>
        <a:buNone/>
        <a:defRPr sz="3200" kern="1200" baseline="0">
          <a:solidFill>
            <a:schemeClr val="accent1"/>
          </a:solidFill>
          <a:latin typeface="Verdana"/>
          <a:ea typeface="+mj-ea"/>
          <a:cs typeface="Verdan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Verdana"/>
          <a:ea typeface="+mn-ea"/>
          <a:cs typeface="Verdana"/>
        </a:defRPr>
      </a:lvl1pPr>
      <a:lvl2pPr marL="742950" indent="-285750" algn="l" defTabSz="4572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Verdana"/>
          <a:ea typeface="+mn-ea"/>
          <a:cs typeface="Verdana"/>
        </a:defRPr>
      </a:lvl2pPr>
      <a:lvl3pPr marL="1143000" indent="-228600" algn="l" defTabSz="457200" rtl="0" eaLnBrk="1" latinLnBrk="0" hangingPunct="1">
        <a:spcBef>
          <a:spcPct val="20000"/>
        </a:spcBef>
        <a:buFont typeface="Wingdings" panose="05000000000000000000" pitchFamily="2" charset="2"/>
        <a:buChar char="Ø"/>
        <a:defRPr sz="1800" kern="1200">
          <a:solidFill>
            <a:schemeClr val="tx1"/>
          </a:solidFill>
          <a:latin typeface="Verdana"/>
          <a:ea typeface="+mn-ea"/>
          <a:cs typeface="Verdana"/>
        </a:defRPr>
      </a:lvl3pPr>
      <a:lvl4pPr marL="1600200" indent="-228600" algn="l" defTabSz="457200" rtl="0" eaLnBrk="1" latinLnBrk="0" hangingPunct="1">
        <a:spcBef>
          <a:spcPct val="20000"/>
        </a:spcBef>
        <a:buFont typeface="Symbol" panose="05050102010706020507" pitchFamily="18" charset="2"/>
        <a:buChar char="-"/>
        <a:defRPr sz="1400" kern="1200">
          <a:solidFill>
            <a:schemeClr val="tx1"/>
          </a:solidFill>
          <a:latin typeface="Verdana"/>
          <a:ea typeface="+mn-ea"/>
          <a:cs typeface="Verdan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Verdana"/>
          <a:ea typeface="+mn-e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CEA20-F5DD-43B1-AD19-ACF3D0027FE2}" type="datetimeFigureOut">
              <a:rPr lang="it-IT" smtClean="0"/>
              <a:pPr/>
              <a:t>09/04/2021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68D04-77A2-409C-AD6C-8338FECBC04E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DIVA-workshop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creativehubveneto.eu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>
            <a:extLst>
              <a:ext uri="{FF2B5EF4-FFF2-40B4-BE49-F238E27FC236}">
                <a16:creationId xmlns:a16="http://schemas.microsoft.com/office/drawing/2014/main" id="{2D83604D-4C5F-48A9-942A-E48948D448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210" y="188565"/>
            <a:ext cx="4109601" cy="2270964"/>
          </a:xfrm>
          <a:prstGeom prst="rect">
            <a:avLst/>
          </a:prstGeom>
        </p:spPr>
      </p:pic>
      <p:sp>
        <p:nvSpPr>
          <p:cNvPr id="10" name="Diagram poteka: zakasnitev 9">
            <a:extLst>
              <a:ext uri="{FF2B5EF4-FFF2-40B4-BE49-F238E27FC236}">
                <a16:creationId xmlns:a16="http://schemas.microsoft.com/office/drawing/2014/main" id="{422F3D07-DAF3-47DA-B4D6-8AFDBD70BCAC}"/>
              </a:ext>
            </a:extLst>
          </p:cNvPr>
          <p:cNvSpPr/>
          <p:nvPr/>
        </p:nvSpPr>
        <p:spPr>
          <a:xfrm rot="16200000">
            <a:off x="4893849" y="-2434320"/>
            <a:ext cx="2404302" cy="12192000"/>
          </a:xfrm>
          <a:prstGeom prst="flowChartDelay">
            <a:avLst/>
          </a:prstGeom>
          <a:solidFill>
            <a:srgbClr val="FD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3" name="Pravokotnik 12">
            <a:extLst>
              <a:ext uri="{FF2B5EF4-FFF2-40B4-BE49-F238E27FC236}">
                <a16:creationId xmlns:a16="http://schemas.microsoft.com/office/drawing/2014/main" id="{A1B31655-E2BF-40B2-9625-D0BDD863AFC6}"/>
              </a:ext>
            </a:extLst>
          </p:cNvPr>
          <p:cNvSpPr/>
          <p:nvPr/>
        </p:nvSpPr>
        <p:spPr>
          <a:xfrm>
            <a:off x="0" y="6076950"/>
            <a:ext cx="12191999" cy="781050"/>
          </a:xfrm>
          <a:prstGeom prst="rect">
            <a:avLst/>
          </a:prstGeom>
          <a:solidFill>
            <a:srgbClr val="FD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2" name="PoljeZBesedilom 21">
            <a:extLst>
              <a:ext uri="{FF2B5EF4-FFF2-40B4-BE49-F238E27FC236}">
                <a16:creationId xmlns:a16="http://schemas.microsoft.com/office/drawing/2014/main" id="{D04B2F6F-2329-470D-98B3-ABC6298F30FC}"/>
              </a:ext>
            </a:extLst>
          </p:cNvPr>
          <p:cNvSpPr txBox="1"/>
          <p:nvPr/>
        </p:nvSpPr>
        <p:spPr>
          <a:xfrm>
            <a:off x="4328811" y="512764"/>
            <a:ext cx="731232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>
                <a:solidFill>
                  <a:srgbClr val="FDC608"/>
                </a:solidFill>
                <a:latin typeface="Trebuchet MS" panose="020B0603020202020204" pitchFamily="34" charset="0"/>
              </a:rPr>
              <a:t>Sviluppo</a:t>
            </a:r>
            <a:r>
              <a:rPr lang="sl-SI" dirty="0">
                <a:solidFill>
                  <a:srgbClr val="FDC608"/>
                </a:solidFill>
                <a:latin typeface="Trebuchet MS" panose="020B0603020202020204" pitchFamily="34" charset="0"/>
              </a:rPr>
              <a:t> di </a:t>
            </a:r>
            <a:r>
              <a:rPr lang="sl-SI" dirty="0" err="1">
                <a:solidFill>
                  <a:srgbClr val="FDC608"/>
                </a:solidFill>
                <a:latin typeface="Trebuchet MS" panose="020B0603020202020204" pitchFamily="34" charset="0"/>
              </a:rPr>
              <a:t>ecosistemi</a:t>
            </a:r>
            <a:r>
              <a:rPr lang="sl-SI" dirty="0">
                <a:solidFill>
                  <a:srgbClr val="FDC608"/>
                </a:solidFill>
                <a:latin typeface="Trebuchet MS" panose="020B0603020202020204" pitchFamily="34" charset="0"/>
              </a:rPr>
              <a:t> e </a:t>
            </a:r>
            <a:r>
              <a:rPr lang="sl-SI" dirty="0" err="1">
                <a:solidFill>
                  <a:srgbClr val="FDC608"/>
                </a:solidFill>
                <a:latin typeface="Trebuchet MS" panose="020B0603020202020204" pitchFamily="34" charset="0"/>
              </a:rPr>
              <a:t>catene</a:t>
            </a:r>
            <a:r>
              <a:rPr lang="sl-SI" dirty="0">
                <a:solidFill>
                  <a:srgbClr val="FDC608"/>
                </a:solidFill>
                <a:latin typeface="Trebuchet MS" panose="020B0603020202020204" pitchFamily="34" charset="0"/>
              </a:rPr>
              <a:t> di </a:t>
            </a:r>
            <a:r>
              <a:rPr lang="sl-SI" dirty="0" err="1">
                <a:solidFill>
                  <a:srgbClr val="FDC608"/>
                </a:solidFill>
                <a:latin typeface="Trebuchet MS" panose="020B0603020202020204" pitchFamily="34" charset="0"/>
              </a:rPr>
              <a:t>valore</a:t>
            </a:r>
            <a:r>
              <a:rPr lang="sl-SI" dirty="0">
                <a:solidFill>
                  <a:srgbClr val="FDC608"/>
                </a:solidFill>
                <a:latin typeface="Trebuchet MS" panose="020B0603020202020204" pitchFamily="34" charset="0"/>
              </a:rPr>
              <a:t> </a:t>
            </a:r>
            <a:r>
              <a:rPr lang="sl-SI" dirty="0" err="1">
                <a:solidFill>
                  <a:srgbClr val="FDC608"/>
                </a:solidFill>
                <a:latin typeface="Trebuchet MS" panose="020B0603020202020204" pitchFamily="34" charset="0"/>
              </a:rPr>
              <a:t>dell’innovazione</a:t>
            </a:r>
            <a:r>
              <a:rPr lang="sl-SI" dirty="0">
                <a:solidFill>
                  <a:srgbClr val="FDC608"/>
                </a:solidFill>
                <a:latin typeface="Trebuchet MS" panose="020B0603020202020204" pitchFamily="34" charset="0"/>
              </a:rPr>
              <a:t>: </a:t>
            </a:r>
            <a:r>
              <a:rPr lang="sl-SI" dirty="0" err="1">
                <a:solidFill>
                  <a:srgbClr val="FDC608"/>
                </a:solidFill>
                <a:latin typeface="Trebuchet MS" panose="020B0603020202020204" pitchFamily="34" charset="0"/>
              </a:rPr>
              <a:t>supportare</a:t>
            </a:r>
            <a:r>
              <a:rPr lang="sl-SI" dirty="0">
                <a:solidFill>
                  <a:srgbClr val="FDC608"/>
                </a:solidFill>
                <a:latin typeface="Trebuchet MS" panose="020B0603020202020204" pitchFamily="34" charset="0"/>
              </a:rPr>
              <a:t> </a:t>
            </a:r>
            <a:r>
              <a:rPr lang="sl-SI" dirty="0" err="1">
                <a:solidFill>
                  <a:srgbClr val="FDC608"/>
                </a:solidFill>
                <a:latin typeface="Trebuchet MS" panose="020B0603020202020204" pitchFamily="34" charset="0"/>
              </a:rPr>
              <a:t>l’innovazione</a:t>
            </a:r>
            <a:r>
              <a:rPr lang="sl-SI" dirty="0">
                <a:solidFill>
                  <a:srgbClr val="FDC608"/>
                </a:solidFill>
                <a:latin typeface="Trebuchet MS" panose="020B0603020202020204" pitchFamily="34" charset="0"/>
              </a:rPr>
              <a:t> </a:t>
            </a:r>
            <a:r>
              <a:rPr lang="sl-SI" dirty="0" err="1">
                <a:solidFill>
                  <a:srgbClr val="FDC608"/>
                </a:solidFill>
                <a:latin typeface="Trebuchet MS" panose="020B0603020202020204" pitchFamily="34" charset="0"/>
              </a:rPr>
              <a:t>transfrontaliera</a:t>
            </a:r>
            <a:r>
              <a:rPr lang="sl-SI" dirty="0">
                <a:solidFill>
                  <a:srgbClr val="FDC608"/>
                </a:solidFill>
                <a:latin typeface="Trebuchet MS" panose="020B0603020202020204" pitchFamily="34" charset="0"/>
              </a:rPr>
              <a:t> </a:t>
            </a:r>
            <a:r>
              <a:rPr lang="sl-SI" dirty="0" err="1">
                <a:solidFill>
                  <a:srgbClr val="FDC608"/>
                </a:solidFill>
                <a:latin typeface="Trebuchet MS" panose="020B0603020202020204" pitchFamily="34" charset="0"/>
              </a:rPr>
              <a:t>attraverso</a:t>
            </a:r>
            <a:r>
              <a:rPr lang="sl-SI" dirty="0">
                <a:solidFill>
                  <a:srgbClr val="FDC608"/>
                </a:solidFill>
                <a:latin typeface="Trebuchet MS" panose="020B0603020202020204" pitchFamily="34" charset="0"/>
              </a:rPr>
              <a:t> le </a:t>
            </a:r>
            <a:r>
              <a:rPr lang="sl-SI" dirty="0" err="1">
                <a:solidFill>
                  <a:srgbClr val="FDC608"/>
                </a:solidFill>
                <a:latin typeface="Trebuchet MS" panose="020B0603020202020204" pitchFamily="34" charset="0"/>
              </a:rPr>
              <a:t>Industrie</a:t>
            </a:r>
            <a:r>
              <a:rPr lang="sl-SI" dirty="0">
                <a:solidFill>
                  <a:srgbClr val="FDC608"/>
                </a:solidFill>
                <a:latin typeface="Trebuchet MS" panose="020B0603020202020204" pitchFamily="34" charset="0"/>
              </a:rPr>
              <a:t> </a:t>
            </a:r>
            <a:r>
              <a:rPr lang="sl-SI" dirty="0" err="1">
                <a:solidFill>
                  <a:srgbClr val="FDC608"/>
                </a:solidFill>
                <a:latin typeface="Trebuchet MS" panose="020B0603020202020204" pitchFamily="34" charset="0"/>
              </a:rPr>
              <a:t>Creative</a:t>
            </a:r>
            <a:r>
              <a:rPr lang="sl-SI" dirty="0">
                <a:solidFill>
                  <a:srgbClr val="FDC608"/>
                </a:solidFill>
                <a:latin typeface="Trebuchet MS" panose="020B0603020202020204" pitchFamily="34" charset="0"/>
              </a:rPr>
              <a:t>.</a:t>
            </a:r>
          </a:p>
          <a:p>
            <a:r>
              <a:rPr lang="sl-SI" dirty="0">
                <a:solidFill>
                  <a:srgbClr val="FDC608"/>
                </a:solidFill>
                <a:latin typeface="Trebuchet MS" panose="020B0603020202020204" pitchFamily="34" charset="0"/>
              </a:rPr>
              <a:t>Razvoj inovacijskega ekosistema in verig vrednosti: podpiranje čezmejnih inovacij s pomočjo ustvarjalnih industrij</a:t>
            </a:r>
          </a:p>
        </p:txBody>
      </p:sp>
      <p:sp>
        <p:nvSpPr>
          <p:cNvPr id="23" name="PoljeZBesedilom 22">
            <a:extLst>
              <a:ext uri="{FF2B5EF4-FFF2-40B4-BE49-F238E27FC236}">
                <a16:creationId xmlns:a16="http://schemas.microsoft.com/office/drawing/2014/main" id="{FBFD9D4F-A8D1-453E-90A8-4B5119DBFA65}"/>
              </a:ext>
            </a:extLst>
          </p:cNvPr>
          <p:cNvSpPr txBox="1"/>
          <p:nvPr/>
        </p:nvSpPr>
        <p:spPr>
          <a:xfrm>
            <a:off x="450344" y="2365968"/>
            <a:ext cx="11090275" cy="2462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sl-SI" sz="4800" b="1" dirty="0">
                <a:solidFill>
                  <a:srgbClr val="003399"/>
                </a:solidFill>
                <a:latin typeface="Trebuchet MS" panose="020B0603020202020204" pitchFamily="34" charset="0"/>
              </a:rPr>
              <a:t>PROGETTO DIVA</a:t>
            </a:r>
            <a:endParaRPr lang="en-GB" sz="4800" b="1" dirty="0">
              <a:solidFill>
                <a:srgbClr val="003399"/>
              </a:solidFill>
              <a:latin typeface="Trebuchet MS" panose="020B0603020202020204" pitchFamily="34" charset="0"/>
            </a:endParaRPr>
          </a:p>
          <a:p>
            <a:r>
              <a:rPr lang="it-IT" sz="3600" b="1" dirty="0">
                <a:solidFill>
                  <a:srgbClr val="003399"/>
                </a:solidFill>
                <a:latin typeface="Trebuchet MS" panose="020B0603020202020204" pitchFamily="34" charset="0"/>
              </a:rPr>
              <a:t>CALENDARIO DEGLI INCONTRI </a:t>
            </a:r>
          </a:p>
          <a:p>
            <a:r>
              <a:rPr lang="it-IT" sz="3600" b="1" dirty="0">
                <a:solidFill>
                  <a:srgbClr val="003399"/>
                </a:solidFill>
                <a:latin typeface="Trebuchet MS" panose="020B0603020202020204" pitchFamily="34" charset="0"/>
              </a:rPr>
              <a:t>A SUPPORTO DEL</a:t>
            </a:r>
            <a:r>
              <a:rPr lang="sl-SI" sz="3600" b="1" dirty="0">
                <a:solidFill>
                  <a:srgbClr val="003399"/>
                </a:solidFill>
                <a:latin typeface="Trebuchet MS" panose="020B0603020202020204" pitchFamily="34" charset="0"/>
              </a:rPr>
              <a:t> BANDO </a:t>
            </a:r>
            <a:endParaRPr lang="it-IT" sz="3600" b="1" dirty="0">
              <a:solidFill>
                <a:srgbClr val="003399"/>
              </a:solidFill>
              <a:latin typeface="Trebuchet MS" panose="020B0603020202020204" pitchFamily="34" charset="0"/>
            </a:endParaRPr>
          </a:p>
          <a:p>
            <a:r>
              <a:rPr lang="sl-SI" sz="2000" dirty="0">
                <a:solidFill>
                  <a:srgbClr val="003399"/>
                </a:solidFill>
                <a:latin typeface="Trebuchet MS" panose="020B0603020202020204" pitchFamily="34" charset="0"/>
              </a:rPr>
              <a:t>per progetti pilota di collaborazione tra PMI e Industrie Culturali e Creative</a:t>
            </a:r>
            <a:r>
              <a:rPr lang="it-IT" sz="2000" dirty="0">
                <a:solidFill>
                  <a:srgbClr val="003399"/>
                </a:solidFill>
                <a:latin typeface="Trebuchet MS" panose="020B0603020202020204" pitchFamily="34" charset="0"/>
              </a:rPr>
              <a:t> </a:t>
            </a:r>
            <a:endParaRPr lang="sl-SI" sz="2000" dirty="0">
              <a:solidFill>
                <a:srgbClr val="003399"/>
              </a:solidFill>
              <a:latin typeface="Trebuchet MS" panose="020B0603020202020204" pitchFamily="34" charset="0"/>
            </a:endParaRPr>
          </a:p>
        </p:txBody>
      </p:sp>
      <p:sp>
        <p:nvSpPr>
          <p:cNvPr id="24" name="PoljeZBesedilom 23">
            <a:extLst>
              <a:ext uri="{FF2B5EF4-FFF2-40B4-BE49-F238E27FC236}">
                <a16:creationId xmlns:a16="http://schemas.microsoft.com/office/drawing/2014/main" id="{9C2F6873-510C-480A-AB4B-0948DEE9D79F}"/>
              </a:ext>
            </a:extLst>
          </p:cNvPr>
          <p:cNvSpPr txBox="1"/>
          <p:nvPr/>
        </p:nvSpPr>
        <p:spPr>
          <a:xfrm>
            <a:off x="450343" y="5313688"/>
            <a:ext cx="1109027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003399"/>
                </a:solidFill>
                <a:latin typeface="Trebuchet MS" panose="020B0603020202020204" pitchFamily="34" charset="0"/>
              </a:rPr>
              <a:t>Camera di Commercio Venezia Rovigo</a:t>
            </a:r>
          </a:p>
          <a:p>
            <a:r>
              <a:rPr lang="it-IT" dirty="0">
                <a:solidFill>
                  <a:srgbClr val="003399"/>
                </a:solidFill>
                <a:latin typeface="Trebuchet MS" panose="020B0603020202020204" pitchFamily="34" charset="0"/>
              </a:rPr>
              <a:t>Roberto Sandrini – DIVA project manager</a:t>
            </a:r>
          </a:p>
        </p:txBody>
      </p:sp>
      <p:sp>
        <p:nvSpPr>
          <p:cNvPr id="25" name="PoljeZBesedilom 24">
            <a:extLst>
              <a:ext uri="{FF2B5EF4-FFF2-40B4-BE49-F238E27FC236}">
                <a16:creationId xmlns:a16="http://schemas.microsoft.com/office/drawing/2014/main" id="{B37BBA3B-237C-47AB-AAFD-A064895D46D3}"/>
              </a:ext>
            </a:extLst>
          </p:cNvPr>
          <p:cNvSpPr txBox="1"/>
          <p:nvPr/>
        </p:nvSpPr>
        <p:spPr>
          <a:xfrm>
            <a:off x="450344" y="6193686"/>
            <a:ext cx="110902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solidFill>
                  <a:srgbClr val="003399"/>
                </a:solidFill>
                <a:latin typeface="Trebuchet MS" panose="020B0603020202020204" pitchFamily="34" charset="0"/>
              </a:rPr>
              <a:t>Info-day – 09 aprile 2021</a:t>
            </a:r>
            <a:endParaRPr lang="sl-SI" sz="3200" dirty="0">
              <a:solidFill>
                <a:srgbClr val="003399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157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jeZBesedilom 6">
            <a:extLst>
              <a:ext uri="{FF2B5EF4-FFF2-40B4-BE49-F238E27FC236}">
                <a16:creationId xmlns:a16="http://schemas.microsoft.com/office/drawing/2014/main" id="{77DE52AB-B436-4829-A7EA-6F36C48DADC8}"/>
              </a:ext>
            </a:extLst>
          </p:cNvPr>
          <p:cNvSpPr txBox="1"/>
          <p:nvPr/>
        </p:nvSpPr>
        <p:spPr>
          <a:xfrm>
            <a:off x="3697057" y="986990"/>
            <a:ext cx="76636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INCONTRI FISSATI</a:t>
            </a:r>
            <a:endParaRPr lang="sl-SI" sz="4000" b="1" dirty="0">
              <a:solidFill>
                <a:schemeClr val="accent1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 rot="10800000" flipV="1">
            <a:off x="1757778" y="2248879"/>
            <a:ext cx="7377344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000" dirty="0"/>
              <a:t>16 aprile 2021 		- 	10.00-12.00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000" dirty="0"/>
              <a:t>27 aprile 2021 		- 	11.00-13.00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000" dirty="0"/>
              <a:t>5 maggio 2021 	- 	11.00-13.00</a:t>
            </a:r>
          </a:p>
          <a:p>
            <a:endParaRPr lang="it-IT" sz="2800" dirty="0"/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603457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jeZBesedilom 6">
            <a:extLst>
              <a:ext uri="{FF2B5EF4-FFF2-40B4-BE49-F238E27FC236}">
                <a16:creationId xmlns:a16="http://schemas.microsoft.com/office/drawing/2014/main" id="{77DE52AB-B436-4829-A7EA-6F36C48DADC8}"/>
              </a:ext>
            </a:extLst>
          </p:cNvPr>
          <p:cNvSpPr txBox="1"/>
          <p:nvPr/>
        </p:nvSpPr>
        <p:spPr>
          <a:xfrm>
            <a:off x="3697057" y="986990"/>
            <a:ext cx="76636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rgbClr val="003399"/>
                </a:solidFill>
                <a:latin typeface="Trebuchet MS" panose="020B0603020202020204" pitchFamily="34" charset="0"/>
              </a:rPr>
              <a:t>OBIETTIVO DEGLI INCONTRI</a:t>
            </a:r>
            <a:endParaRPr lang="sl-SI" sz="4000" b="1" dirty="0">
              <a:solidFill>
                <a:srgbClr val="003399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093694" y="2119879"/>
            <a:ext cx="9170894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i="1" dirty="0"/>
          </a:p>
          <a:p>
            <a:pPr marL="514350" indent="-514350" algn="just">
              <a:buAutoNum type="alphaUcParenR"/>
            </a:pPr>
            <a:r>
              <a:rPr lang="en-US" sz="3200" b="1" i="1" dirty="0" err="1">
                <a:solidFill>
                  <a:schemeClr val="accent1">
                    <a:lumMod val="75000"/>
                  </a:schemeClr>
                </a:solidFill>
              </a:rPr>
              <a:t>Chiarire</a:t>
            </a:r>
            <a:r>
              <a:rPr lang="en-US" sz="32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b="1" i="1" dirty="0" err="1">
                <a:solidFill>
                  <a:schemeClr val="accent1">
                    <a:lumMod val="75000"/>
                  </a:schemeClr>
                </a:solidFill>
              </a:rPr>
              <a:t>dubbi</a:t>
            </a:r>
            <a:r>
              <a:rPr lang="en-US" sz="32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b="1" i="1" dirty="0" err="1">
                <a:solidFill>
                  <a:schemeClr val="accent1">
                    <a:lumMod val="75000"/>
                  </a:schemeClr>
                </a:solidFill>
              </a:rPr>
              <a:t>sulla</a:t>
            </a:r>
            <a:r>
              <a:rPr lang="en-US" sz="3200" b="1" i="1" dirty="0">
                <a:solidFill>
                  <a:schemeClr val="accent1">
                    <a:lumMod val="75000"/>
                  </a:schemeClr>
                </a:solidFill>
              </a:rPr>
              <a:t> partecipazione al bando</a:t>
            </a:r>
          </a:p>
          <a:p>
            <a:pPr marL="514350" indent="-514350" algn="just">
              <a:buAutoNum type="alphaUcParenR"/>
            </a:pPr>
            <a:r>
              <a:rPr lang="en-US" sz="3200" b="1" i="1" dirty="0" err="1">
                <a:solidFill>
                  <a:schemeClr val="accent1">
                    <a:lumMod val="75000"/>
                  </a:schemeClr>
                </a:solidFill>
              </a:rPr>
              <a:t>Fornire</a:t>
            </a:r>
            <a:r>
              <a:rPr lang="en-US" sz="32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b="1" i="1" dirty="0" err="1">
                <a:solidFill>
                  <a:schemeClr val="accent1">
                    <a:lumMod val="75000"/>
                  </a:schemeClr>
                </a:solidFill>
              </a:rPr>
              <a:t>gli</a:t>
            </a:r>
            <a:r>
              <a:rPr lang="en-US" sz="32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b="1" i="1" dirty="0" err="1">
                <a:solidFill>
                  <a:schemeClr val="accent1">
                    <a:lumMod val="75000"/>
                  </a:schemeClr>
                </a:solidFill>
              </a:rPr>
              <a:t>strumenti</a:t>
            </a:r>
            <a:r>
              <a:rPr lang="en-US" sz="3200" b="1" i="1" dirty="0">
                <a:solidFill>
                  <a:schemeClr val="accent1">
                    <a:lumMod val="75000"/>
                  </a:schemeClr>
                </a:solidFill>
              </a:rPr>
              <a:t> per la </a:t>
            </a:r>
            <a:r>
              <a:rPr lang="en-US" sz="3200" b="1" i="1">
                <a:solidFill>
                  <a:schemeClr val="accent1">
                    <a:lumMod val="75000"/>
                  </a:schemeClr>
                </a:solidFill>
              </a:rPr>
              <a:t>compilazione</a:t>
            </a:r>
            <a:r>
              <a:rPr lang="en-US" sz="32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b="1" i="1" dirty="0" err="1">
                <a:solidFill>
                  <a:schemeClr val="accent1">
                    <a:lumMod val="75000"/>
                  </a:schemeClr>
                </a:solidFill>
              </a:rPr>
              <a:t>della</a:t>
            </a:r>
            <a:r>
              <a:rPr lang="en-US" sz="32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b="1" i="1" dirty="0" err="1">
                <a:solidFill>
                  <a:schemeClr val="accent1">
                    <a:lumMod val="75000"/>
                  </a:schemeClr>
                </a:solidFill>
              </a:rPr>
              <a:t>documentazione</a:t>
            </a:r>
            <a:r>
              <a:rPr lang="en-US" sz="32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b="1" i="1" dirty="0" err="1">
                <a:solidFill>
                  <a:schemeClr val="accent1">
                    <a:lumMod val="75000"/>
                  </a:schemeClr>
                </a:solidFill>
              </a:rPr>
              <a:t>richiesta</a:t>
            </a:r>
            <a:endParaRPr lang="en-US" sz="3200" b="1" i="1" dirty="0">
              <a:solidFill>
                <a:schemeClr val="accent1">
                  <a:lumMod val="75000"/>
                </a:schemeClr>
              </a:solidFill>
            </a:endParaRPr>
          </a:p>
          <a:p>
            <a:pPr marL="514350" indent="-514350" algn="just">
              <a:buAutoNum type="alphaUcParenR"/>
            </a:pPr>
            <a:r>
              <a:rPr lang="en-US" sz="3200" b="1" i="1" dirty="0" err="1">
                <a:solidFill>
                  <a:schemeClr val="accent1">
                    <a:lumMod val="75000"/>
                  </a:schemeClr>
                </a:solidFill>
              </a:rPr>
              <a:t>Aiutare</a:t>
            </a:r>
            <a:r>
              <a:rPr lang="en-US" sz="3200" b="1" i="1" dirty="0">
                <a:solidFill>
                  <a:schemeClr val="accent1">
                    <a:lumMod val="75000"/>
                  </a:schemeClr>
                </a:solidFill>
              </a:rPr>
              <a:t> a </a:t>
            </a:r>
            <a:r>
              <a:rPr lang="en-US" sz="3200" b="1" i="1" dirty="0" err="1">
                <a:solidFill>
                  <a:schemeClr val="accent1">
                    <a:lumMod val="75000"/>
                  </a:schemeClr>
                </a:solidFill>
              </a:rPr>
              <a:t>creare</a:t>
            </a:r>
            <a:r>
              <a:rPr lang="en-US" sz="3200" b="1" i="1" dirty="0">
                <a:solidFill>
                  <a:schemeClr val="accent1">
                    <a:lumMod val="75000"/>
                  </a:schemeClr>
                </a:solidFill>
              </a:rPr>
              <a:t> le </a:t>
            </a:r>
            <a:r>
              <a:rPr lang="en-US" sz="3200" b="1" i="1" dirty="0" err="1">
                <a:solidFill>
                  <a:schemeClr val="accent1">
                    <a:lumMod val="75000"/>
                  </a:schemeClr>
                </a:solidFill>
              </a:rPr>
              <a:t>collaborazioni</a:t>
            </a:r>
            <a:r>
              <a:rPr lang="en-US" sz="32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b="1" i="1" dirty="0" err="1">
                <a:solidFill>
                  <a:schemeClr val="accent1">
                    <a:lumMod val="75000"/>
                  </a:schemeClr>
                </a:solidFill>
              </a:rPr>
              <a:t>tra</a:t>
            </a:r>
            <a:r>
              <a:rPr lang="en-US" sz="3200" b="1" i="1" dirty="0">
                <a:solidFill>
                  <a:schemeClr val="accent1">
                    <a:lumMod val="75000"/>
                  </a:schemeClr>
                </a:solidFill>
              </a:rPr>
              <a:t> PMI e </a:t>
            </a:r>
            <a:r>
              <a:rPr lang="en-US" sz="3200" b="1" i="1" dirty="0" err="1">
                <a:solidFill>
                  <a:schemeClr val="accent1">
                    <a:lumMod val="75000"/>
                  </a:schemeClr>
                </a:solidFill>
              </a:rPr>
              <a:t>industrie</a:t>
            </a:r>
            <a:r>
              <a:rPr lang="en-US" sz="3200" b="1" i="1" dirty="0">
                <a:solidFill>
                  <a:schemeClr val="accent1">
                    <a:lumMod val="75000"/>
                  </a:schemeClr>
                </a:solidFill>
              </a:rPr>
              <a:t> creative</a:t>
            </a:r>
          </a:p>
        </p:txBody>
      </p:sp>
    </p:spTree>
    <p:extLst>
      <p:ext uri="{BB962C8B-B14F-4D97-AF65-F5344CB8AC3E}">
        <p14:creationId xmlns:p14="http://schemas.microsoft.com/office/powerpoint/2010/main" val="3603457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jeZBesedilom 6">
            <a:extLst>
              <a:ext uri="{FF2B5EF4-FFF2-40B4-BE49-F238E27FC236}">
                <a16:creationId xmlns:a16="http://schemas.microsoft.com/office/drawing/2014/main" id="{77DE52AB-B436-4829-A7EA-6F36C48DADC8}"/>
              </a:ext>
            </a:extLst>
          </p:cNvPr>
          <p:cNvSpPr txBox="1"/>
          <p:nvPr/>
        </p:nvSpPr>
        <p:spPr>
          <a:xfrm>
            <a:off x="3402957" y="986990"/>
            <a:ext cx="85073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>
                <a:solidFill>
                  <a:srgbClr val="003399"/>
                </a:solidFill>
                <a:latin typeface="Trebuchet MS" panose="020B0603020202020204" pitchFamily="34" charset="0"/>
              </a:rPr>
              <a:t>Workshop 16 aprile – 10.00-12.00</a:t>
            </a:r>
            <a:endParaRPr lang="sl-SI" sz="4000" dirty="0">
              <a:solidFill>
                <a:srgbClr val="003399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03307" y="4244374"/>
            <a:ext cx="10045361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it-IT" dirty="0"/>
          </a:p>
          <a:p>
            <a:r>
              <a:rPr lang="it-IT" sz="2800" b="1" i="1" dirty="0">
                <a:solidFill>
                  <a:schemeClr val="accent1">
                    <a:lumMod val="75000"/>
                  </a:schemeClr>
                </a:solidFill>
              </a:rPr>
              <a:t>Per registrarsi</a:t>
            </a:r>
          </a:p>
          <a:p>
            <a:r>
              <a:rPr lang="en-GB" sz="2800" b="0" i="0" dirty="0">
                <a:solidFill>
                  <a:srgbClr val="0563C1"/>
                </a:solidFill>
                <a:effectLst/>
                <a:latin typeface="Segoe UI" panose="020B0502040204020203" pitchFamily="34" charset="0"/>
                <a:hlinkClick r:id="rId3"/>
              </a:rPr>
              <a:t>http://bit.ly/DIVA-workshop</a:t>
            </a:r>
            <a:endParaRPr lang="it-IT" sz="28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A322E02-0C3D-4D25-9F5A-EBAECFA3AFF6}"/>
              </a:ext>
            </a:extLst>
          </p:cNvPr>
          <p:cNvSpPr txBox="1"/>
          <p:nvPr/>
        </p:nvSpPr>
        <p:spPr>
          <a:xfrm>
            <a:off x="5149049" y="2136338"/>
            <a:ext cx="634753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it-IT" sz="2400" dirty="0"/>
              <a:t>Aggiornamento sul Bando guida alla compilazione dei documenti richiesti</a:t>
            </a:r>
          </a:p>
          <a:p>
            <a:endParaRPr lang="it-IT" sz="2400" dirty="0"/>
          </a:p>
          <a:p>
            <a:pPr marL="285750" indent="-285750">
              <a:buFontTx/>
              <a:buChar char="-"/>
            </a:pPr>
            <a:r>
              <a:rPr lang="it-IT" sz="2400" dirty="0"/>
              <a:t>Quale collaborazione tra impresa tradizionale e ICC: il modello del progetto DIVA</a:t>
            </a:r>
          </a:p>
          <a:p>
            <a:endParaRPr lang="it-IT" sz="2400" dirty="0"/>
          </a:p>
          <a:p>
            <a:pPr marL="285750" indent="-285750">
              <a:buFontTx/>
              <a:buChar char="-"/>
            </a:pPr>
            <a:r>
              <a:rPr lang="it-IT" sz="2400" dirty="0"/>
              <a:t>Laboratorio: come definire l’intervento in un’impresa tradizionale</a:t>
            </a:r>
          </a:p>
          <a:p>
            <a:pPr marL="285750" indent="-285750">
              <a:buFontTx/>
              <a:buChar char="-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3457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jeZBesedilom 6">
            <a:extLst>
              <a:ext uri="{FF2B5EF4-FFF2-40B4-BE49-F238E27FC236}">
                <a16:creationId xmlns:a16="http://schemas.microsoft.com/office/drawing/2014/main" id="{77DE52AB-B436-4829-A7EA-6F36C48DADC8}"/>
              </a:ext>
            </a:extLst>
          </p:cNvPr>
          <p:cNvSpPr txBox="1"/>
          <p:nvPr/>
        </p:nvSpPr>
        <p:spPr>
          <a:xfrm>
            <a:off x="3697057" y="986990"/>
            <a:ext cx="76636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>
                <a:solidFill>
                  <a:srgbClr val="003399"/>
                </a:solidFill>
                <a:latin typeface="Trebuchet MS" panose="020B0603020202020204" pitchFamily="34" charset="0"/>
              </a:rPr>
              <a:t>NEWS e AGGIORNAMENTI</a:t>
            </a:r>
            <a:endParaRPr lang="sl-SI" sz="4000" dirty="0">
              <a:solidFill>
                <a:srgbClr val="003399"/>
              </a:solidFill>
              <a:latin typeface="Trebuchet MS" panose="020B060302020202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20043DF-3E0D-45ED-86F0-4D5510172347}"/>
              </a:ext>
            </a:extLst>
          </p:cNvPr>
          <p:cNvSpPr txBox="1"/>
          <p:nvPr/>
        </p:nvSpPr>
        <p:spPr>
          <a:xfrm>
            <a:off x="568171" y="5149049"/>
            <a:ext cx="6258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0" i="0" dirty="0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3"/>
              </a:rPr>
              <a:t>info@creativehubveneto.eu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  <a:endParaRPr lang="en-GB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18ECDFB-E9A8-4310-AA36-0501FF1B4E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6276" y="1104041"/>
            <a:ext cx="7969622" cy="502804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3B9E2061-2355-4295-A0BB-B0AE410D0D57}"/>
              </a:ext>
            </a:extLst>
          </p:cNvPr>
          <p:cNvSpPr txBox="1"/>
          <p:nvPr/>
        </p:nvSpPr>
        <p:spPr>
          <a:xfrm>
            <a:off x="568171" y="2300797"/>
            <a:ext cx="6258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1155CC"/>
                </a:solidFill>
                <a:latin typeface="Arial" panose="020B0604020202020204" pitchFamily="34" charset="0"/>
                <a:hlinkClick r:id="rId3"/>
              </a:rPr>
              <a:t>www.</a:t>
            </a:r>
            <a:r>
              <a:rPr lang="en-GB" b="0" i="0" dirty="0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3"/>
              </a:rPr>
              <a:t>creativehubveneto.eu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3457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BEF59503-DBDD-4DA3-8818-9A97A35E03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210" y="188565"/>
            <a:ext cx="4109601" cy="2270964"/>
          </a:xfrm>
          <a:prstGeom prst="rect">
            <a:avLst/>
          </a:prstGeom>
        </p:spPr>
      </p:pic>
      <p:sp>
        <p:nvSpPr>
          <p:cNvPr id="6" name="Diagram poteka: zakasnitev 5">
            <a:extLst>
              <a:ext uri="{FF2B5EF4-FFF2-40B4-BE49-F238E27FC236}">
                <a16:creationId xmlns:a16="http://schemas.microsoft.com/office/drawing/2014/main" id="{4AF837E0-BE2E-48AB-B32D-F1633FDE9DE9}"/>
              </a:ext>
            </a:extLst>
          </p:cNvPr>
          <p:cNvSpPr/>
          <p:nvPr/>
        </p:nvSpPr>
        <p:spPr>
          <a:xfrm rot="16200000">
            <a:off x="5071770" y="-1054248"/>
            <a:ext cx="2048459" cy="12192000"/>
          </a:xfrm>
          <a:prstGeom prst="flowChartDelay">
            <a:avLst/>
          </a:prstGeom>
          <a:solidFill>
            <a:srgbClr val="FD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3B9FDE27-81E2-4983-AD9C-BBF50CC9B7C0}"/>
              </a:ext>
            </a:extLst>
          </p:cNvPr>
          <p:cNvSpPr txBox="1"/>
          <p:nvPr/>
        </p:nvSpPr>
        <p:spPr>
          <a:xfrm>
            <a:off x="550861" y="2304171"/>
            <a:ext cx="11090275" cy="1297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800" dirty="0" err="1">
                <a:solidFill>
                  <a:srgbClr val="003399"/>
                </a:solidFill>
                <a:latin typeface="Trebuchet MS" panose="020B0603020202020204" pitchFamily="34" charset="0"/>
              </a:rPr>
              <a:t>Grazie</a:t>
            </a:r>
            <a:r>
              <a:rPr lang="sl-SI" sz="4800" dirty="0">
                <a:solidFill>
                  <a:srgbClr val="003399"/>
                </a:solidFill>
                <a:latin typeface="Trebuchet MS" panose="020B0603020202020204" pitchFamily="34" charset="0"/>
              </a:rPr>
              <a:t> per </a:t>
            </a:r>
            <a:r>
              <a:rPr lang="sl-SI" sz="4800" dirty="0" err="1">
                <a:solidFill>
                  <a:srgbClr val="003399"/>
                </a:solidFill>
                <a:latin typeface="Trebuchet MS" panose="020B0603020202020204" pitchFamily="34" charset="0"/>
              </a:rPr>
              <a:t>l‘attenzione</a:t>
            </a:r>
            <a:r>
              <a:rPr lang="sl-SI" sz="4800" dirty="0">
                <a:solidFill>
                  <a:srgbClr val="003399"/>
                </a:solidFill>
                <a:latin typeface="Trebuchet MS" panose="020B0603020202020204" pitchFamily="34" charset="0"/>
              </a:rPr>
              <a:t>!</a:t>
            </a:r>
          </a:p>
          <a:p>
            <a:pPr algn="ctr"/>
            <a:r>
              <a:rPr lang="sl-SI" sz="4800" dirty="0">
                <a:solidFill>
                  <a:srgbClr val="003399"/>
                </a:solidFill>
                <a:latin typeface="Trebuchet MS" panose="020B0603020202020204" pitchFamily="34" charset="0"/>
              </a:rPr>
              <a:t>Hvala za pozornost!</a:t>
            </a: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1E6A2AA4-BDA5-4609-9D09-AE5195D8E55B}"/>
              </a:ext>
            </a:extLst>
          </p:cNvPr>
          <p:cNvSpPr txBox="1"/>
          <p:nvPr/>
        </p:nvSpPr>
        <p:spPr>
          <a:xfrm>
            <a:off x="550860" y="6143793"/>
            <a:ext cx="110902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>
                <a:solidFill>
                  <a:srgbClr val="003399"/>
                </a:solidFill>
                <a:latin typeface="Trebuchet MS" panose="020B0603020202020204" pitchFamily="34" charset="0"/>
              </a:rPr>
              <a:t>www.ita-slo.eu/</a:t>
            </a:r>
            <a:r>
              <a:rPr lang="it-IT" sz="3200" dirty="0">
                <a:solidFill>
                  <a:srgbClr val="003399"/>
                </a:solidFill>
                <a:latin typeface="Trebuchet MS" panose="020B0603020202020204" pitchFamily="34" charset="0"/>
              </a:rPr>
              <a:t>DIVA</a:t>
            </a:r>
            <a:endParaRPr lang="sl-SI" sz="3200" dirty="0">
              <a:solidFill>
                <a:srgbClr val="003399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081740"/>
      </p:ext>
    </p:extLst>
  </p:cSld>
  <p:clrMapOvr>
    <a:masterClrMapping/>
  </p:clrMapOvr>
</p:sld>
</file>

<file path=ppt/theme/theme1.xml><?xml version="1.0" encoding="utf-8"?>
<a:theme xmlns:a="http://schemas.openxmlformats.org/drawingml/2006/main" name="Fortissimo">
  <a:themeElements>
    <a:clrScheme name="Custom 11">
      <a:dk1>
        <a:srgbClr val="000000"/>
      </a:dk1>
      <a:lt1>
        <a:srgbClr val="FFFFFF"/>
      </a:lt1>
      <a:dk2>
        <a:srgbClr val="484A4C"/>
      </a:dk2>
      <a:lt2>
        <a:srgbClr val="B4BABD"/>
      </a:lt2>
      <a:accent1>
        <a:srgbClr val="0071C5"/>
      </a:accent1>
      <a:accent2>
        <a:srgbClr val="00AEEF"/>
      </a:accent2>
      <a:accent3>
        <a:srgbClr val="004280"/>
      </a:accent3>
      <a:accent4>
        <a:srgbClr val="FFDA00"/>
      </a:accent4>
      <a:accent5>
        <a:srgbClr val="A6CE39"/>
      </a:accent5>
      <a:accent6>
        <a:srgbClr val="FDB813"/>
      </a:accent6>
      <a:hlink>
        <a:srgbClr val="004280"/>
      </a:hlink>
      <a:folHlink>
        <a:srgbClr val="06192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6E78BE5C2619942B5B5C747CBC8D1EC" ma:contentTypeVersion="1" ma:contentTypeDescription="Create a new document." ma:contentTypeScope="" ma:versionID="b6282a56353f29feb94efc51fd8fd07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3c6d6999b258fe523918ae99dde67321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15DD83D-4923-431B-BA01-235B56D69E7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BE3A129-4B92-404F-8C7B-03EAE4E1CB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7C84774-7904-4DCE-B426-BB6A833A3C1D}">
  <ds:schemaRefs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purl.org/dc/elements/1.1/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184</Words>
  <Application>Microsoft Office PowerPoint</Application>
  <PresentationFormat>Widescreen</PresentationFormat>
  <Paragraphs>40</Paragraphs>
  <Slides>6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6</vt:i4>
      </vt:variant>
    </vt:vector>
  </HeadingPairs>
  <TitlesOfParts>
    <vt:vector size="16" baseType="lpstr">
      <vt:lpstr>Courier New</vt:lpstr>
      <vt:lpstr>Trebuchet MS</vt:lpstr>
      <vt:lpstr>Symbol</vt:lpstr>
      <vt:lpstr>Segoe UI</vt:lpstr>
      <vt:lpstr>Arial</vt:lpstr>
      <vt:lpstr>Calibri</vt:lpstr>
      <vt:lpstr>Wingdings</vt:lpstr>
      <vt:lpstr>Verdana</vt:lpstr>
      <vt:lpstr>Fortissimo</vt:lpstr>
      <vt:lpstr>Personalizza struttura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CMD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. .</dc:creator>
  <cp:lastModifiedBy>Mara Tognon</cp:lastModifiedBy>
  <cp:revision>452</cp:revision>
  <cp:lastPrinted>2013-06-10T19:35:15Z</cp:lastPrinted>
  <dcterms:created xsi:type="dcterms:W3CDTF">2013-06-03T22:40:08Z</dcterms:created>
  <dcterms:modified xsi:type="dcterms:W3CDTF">2021-04-09T11:12:55Z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0x01010046E78BE5C2619942B5B5C747CBC8D1EC</vt:lpwstr>
  </property>
</Properties>
</file>