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1" r:id="rId4"/>
  </p:sldMasterIdLst>
  <p:notesMasterIdLst>
    <p:notesMasterId r:id="rId14"/>
  </p:notesMasterIdLst>
  <p:handoutMasterIdLst>
    <p:handoutMasterId r:id="rId15"/>
  </p:handoutMasterIdLst>
  <p:sldIdLst>
    <p:sldId id="259" r:id="rId5"/>
    <p:sldId id="303" r:id="rId6"/>
    <p:sldId id="304" r:id="rId7"/>
    <p:sldId id="305" r:id="rId8"/>
    <p:sldId id="308" r:id="rId9"/>
    <p:sldId id="309" r:id="rId10"/>
    <p:sldId id="310" r:id="rId11"/>
    <p:sldId id="302" r:id="rId12"/>
    <p:sldId id="287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rovec" initials="MM" lastIdx="1" clrIdx="0"/>
  <p:cmAuthor id="2" name="Cinzia Bertino" initials="CB" lastIdx="2" clrIdx="1">
    <p:extLst>
      <p:ext uri="{19B8F6BF-5375-455C-9EA6-DF929625EA0E}">
        <p15:presenceInfo xmlns:p15="http://schemas.microsoft.com/office/powerpoint/2012/main" userId="S::cinzia.bertino@informest.it::c42a29d9-a1b4-43a4-b87a-7896fbb107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66"/>
    <a:srgbClr val="0070C0"/>
    <a:srgbClr val="00B050"/>
    <a:srgbClr val="FF0000"/>
    <a:srgbClr val="000000"/>
    <a:srgbClr val="084074"/>
    <a:srgbClr val="003399"/>
    <a:srgbClr val="FDC608"/>
    <a:srgbClr val="6EB5ED"/>
    <a:srgbClr val="00B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310920-279D-7231-E97D-51207EA86DAB}" v="128" dt="2021-03-25T11:55:40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94678" autoAdjust="0"/>
  </p:normalViewPr>
  <p:slideViewPr>
    <p:cSldViewPr snapToGrid="0" snapToObjects="1" showGuides="1">
      <p:cViewPr varScale="1">
        <p:scale>
          <a:sx n="86" d="100"/>
          <a:sy n="86" d="100"/>
        </p:scale>
        <p:origin x="756" y="90"/>
      </p:cViewPr>
      <p:guideLst>
        <p:guide orient="horz" pos="346"/>
        <p:guide pos="347"/>
        <p:guide pos="7333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it-IT"/>
              <a:pPr/>
              <a:t>09/04/2021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it-IT"/>
              <a:pPr/>
              <a:t>09/04/2021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8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2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4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4" r:id="rId2"/>
  </p:sldLayoutIdLst>
  <p:hf hdr="0" ftr="0"/>
  <p:txStyles>
    <p:titleStyle>
      <a:lvl1pPr algn="l" defTabSz="457189" rtl="0" eaLnBrk="1" latinLnBrk="0" hangingPunct="1">
        <a:spcBef>
          <a:spcPct val="0"/>
        </a:spcBef>
        <a:buNone/>
        <a:defRPr sz="3200" kern="1200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32" indent="-285744" algn="l" defTabSz="457189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2971" indent="-228594" algn="l" defTabSz="45718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160" indent="-228594" algn="l" defTabSz="457189" rtl="0" eaLnBrk="1" latinLnBrk="0" hangingPunct="1">
        <a:spcBef>
          <a:spcPct val="200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id="{422F3D07-DAF3-47DA-B4D6-8AFDBD70BCAC}"/>
              </a:ext>
            </a:extLst>
          </p:cNvPr>
          <p:cNvSpPr/>
          <p:nvPr/>
        </p:nvSpPr>
        <p:spPr>
          <a:xfrm rot="16200000">
            <a:off x="5134358" y="-2674828"/>
            <a:ext cx="1923284" cy="12192000"/>
          </a:xfrm>
          <a:prstGeom prst="flowChartDelay">
            <a:avLst/>
          </a:prstGeom>
          <a:solidFill>
            <a:srgbClr val="FD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A1B31655-E2BF-40B2-9625-D0BDD863AFC6}"/>
              </a:ext>
            </a:extLst>
          </p:cNvPr>
          <p:cNvSpPr/>
          <p:nvPr/>
        </p:nvSpPr>
        <p:spPr>
          <a:xfrm>
            <a:off x="2" y="6076949"/>
            <a:ext cx="12191999" cy="781051"/>
          </a:xfrm>
          <a:prstGeom prst="rect">
            <a:avLst/>
          </a:prstGeom>
          <a:solidFill>
            <a:srgbClr val="FD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D04B2F6F-2329-470D-98B3-ABC6298F30FC}"/>
              </a:ext>
            </a:extLst>
          </p:cNvPr>
          <p:cNvSpPr txBox="1"/>
          <p:nvPr/>
        </p:nvSpPr>
        <p:spPr>
          <a:xfrm>
            <a:off x="4328813" y="512764"/>
            <a:ext cx="7312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>
                <a:solidFill>
                  <a:srgbClr val="003399"/>
                </a:solidFill>
                <a:latin typeface="Trebuchet MS" panose="020B0603020202020204" pitchFamily="34" charset="0"/>
              </a:rPr>
              <a:t>Sviluppo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 di </a:t>
            </a:r>
            <a:r>
              <a:rPr lang="sl-SI" dirty="0" err="1">
                <a:solidFill>
                  <a:srgbClr val="003399"/>
                </a:solidFill>
                <a:latin typeface="Trebuchet MS" panose="020B0603020202020204" pitchFamily="34" charset="0"/>
              </a:rPr>
              <a:t>ecosistemi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 e </a:t>
            </a:r>
            <a:r>
              <a:rPr lang="sl-SI" dirty="0" err="1">
                <a:solidFill>
                  <a:srgbClr val="003399"/>
                </a:solidFill>
                <a:latin typeface="Trebuchet MS" panose="020B0603020202020204" pitchFamily="34" charset="0"/>
              </a:rPr>
              <a:t>catene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 di </a:t>
            </a:r>
            <a:r>
              <a:rPr lang="sl-SI" dirty="0" err="1">
                <a:solidFill>
                  <a:srgbClr val="003399"/>
                </a:solidFill>
                <a:latin typeface="Trebuchet MS" panose="020B0603020202020204" pitchFamily="34" charset="0"/>
              </a:rPr>
              <a:t>valore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Trebuchet MS" panose="020B0603020202020204" pitchFamily="34" charset="0"/>
              </a:rPr>
              <a:t>dell’innovazione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: </a:t>
            </a:r>
            <a:r>
              <a:rPr lang="sl-SI" dirty="0" err="1">
                <a:solidFill>
                  <a:srgbClr val="003399"/>
                </a:solidFill>
                <a:latin typeface="Trebuchet MS" panose="020B0603020202020204" pitchFamily="34" charset="0"/>
              </a:rPr>
              <a:t>supportare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Trebuchet MS" panose="020B0603020202020204" pitchFamily="34" charset="0"/>
              </a:rPr>
              <a:t>l’innovazione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Trebuchet MS" panose="020B0603020202020204" pitchFamily="34" charset="0"/>
              </a:rPr>
              <a:t>transfrontaliera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Trebuchet MS" panose="020B0603020202020204" pitchFamily="34" charset="0"/>
              </a:rPr>
              <a:t>attraverso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 le </a:t>
            </a:r>
            <a:r>
              <a:rPr lang="sl-SI" dirty="0" err="1">
                <a:solidFill>
                  <a:srgbClr val="003399"/>
                </a:solidFill>
                <a:latin typeface="Trebuchet MS" panose="020B0603020202020204" pitchFamily="34" charset="0"/>
              </a:rPr>
              <a:t>Industrie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003399"/>
                </a:solidFill>
                <a:latin typeface="Trebuchet MS" panose="020B0603020202020204" pitchFamily="34" charset="0"/>
              </a:rPr>
              <a:t>Creative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Razvoj inovacijskega ekosistema in verig vrednosti: podpiranje čezmejnih inovacij s pomočjo ustvarjalnih industrij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BFD9D4F-A8D1-453E-90A8-4B5119DBFA65}"/>
              </a:ext>
            </a:extLst>
          </p:cNvPr>
          <p:cNvSpPr txBox="1"/>
          <p:nvPr/>
        </p:nvSpPr>
        <p:spPr>
          <a:xfrm>
            <a:off x="550864" y="2803429"/>
            <a:ext cx="11090275" cy="327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0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Progetto</a:t>
            </a:r>
            <a:r>
              <a:rPr lang="sl-SI" sz="8000" dirty="0">
                <a:solidFill>
                  <a:srgbClr val="003399"/>
                </a:solidFill>
                <a:latin typeface="Trebuchet MS" panose="020B0603020202020204" pitchFamily="34" charset="0"/>
              </a:rPr>
              <a:t> </a:t>
            </a:r>
            <a:r>
              <a:rPr lang="it-IT" sz="8000" dirty="0">
                <a:solidFill>
                  <a:srgbClr val="003399"/>
                </a:solidFill>
                <a:latin typeface="Trebuchet MS" panose="020B0603020202020204" pitchFamily="34" charset="0"/>
              </a:rPr>
              <a:t>DIVA</a:t>
            </a:r>
            <a:endParaRPr lang="sl-SI" sz="80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5400" dirty="0">
                <a:solidFill>
                  <a:srgbClr val="003399"/>
                </a:solidFill>
                <a:latin typeface="Trebuchet MS" panose="020B0603020202020204" pitchFamily="34" charset="0"/>
              </a:rPr>
              <a:t>Bando pubblico per progetti pilota </a:t>
            </a:r>
            <a:endParaRPr lang="sl-SI" sz="5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ts val="5500"/>
              </a:lnSpc>
            </a:pPr>
            <a:r>
              <a:rPr lang="sl-SI" sz="5400" dirty="0">
                <a:solidFill>
                  <a:srgbClr val="003399"/>
                </a:solidFill>
                <a:latin typeface="Trebuchet MS" panose="020B0603020202020204" pitchFamily="34" charset="0"/>
              </a:rPr>
              <a:t>DIVA Open Call - allegati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2B800F0-0E5C-44E1-B7B7-DAB713BED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43" y="419294"/>
            <a:ext cx="3680955" cy="17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8A9B5DD-9B84-477F-899B-230D555C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2" y="432989"/>
            <a:ext cx="2873827" cy="133340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8674BDC-6C69-41C4-8E19-3FFD48E4A92F}"/>
              </a:ext>
            </a:extLst>
          </p:cNvPr>
          <p:cNvSpPr txBox="1"/>
          <p:nvPr/>
        </p:nvSpPr>
        <p:spPr>
          <a:xfrm>
            <a:off x="3591687" y="526413"/>
            <a:ext cx="8158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>
                <a:solidFill>
                  <a:srgbClr val="003399"/>
                </a:solidFill>
                <a:latin typeface="Trebuchet MS" panose="020B0603020202020204" pitchFamily="34" charset="0"/>
              </a:rPr>
              <a:t>La Documentazione da presentare: dove e quando</a:t>
            </a:r>
            <a:endParaRPr lang="sl-SI" sz="35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121586B-BCED-4C9A-AE62-AE6F6385A104}"/>
              </a:ext>
            </a:extLst>
          </p:cNvPr>
          <p:cNvSpPr txBox="1"/>
          <p:nvPr/>
        </p:nvSpPr>
        <p:spPr>
          <a:xfrm>
            <a:off x="496392" y="2036187"/>
            <a:ext cx="11144745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I documenti devono essere caricati online sulla piattaforma</a:t>
            </a:r>
          </a:p>
          <a:p>
            <a:pPr algn="ctr">
              <a:lnSpc>
                <a:spcPct val="150000"/>
              </a:lnSpc>
            </a:pPr>
            <a:r>
              <a:rPr lang="it-IT" sz="2400" dirty="0"/>
              <a:t>	</a:t>
            </a:r>
            <a:r>
              <a:rPr lang="it-IT" sz="2800" dirty="0">
                <a:solidFill>
                  <a:srgbClr val="FF0000"/>
                </a:solidFill>
              </a:rPr>
              <a:t> https://afm.informest.it/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Entro il 17 maggio 2021 ore 12.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I documenti devono essere firmati: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con firma digitale;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oppure stampati, datati, firmati, scansionati in pdf e caricati CON ALLEGATO DOCUMENTO DI IDENTITA’ DEL FIRMATARIO</a:t>
            </a:r>
          </a:p>
          <a:p>
            <a:pPr>
              <a:lnSpc>
                <a:spcPct val="150000"/>
              </a:lnSpc>
            </a:pPr>
            <a:r>
              <a:rPr lang="it-IT" sz="2400" u="sng" dirty="0"/>
              <a:t>Allegato 9: Manuale utilizzo AFM</a:t>
            </a:r>
          </a:p>
        </p:txBody>
      </p:sp>
    </p:spTree>
    <p:extLst>
      <p:ext uri="{BB962C8B-B14F-4D97-AF65-F5344CB8AC3E}">
        <p14:creationId xmlns:p14="http://schemas.microsoft.com/office/powerpoint/2010/main" val="212490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8A9B5DD-9B84-477F-899B-230D555C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2" y="432989"/>
            <a:ext cx="2873827" cy="133340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8674BDC-6C69-41C4-8E19-3FFD48E4A92F}"/>
              </a:ext>
            </a:extLst>
          </p:cNvPr>
          <p:cNvSpPr txBox="1"/>
          <p:nvPr/>
        </p:nvSpPr>
        <p:spPr>
          <a:xfrm>
            <a:off x="3591687" y="526413"/>
            <a:ext cx="8158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>
                <a:solidFill>
                  <a:srgbClr val="003399"/>
                </a:solidFill>
                <a:latin typeface="Trebuchet MS" panose="020B0603020202020204" pitchFamily="34" charset="0"/>
              </a:rPr>
              <a:t>La Documentazione da presentare: quali documenti</a:t>
            </a:r>
            <a:endParaRPr lang="sl-SI" sz="35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121586B-BCED-4C9A-AE62-AE6F6385A104}"/>
              </a:ext>
            </a:extLst>
          </p:cNvPr>
          <p:cNvSpPr txBox="1"/>
          <p:nvPr/>
        </p:nvSpPr>
        <p:spPr>
          <a:xfrm>
            <a:off x="496392" y="2350223"/>
            <a:ext cx="1114474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La domanda dovrà essere presentata in lingua italiana </a:t>
            </a:r>
            <a:r>
              <a:rPr lang="it-IT" sz="2400" u="sng" dirty="0"/>
              <a:t>e in lingua inglese. </a:t>
            </a:r>
            <a:r>
              <a:rPr lang="it-IT" sz="2400" dirty="0"/>
              <a:t>Durante la valutazione la versione in lingua inglese sarà considerata prevalente.</a:t>
            </a:r>
            <a:endParaRPr lang="it-IT" sz="2400" u="sng" dirty="0"/>
          </a:p>
          <a:p>
            <a:pPr>
              <a:lnSpc>
                <a:spcPct val="150000"/>
              </a:lnSpc>
            </a:pPr>
            <a:r>
              <a:rPr lang="it-IT" sz="2400" dirty="0"/>
              <a:t>Quali documenti: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Allegato 1: Application </a:t>
            </a:r>
            <a:r>
              <a:rPr lang="it-IT" sz="2400" dirty="0" err="1"/>
              <a:t>form</a:t>
            </a:r>
            <a:r>
              <a:rPr lang="it-IT" sz="2400" dirty="0"/>
              <a:t>, in italiano ed in inglese.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Allegato 2: Dichiarazione del proponente (PMI).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Allegato 3: Dichiarazione della ICC.</a:t>
            </a:r>
          </a:p>
        </p:txBody>
      </p:sp>
    </p:spTree>
    <p:extLst>
      <p:ext uri="{BB962C8B-B14F-4D97-AF65-F5344CB8AC3E}">
        <p14:creationId xmlns:p14="http://schemas.microsoft.com/office/powerpoint/2010/main" val="200346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8A9B5DD-9B84-477F-899B-230D555C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2" y="432989"/>
            <a:ext cx="2873827" cy="133340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8674BDC-6C69-41C4-8E19-3FFD48E4A92F}"/>
              </a:ext>
            </a:extLst>
          </p:cNvPr>
          <p:cNvSpPr txBox="1"/>
          <p:nvPr/>
        </p:nvSpPr>
        <p:spPr>
          <a:xfrm>
            <a:off x="3591687" y="526413"/>
            <a:ext cx="8158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>
                <a:solidFill>
                  <a:srgbClr val="003399"/>
                </a:solidFill>
                <a:latin typeface="Trebuchet MS" panose="020B0603020202020204" pitchFamily="34" charset="0"/>
              </a:rPr>
              <a:t>La Documentazione da presentare: quali documenti</a:t>
            </a:r>
            <a:endParaRPr lang="sl-SI" sz="35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121586B-BCED-4C9A-AE62-AE6F6385A104}"/>
              </a:ext>
            </a:extLst>
          </p:cNvPr>
          <p:cNvSpPr txBox="1"/>
          <p:nvPr/>
        </p:nvSpPr>
        <p:spPr>
          <a:xfrm>
            <a:off x="496392" y="2350223"/>
            <a:ext cx="11144745" cy="22510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it-IT" sz="2400" dirty="0"/>
              <a:t>Allegato 4: Contratto firmato dal proponente e dal partner attuatore.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it-IT" sz="2400" dirty="0"/>
              <a:t>Allegato 10: Dichiarazione di capacità finanziaria (solo per le imprese profit).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it-IT" sz="2400" dirty="0"/>
              <a:t>Allegato 13: Lettere di supporto.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it-IT" sz="2400" dirty="0"/>
              <a:t>Copia dei documenti d’identità dei firmatari (PMI e ICC) in caso di firma manoscritta.</a:t>
            </a:r>
          </a:p>
        </p:txBody>
      </p:sp>
    </p:spTree>
    <p:extLst>
      <p:ext uri="{BB962C8B-B14F-4D97-AF65-F5344CB8AC3E}">
        <p14:creationId xmlns:p14="http://schemas.microsoft.com/office/powerpoint/2010/main" val="200931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8A9B5DD-9B84-477F-899B-230D555C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2" y="432989"/>
            <a:ext cx="2873827" cy="133340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8674BDC-6C69-41C4-8E19-3FFD48E4A92F}"/>
              </a:ext>
            </a:extLst>
          </p:cNvPr>
          <p:cNvSpPr txBox="1"/>
          <p:nvPr/>
        </p:nvSpPr>
        <p:spPr>
          <a:xfrm>
            <a:off x="3591687" y="526413"/>
            <a:ext cx="8158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>
                <a:solidFill>
                  <a:srgbClr val="003399"/>
                </a:solidFill>
                <a:latin typeface="Trebuchet MS" panose="020B0603020202020204" pitchFamily="34" charset="0"/>
              </a:rPr>
              <a:t>La Documentazione da presentare: quali documenti</a:t>
            </a:r>
            <a:endParaRPr lang="sl-SI" sz="35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813012"/>
              </p:ext>
            </p:extLst>
          </p:nvPr>
        </p:nvGraphicFramePr>
        <p:xfrm>
          <a:off x="578734" y="1979270"/>
          <a:ext cx="11019098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762">
                  <a:extLst>
                    <a:ext uri="{9D8B030D-6E8A-4147-A177-3AD203B41FA5}">
                      <a16:colId xmlns:a16="http://schemas.microsoft.com/office/drawing/2014/main" val="340606553"/>
                    </a:ext>
                  </a:extLst>
                </a:gridCol>
                <a:gridCol w="1712214">
                  <a:extLst>
                    <a:ext uri="{9D8B030D-6E8A-4147-A177-3AD203B41FA5}">
                      <a16:colId xmlns:a16="http://schemas.microsoft.com/office/drawing/2014/main" val="1929903972"/>
                    </a:ext>
                  </a:extLst>
                </a:gridCol>
                <a:gridCol w="1517122">
                  <a:extLst>
                    <a:ext uri="{9D8B030D-6E8A-4147-A177-3AD203B41FA5}">
                      <a16:colId xmlns:a16="http://schemas.microsoft.com/office/drawing/2014/main" val="1662461092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Allegato 1: Application </a:t>
                      </a:r>
                      <a:r>
                        <a:rPr kumimoji="0" lang="it-IT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</a:t>
                      </a:r>
                      <a:endParaRPr kumimoji="0" 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Criterio di valutazione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Punteggio massimo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53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G. Breve descrizione della proposta progettuale (</a:t>
                      </a:r>
                      <a:r>
                        <a:rPr lang="it-IT" b="1" dirty="0" err="1"/>
                        <a:t>max</a:t>
                      </a:r>
                      <a:r>
                        <a:rPr lang="it-IT" b="1" dirty="0"/>
                        <a:t> 2000 caratteri) </a:t>
                      </a:r>
                      <a:r>
                        <a:rPr lang="it-IT" i="1" dirty="0"/>
                        <a:t>Sintetizzare il contenuto della proposta progettuale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it-IT" dirty="0"/>
                        <a:t>1.1 </a:t>
                      </a:r>
                      <a:r>
                        <a:rPr lang="en-US" dirty="0"/>
                        <a:t>Quality of the skills involved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it-IT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98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H. Descrizione della partnership e della squadra di progetto  (</a:t>
                      </a:r>
                      <a:r>
                        <a:rPr lang="it-IT" b="1" dirty="0" err="1"/>
                        <a:t>max</a:t>
                      </a:r>
                      <a:r>
                        <a:rPr lang="it-IT" b="1" dirty="0"/>
                        <a:t> 3000 caratteri) </a:t>
                      </a:r>
                      <a:r>
                        <a:rPr lang="it-IT" i="1" dirty="0"/>
                        <a:t>Indicare nomi/ruoli delle persone che saranno coinvolte nel progetto (sia per la PMI che per la ICC) evidenziando le loro principali esperienze utili a dimostrarne conoscenze e competenze possedute (inclusa una sintesi delle figure professionali coinvolte). Descrivere, se rilevante, le capacità della partnership a sviluppare collaborazioni transfrontaliere.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60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26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8A9B5DD-9B84-477F-899B-230D555C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2" y="432989"/>
            <a:ext cx="2873827" cy="133340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8674BDC-6C69-41C4-8E19-3FFD48E4A92F}"/>
              </a:ext>
            </a:extLst>
          </p:cNvPr>
          <p:cNvSpPr txBox="1"/>
          <p:nvPr/>
        </p:nvSpPr>
        <p:spPr>
          <a:xfrm>
            <a:off x="3591687" y="526413"/>
            <a:ext cx="8158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>
                <a:solidFill>
                  <a:srgbClr val="003399"/>
                </a:solidFill>
                <a:latin typeface="Trebuchet MS" panose="020B0603020202020204" pitchFamily="34" charset="0"/>
              </a:rPr>
              <a:t>La Documentazione da presentare: quali documenti</a:t>
            </a:r>
            <a:endParaRPr lang="sl-SI" sz="35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75470"/>
              </p:ext>
            </p:extLst>
          </p:nvPr>
        </p:nvGraphicFramePr>
        <p:xfrm>
          <a:off x="578734" y="1979270"/>
          <a:ext cx="110190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762">
                  <a:extLst>
                    <a:ext uri="{9D8B030D-6E8A-4147-A177-3AD203B41FA5}">
                      <a16:colId xmlns:a16="http://schemas.microsoft.com/office/drawing/2014/main" val="340606553"/>
                    </a:ext>
                  </a:extLst>
                </a:gridCol>
                <a:gridCol w="1712214">
                  <a:extLst>
                    <a:ext uri="{9D8B030D-6E8A-4147-A177-3AD203B41FA5}">
                      <a16:colId xmlns:a16="http://schemas.microsoft.com/office/drawing/2014/main" val="1929903972"/>
                    </a:ext>
                  </a:extLst>
                </a:gridCol>
                <a:gridCol w="1517122">
                  <a:extLst>
                    <a:ext uri="{9D8B030D-6E8A-4147-A177-3AD203B41FA5}">
                      <a16:colId xmlns:a16="http://schemas.microsoft.com/office/drawing/2014/main" val="1662461092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Allegato 1: Application </a:t>
                      </a:r>
                      <a:r>
                        <a:rPr kumimoji="0" lang="it-IT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</a:t>
                      </a:r>
                      <a:endParaRPr kumimoji="0" 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Criterio di valutazione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Punteggio massimo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53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I. Obiettivi (</a:t>
                      </a:r>
                      <a:r>
                        <a:rPr lang="it-IT" b="1" dirty="0" err="1"/>
                        <a:t>max</a:t>
                      </a:r>
                      <a:r>
                        <a:rPr lang="it-IT" b="1" dirty="0"/>
                        <a:t> 1500 caratteri) </a:t>
                      </a:r>
                      <a:r>
                        <a:rPr lang="it-IT" i="1" dirty="0"/>
                        <a:t>Descrivere gli obiettivi della proposta e la sua coerenza con gli obiettivi del progetto DIVA (capacità dell'azione di promuovere il settore ICC e la cross </a:t>
                      </a:r>
                      <a:r>
                        <a:rPr lang="it-IT" i="1" dirty="0" err="1"/>
                        <a:t>fertilization</a:t>
                      </a:r>
                      <a:r>
                        <a:rPr lang="it-IT" i="1" dirty="0"/>
                        <a:t> fra ICC e PMI tradizionali per la realizzazione di nuovi prodotti o servizi)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it-IT" sz="1800" dirty="0"/>
                        <a:t>2.1</a:t>
                      </a:r>
                      <a:r>
                        <a:rPr lang="it-IT" sz="1800" baseline="0" dirty="0"/>
                        <a:t> </a:t>
                      </a:r>
                      <a:r>
                        <a:rPr lang="en-US" sz="1800" baseline="0" dirty="0"/>
                        <a:t>Accuracy and clarity of the project and innovation</a:t>
                      </a:r>
                      <a:endParaRPr lang="it-IT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it-IT" sz="1800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850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J. </a:t>
                      </a:r>
                      <a:r>
                        <a:rPr lang="it-IT" b="1" dirty="0" err="1"/>
                        <a:t>Outputs</a:t>
                      </a:r>
                      <a:r>
                        <a:rPr lang="it-IT" b="1" dirty="0"/>
                        <a:t> (</a:t>
                      </a:r>
                      <a:r>
                        <a:rPr lang="it-IT" b="1" dirty="0" err="1"/>
                        <a:t>max</a:t>
                      </a:r>
                      <a:r>
                        <a:rPr lang="it-IT" b="1" dirty="0"/>
                        <a:t> 1500 caratteri) </a:t>
                      </a:r>
                      <a:r>
                        <a:rPr lang="it-IT" i="1" dirty="0"/>
                        <a:t>Descrivere il prodotto/risultato che sarà realizzato dal progetto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it-IT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83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K. Azioni (</a:t>
                      </a:r>
                      <a:r>
                        <a:rPr lang="it-IT" b="1" dirty="0" err="1"/>
                        <a:t>max</a:t>
                      </a:r>
                      <a:r>
                        <a:rPr lang="it-IT" b="1" dirty="0"/>
                        <a:t> 3000 caratteri) </a:t>
                      </a:r>
                      <a:r>
                        <a:rPr lang="it-IT" i="1" dirty="0"/>
                        <a:t>Descrivere le attività che saranno realizzate, indicando il ruolo della ICC, come PMI e ICC collaboreranno per realizzare la "cross-</a:t>
                      </a:r>
                      <a:r>
                        <a:rPr lang="it-IT" i="1" dirty="0" err="1"/>
                        <a:t>fertilization</a:t>
                      </a:r>
                      <a:r>
                        <a:rPr lang="it-IT" i="1" dirty="0"/>
                        <a:t>" e la tempistica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it-IT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818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L. Innovazione (</a:t>
                      </a:r>
                      <a:r>
                        <a:rPr lang="it-IT" b="1" dirty="0" err="1"/>
                        <a:t>max</a:t>
                      </a:r>
                      <a:r>
                        <a:rPr lang="it-IT" b="1" dirty="0"/>
                        <a:t> 1000 caratteri) </a:t>
                      </a:r>
                      <a:r>
                        <a:rPr lang="it-IT" i="1" dirty="0"/>
                        <a:t>Descrivere il livello di innovazione delle attività in termini di originalità di prodotto/processo/servizio/innovazione sociale. Descrivere l'impatto sui territori del progetto DIVA.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it-IT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39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42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8A9B5DD-9B84-477F-899B-230D555C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2" y="432989"/>
            <a:ext cx="2873827" cy="133340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8674BDC-6C69-41C4-8E19-3FFD48E4A92F}"/>
              </a:ext>
            </a:extLst>
          </p:cNvPr>
          <p:cNvSpPr txBox="1"/>
          <p:nvPr/>
        </p:nvSpPr>
        <p:spPr>
          <a:xfrm>
            <a:off x="3591687" y="526413"/>
            <a:ext cx="8158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>
                <a:solidFill>
                  <a:srgbClr val="003399"/>
                </a:solidFill>
                <a:latin typeface="Trebuchet MS" panose="020B0603020202020204" pitchFamily="34" charset="0"/>
              </a:rPr>
              <a:t>La Documentazione da presentare: quali documenti</a:t>
            </a:r>
            <a:endParaRPr lang="sl-SI" sz="35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673102"/>
              </p:ext>
            </p:extLst>
          </p:nvPr>
        </p:nvGraphicFramePr>
        <p:xfrm>
          <a:off x="578734" y="1979270"/>
          <a:ext cx="11019098" cy="322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762">
                  <a:extLst>
                    <a:ext uri="{9D8B030D-6E8A-4147-A177-3AD203B41FA5}">
                      <a16:colId xmlns:a16="http://schemas.microsoft.com/office/drawing/2014/main" val="340606553"/>
                    </a:ext>
                  </a:extLst>
                </a:gridCol>
                <a:gridCol w="1712214">
                  <a:extLst>
                    <a:ext uri="{9D8B030D-6E8A-4147-A177-3AD203B41FA5}">
                      <a16:colId xmlns:a16="http://schemas.microsoft.com/office/drawing/2014/main" val="1929903972"/>
                    </a:ext>
                  </a:extLst>
                </a:gridCol>
                <a:gridCol w="1517122">
                  <a:extLst>
                    <a:ext uri="{9D8B030D-6E8A-4147-A177-3AD203B41FA5}">
                      <a16:colId xmlns:a16="http://schemas.microsoft.com/office/drawing/2014/main" val="166246109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Allegato 1: Application </a:t>
                      </a:r>
                      <a:r>
                        <a:rPr kumimoji="0" lang="it-IT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</a:t>
                      </a:r>
                      <a:endParaRPr kumimoji="0" 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Criterio di valutazione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t-IT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Punteggio massimo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53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b="1" dirty="0"/>
                        <a:t>M.</a:t>
                      </a:r>
                      <a:r>
                        <a:rPr lang="it-IT" b="1" baseline="0" dirty="0"/>
                        <a:t> </a:t>
                      </a:r>
                      <a:r>
                        <a:rPr lang="it-IT" b="1" dirty="0"/>
                        <a:t>Sostenibilità (</a:t>
                      </a:r>
                      <a:r>
                        <a:rPr lang="it-IT" b="1" dirty="0" err="1"/>
                        <a:t>max</a:t>
                      </a:r>
                      <a:r>
                        <a:rPr lang="it-IT" b="1" dirty="0"/>
                        <a:t> 1000 caratteri)</a:t>
                      </a:r>
                      <a:r>
                        <a:rPr lang="it-IT" b="1" baseline="0" dirty="0"/>
                        <a:t> </a:t>
                      </a:r>
                      <a:r>
                        <a:rPr lang="it-IT" i="1" dirty="0"/>
                        <a:t>Descrivere come sarò assicurata la durata dei risultati del progetto anche dopo la fine del finanziamento pubblico.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2.3</a:t>
                      </a:r>
                      <a:r>
                        <a:rPr lang="it-IT" baseline="0" dirty="0"/>
                        <a:t> </a:t>
                      </a:r>
                      <a:r>
                        <a:rPr lang="it-IT" dirty="0" err="1"/>
                        <a:t>Economic-financial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congruence</a:t>
                      </a:r>
                      <a:r>
                        <a:rPr lang="it-IT" dirty="0"/>
                        <a:t> and </a:t>
                      </a:r>
                      <a:r>
                        <a:rPr lang="it-IT" dirty="0" err="1"/>
                        <a:t>sustainability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85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b="1" dirty="0"/>
                        <a:t>N.</a:t>
                      </a:r>
                      <a:r>
                        <a:rPr lang="it-IT" b="1" baseline="0" dirty="0"/>
                        <a:t> </a:t>
                      </a:r>
                      <a:r>
                        <a:rPr lang="it-IT" b="1" dirty="0"/>
                        <a:t>Visibilità (</a:t>
                      </a:r>
                      <a:r>
                        <a:rPr lang="it-IT" b="1" dirty="0" err="1"/>
                        <a:t>max</a:t>
                      </a:r>
                      <a:r>
                        <a:rPr lang="it-IT" b="1" dirty="0"/>
                        <a:t> 1000 caratteri)</a:t>
                      </a:r>
                      <a:r>
                        <a:rPr lang="it-IT" b="1" baseline="0" dirty="0"/>
                        <a:t> </a:t>
                      </a:r>
                      <a:r>
                        <a:rPr lang="it-IT" i="1" dirty="0"/>
                        <a:t>Descrivere quali azioni saranno realizzate per assicurare la visibilità dei risultati del progetto.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66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it-IT" dirty="0"/>
                        <a:t>2.2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Visibility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66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it-IT"/>
                        <a:t>1</a:t>
                      </a:r>
                      <a:r>
                        <a:rPr lang="it-IT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66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23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b="1" dirty="0"/>
                        <a:t>O.</a:t>
                      </a:r>
                      <a:r>
                        <a:rPr lang="it-IT" b="1" baseline="0" dirty="0"/>
                        <a:t> </a:t>
                      </a:r>
                      <a:r>
                        <a:rPr lang="it-IT" b="1" dirty="0"/>
                        <a:t>Lettere di supporto (</a:t>
                      </a:r>
                      <a:r>
                        <a:rPr lang="it-IT" b="1" dirty="0" err="1"/>
                        <a:t>max</a:t>
                      </a:r>
                      <a:r>
                        <a:rPr lang="it-IT" b="1" dirty="0"/>
                        <a:t> 1500 caratteri)</a:t>
                      </a:r>
                      <a:r>
                        <a:rPr lang="it-IT" baseline="0" dirty="0"/>
                        <a:t> </a:t>
                      </a:r>
                      <a:r>
                        <a:rPr lang="it-IT" i="1" dirty="0"/>
                        <a:t>Indicare eventuali lettere di supporto e descrivere il contributo del/dei soggetto/i che supportano il progetto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66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66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66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79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81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8A9B5DD-9B84-477F-899B-230D555C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2" y="480287"/>
            <a:ext cx="2873827" cy="133340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EE8D3A0-8F93-470A-96A7-0DB8F86A8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2618989"/>
            <a:ext cx="11090275" cy="3059096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C000AA7-2D57-4B91-A809-DDDABFDEDD87}"/>
              </a:ext>
            </a:extLst>
          </p:cNvPr>
          <p:cNvSpPr txBox="1"/>
          <p:nvPr/>
        </p:nvSpPr>
        <p:spPr>
          <a:xfrm>
            <a:off x="3591687" y="526413"/>
            <a:ext cx="8158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Partecipa</a:t>
            </a:r>
            <a:r>
              <a:rPr lang="en-US" sz="3500" dirty="0">
                <a:solidFill>
                  <a:srgbClr val="003399"/>
                </a:solidFill>
                <a:latin typeface="Trebuchet MS" panose="020B0603020202020204" pitchFamily="34" charset="0"/>
              </a:rPr>
              <a:t> al Bando DIVA -</a:t>
            </a:r>
            <a:endParaRPr lang="sl-SI" sz="35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r>
              <a:rPr lang="sl-SI" sz="3500" dirty="0">
                <a:solidFill>
                  <a:srgbClr val="003399"/>
                </a:solidFill>
                <a:latin typeface="Trebuchet MS" panose="020B0603020202020204" pitchFamily="34" charset="0"/>
              </a:rPr>
              <a:t>DIVA Open </a:t>
            </a:r>
            <a:r>
              <a:rPr lang="sl-SI" sz="35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Call</a:t>
            </a:r>
            <a:r>
              <a:rPr lang="sl-SI" sz="3500" dirty="0">
                <a:solidFill>
                  <a:srgbClr val="003399"/>
                </a:solidFill>
                <a:latin typeface="Trebuchet MS" panose="020B0603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798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 poteka: zakasnitev 5">
            <a:extLst>
              <a:ext uri="{FF2B5EF4-FFF2-40B4-BE49-F238E27FC236}">
                <a16:creationId xmlns:a16="http://schemas.microsoft.com/office/drawing/2014/main" id="{4AF837E0-BE2E-48AB-B32D-F1633FDE9DE9}"/>
              </a:ext>
            </a:extLst>
          </p:cNvPr>
          <p:cNvSpPr/>
          <p:nvPr/>
        </p:nvSpPr>
        <p:spPr>
          <a:xfrm rot="16200000">
            <a:off x="5071771" y="-1054248"/>
            <a:ext cx="2048459" cy="12192000"/>
          </a:xfrm>
          <a:prstGeom prst="flowChartDelay">
            <a:avLst/>
          </a:prstGeom>
          <a:solidFill>
            <a:srgbClr val="FD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9FDE27-81E2-4983-AD9C-BBF50CC9B7C0}"/>
              </a:ext>
            </a:extLst>
          </p:cNvPr>
          <p:cNvSpPr txBox="1"/>
          <p:nvPr/>
        </p:nvSpPr>
        <p:spPr>
          <a:xfrm>
            <a:off x="550861" y="2878351"/>
            <a:ext cx="110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Grazie</a:t>
            </a:r>
            <a:r>
              <a:rPr lang="en-US" sz="4800" dirty="0">
                <a:solidFill>
                  <a:srgbClr val="003399"/>
                </a:solidFill>
                <a:latin typeface="Trebuchet MS" panose="020B0603020202020204" pitchFamily="34" charset="0"/>
              </a:rPr>
              <a:t> per </a:t>
            </a:r>
            <a:r>
              <a:rPr lang="en-US" sz="48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l’attenzione</a:t>
            </a:r>
            <a:r>
              <a:rPr lang="en-US" sz="4800" dirty="0">
                <a:solidFill>
                  <a:srgbClr val="003399"/>
                </a:solidFill>
                <a:latin typeface="Trebuchet MS" panose="020B0603020202020204" pitchFamily="34" charset="0"/>
              </a:rPr>
              <a:t>!</a:t>
            </a:r>
            <a:endParaRPr lang="sl-SI" sz="48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A2AA4-BDA5-4609-9D09-AE5195D8E55B}"/>
              </a:ext>
            </a:extLst>
          </p:cNvPr>
          <p:cNvSpPr txBox="1"/>
          <p:nvPr/>
        </p:nvSpPr>
        <p:spPr>
          <a:xfrm>
            <a:off x="550861" y="6143794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www.ita-slo.eu/</a:t>
            </a:r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diva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BD871E6-D9FC-4FE4-BC49-31D76221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63" y="445206"/>
            <a:ext cx="4348110" cy="20174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7E94998-B937-4477-A981-81F286D48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85" y="4512540"/>
            <a:ext cx="72104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81740"/>
      </p:ext>
    </p:extLst>
  </p:cSld>
  <p:clrMapOvr>
    <a:masterClrMapping/>
  </p:clrMapOvr>
</p:sld>
</file>

<file path=ppt/theme/theme1.xml><?xml version="1.0" encoding="utf-8"?>
<a:theme xmlns:a="http://schemas.openxmlformats.org/drawingml/2006/main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5CBAFD9A8290248A73494636436E455" ma:contentTypeVersion="10" ma:contentTypeDescription="Creare un nuovo documento." ma:contentTypeScope="" ma:versionID="e08716f33632c7c4192fb033454ef7f6">
  <xsd:schema xmlns:xsd="http://www.w3.org/2001/XMLSchema" xmlns:xs="http://www.w3.org/2001/XMLSchema" xmlns:p="http://schemas.microsoft.com/office/2006/metadata/properties" xmlns:ns2="844d4232-23a1-4588-9a25-699e5237d05b" xmlns:ns3="fa2122c9-2e7b-4eb6-b115-dba1257910ff" targetNamespace="http://schemas.microsoft.com/office/2006/metadata/properties" ma:root="true" ma:fieldsID="52223cf6bbd4b51b65c19dd5f7d4dc3b" ns2:_="" ns3:_="">
    <xsd:import namespace="844d4232-23a1-4588-9a25-699e5237d05b"/>
    <xsd:import namespace="fa2122c9-2e7b-4eb6-b115-dba1257910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d4232-23a1-4588-9a25-699e5237d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122c9-2e7b-4eb6-b115-dba1257910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C84774-7904-4DCE-B426-BB6A833A3C1D}">
  <ds:schemaRefs>
    <ds:schemaRef ds:uri="http://schemas.microsoft.com/office/2006/documentManagement/types"/>
    <ds:schemaRef ds:uri="fa2122c9-2e7b-4eb6-b115-dba1257910ff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844d4232-23a1-4588-9a25-699e5237d05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5DD83D-4923-431B-BA01-235B56D69E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82C138-D1B3-454E-9D62-571DD47CC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4d4232-23a1-4588-9a25-699e5237d05b"/>
    <ds:schemaRef ds:uri="fa2122c9-2e7b-4eb6-b115-dba125791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614</Words>
  <Application>Microsoft Office PowerPoint</Application>
  <PresentationFormat>Widescreen</PresentationFormat>
  <Paragraphs>59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Wingdings</vt:lpstr>
      <vt:lpstr>Verdana</vt:lpstr>
      <vt:lpstr>Courier New</vt:lpstr>
      <vt:lpstr>Trebuchet MS</vt:lpstr>
      <vt:lpstr>Symbol</vt:lpstr>
      <vt:lpstr>Fortissimo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.</dc:creator>
  <cp:lastModifiedBy>Mara Tognon</cp:lastModifiedBy>
  <cp:revision>400</cp:revision>
  <cp:lastPrinted>2013-06-10T19:35:15Z</cp:lastPrinted>
  <dcterms:created xsi:type="dcterms:W3CDTF">2013-06-03T22:40:08Z</dcterms:created>
  <dcterms:modified xsi:type="dcterms:W3CDTF">2021-04-09T10:18:22Z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0x010100D5CBAFD9A8290248A73494636436E455</vt:lpwstr>
  </property>
</Properties>
</file>