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4E1A-AAA0-4D52-B780-009375CED62C}" type="datetimeFigureOut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D0E88-A8A7-4D5C-96BC-C3741AA2B1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072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4E1A-AAA0-4D52-B780-009375CED62C}" type="datetimeFigureOut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D0E88-A8A7-4D5C-96BC-C3741AA2B1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3497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4E1A-AAA0-4D52-B780-009375CED62C}" type="datetimeFigureOut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D0E88-A8A7-4D5C-96BC-C3741AA2B1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783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4E1A-AAA0-4D52-B780-009375CED62C}" type="datetimeFigureOut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D0E88-A8A7-4D5C-96BC-C3741AA2B1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6604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4E1A-AAA0-4D52-B780-009375CED62C}" type="datetimeFigureOut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D0E88-A8A7-4D5C-96BC-C3741AA2B1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2370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4E1A-AAA0-4D52-B780-009375CED62C}" type="datetimeFigureOut">
              <a:rPr lang="it-IT" smtClean="0"/>
              <a:t>22/04/2020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D0E88-A8A7-4D5C-96BC-C3741AA2B1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73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4E1A-AAA0-4D52-B780-009375CED62C}" type="datetimeFigureOut">
              <a:rPr lang="it-IT" smtClean="0"/>
              <a:t>22/04/2020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D0E88-A8A7-4D5C-96BC-C3741AA2B1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818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4E1A-AAA0-4D52-B780-009375CED62C}" type="datetimeFigureOut">
              <a:rPr lang="it-IT" smtClean="0"/>
              <a:t>22/04/2020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D0E88-A8A7-4D5C-96BC-C3741AA2B1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0632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4E1A-AAA0-4D52-B780-009375CED62C}" type="datetimeFigureOut">
              <a:rPr lang="it-IT" smtClean="0"/>
              <a:t>22/04/2020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D0E88-A8A7-4D5C-96BC-C3741AA2B1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504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4E1A-AAA0-4D52-B780-009375CED62C}" type="datetimeFigureOut">
              <a:rPr lang="it-IT" smtClean="0"/>
              <a:t>22/04/2020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D0E88-A8A7-4D5C-96BC-C3741AA2B1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5125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4E1A-AAA0-4D52-B780-009375CED62C}" type="datetimeFigureOut">
              <a:rPr lang="it-IT" smtClean="0"/>
              <a:t>22/04/2020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D0E88-A8A7-4D5C-96BC-C3741AA2B1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4028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54E1A-AAA0-4D52-B780-009375CED62C}" type="datetimeFigureOut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D0E88-A8A7-4D5C-96BC-C3741AA2B1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6096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539750" y="1191786"/>
            <a:ext cx="7920038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it-IT" altLang="it-IT" sz="3200" dirty="0">
                <a:solidFill>
                  <a:srgbClr val="006699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Legge Regionale </a:t>
            </a:r>
            <a:r>
              <a:rPr lang="it-IT" altLang="it-IT" sz="3200" dirty="0" smtClean="0">
                <a:solidFill>
                  <a:srgbClr val="006699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n.2 </a:t>
            </a:r>
            <a:r>
              <a:rPr lang="it-IT" altLang="it-IT" sz="3200" dirty="0">
                <a:solidFill>
                  <a:srgbClr val="006699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del </a:t>
            </a:r>
            <a:r>
              <a:rPr lang="it-IT" altLang="it-IT" sz="3200" dirty="0" smtClean="0">
                <a:solidFill>
                  <a:srgbClr val="006699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24 gennaio 2020</a:t>
            </a:r>
            <a:endParaRPr lang="it-IT" altLang="it-IT" sz="3200" dirty="0">
              <a:solidFill>
                <a:srgbClr val="006699"/>
              </a:solidFill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ctr" eaLnBrk="0" hangingPunct="0"/>
            <a:endParaRPr lang="it-IT" altLang="it-IT" sz="3200" dirty="0">
              <a:solidFill>
                <a:srgbClr val="006699"/>
              </a:solidFill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ctr" eaLnBrk="0" hangingPunct="0"/>
            <a:endParaRPr lang="it-IT" altLang="it-IT" sz="2000" dirty="0" smtClean="0">
              <a:solidFill>
                <a:srgbClr val="006699"/>
              </a:solidFill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ctr" eaLnBrk="0" hangingPunct="0"/>
            <a:endParaRPr lang="it-IT" altLang="it-IT" sz="2000" dirty="0">
              <a:solidFill>
                <a:srgbClr val="006699"/>
              </a:solidFill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ctr" eaLnBrk="0" hangingPunct="0"/>
            <a:r>
              <a:rPr lang="it-IT" altLang="it-IT" sz="4000" dirty="0" smtClean="0">
                <a:solidFill>
                  <a:srgbClr val="006699"/>
                </a:solidFill>
                <a:ea typeface="Times New Roman" pitchFamily="18" charset="0"/>
                <a:cs typeface="Tahoma" pitchFamily="34" charset="0"/>
              </a:rPr>
              <a:t>“Disposizioni in materia di Enti locali” </a:t>
            </a:r>
            <a:endParaRPr lang="it-IT" altLang="it-IT" sz="4000" dirty="0">
              <a:solidFill>
                <a:srgbClr val="006699"/>
              </a:solidFill>
              <a:ea typeface="Times New Roman" pitchFamily="18" charset="0"/>
              <a:cs typeface="Tahoma" pitchFamily="34" charset="0"/>
            </a:endParaRPr>
          </a:p>
          <a:p>
            <a:pPr algn="ctr"/>
            <a:endParaRPr lang="it-IT" altLang="it-IT" sz="2000" dirty="0">
              <a:solidFill>
                <a:srgbClr val="006699"/>
              </a:solidFill>
              <a:ea typeface="Times New Roman" pitchFamily="18" charset="0"/>
              <a:cs typeface="Tahoma" pitchFamily="34" charset="0"/>
            </a:endParaRPr>
          </a:p>
          <a:p>
            <a:pPr algn="ctr"/>
            <a:r>
              <a:rPr lang="it-IT" altLang="it-IT" sz="2400" i="1" dirty="0">
                <a:solidFill>
                  <a:srgbClr val="006699"/>
                </a:solidFill>
                <a:ea typeface="Times New Roman" pitchFamily="18" charset="0"/>
                <a:cs typeface="Tahoma" pitchFamily="34" charset="0"/>
              </a:rPr>
              <a:t>Pubblicata nel </a:t>
            </a:r>
            <a:r>
              <a:rPr lang="it-IT" altLang="it-IT" sz="2400" i="1" dirty="0" err="1">
                <a:solidFill>
                  <a:srgbClr val="006699"/>
                </a:solidFill>
                <a:ea typeface="Times New Roman" pitchFamily="18" charset="0"/>
                <a:cs typeface="Tahoma" pitchFamily="34" charset="0"/>
              </a:rPr>
              <a:t>Bur</a:t>
            </a:r>
            <a:r>
              <a:rPr lang="it-IT" altLang="it-IT" sz="2400" i="1" dirty="0">
                <a:solidFill>
                  <a:srgbClr val="006699"/>
                </a:solidFill>
                <a:ea typeface="Times New Roman" pitchFamily="18" charset="0"/>
                <a:cs typeface="Tahoma" pitchFamily="34" charset="0"/>
              </a:rPr>
              <a:t> </a:t>
            </a:r>
            <a:r>
              <a:rPr lang="it-IT" altLang="it-IT" sz="2400" i="1" dirty="0" smtClean="0">
                <a:solidFill>
                  <a:srgbClr val="006699"/>
                </a:solidFill>
                <a:ea typeface="Times New Roman" pitchFamily="18" charset="0"/>
                <a:cs typeface="Tahoma" pitchFamily="34" charset="0"/>
              </a:rPr>
              <a:t>n.11 del  28 gennaio 2020</a:t>
            </a:r>
            <a:endParaRPr lang="it-IT" altLang="it-IT" sz="2400" i="1" dirty="0">
              <a:solidFill>
                <a:srgbClr val="006699"/>
              </a:solidFill>
              <a:ea typeface="Times New Roman" pitchFamily="18" charset="0"/>
              <a:cs typeface="Tahoma" pitchFamily="34" charset="0"/>
            </a:endParaRPr>
          </a:p>
          <a:p>
            <a:pPr algn="ctr"/>
            <a:endParaRPr lang="it-IT" altLang="it-IT" sz="2400" i="1" dirty="0">
              <a:solidFill>
                <a:srgbClr val="006699"/>
              </a:solidFill>
              <a:ea typeface="Times New Roman" pitchFamily="18" charset="0"/>
              <a:cs typeface="Tahoma" pitchFamily="34" charset="0"/>
            </a:endParaRPr>
          </a:p>
          <a:p>
            <a:pPr algn="ctr"/>
            <a:r>
              <a:rPr lang="it-IT" altLang="it-IT" sz="2400" i="1" dirty="0">
                <a:solidFill>
                  <a:srgbClr val="006699"/>
                </a:solidFill>
                <a:ea typeface="Times New Roman" pitchFamily="18" charset="0"/>
                <a:cs typeface="Tahoma" pitchFamily="34" charset="0"/>
              </a:rPr>
              <a:t>La legge è entrata in vigore il </a:t>
            </a:r>
            <a:r>
              <a:rPr lang="it-IT" altLang="it-IT" sz="2400" i="1" dirty="0" smtClean="0">
                <a:solidFill>
                  <a:srgbClr val="006699"/>
                </a:solidFill>
                <a:ea typeface="Times New Roman" pitchFamily="18" charset="0"/>
                <a:cs typeface="Tahoma" pitchFamily="34" charset="0"/>
              </a:rPr>
              <a:t> 12 febbraio 2020</a:t>
            </a:r>
            <a:endParaRPr lang="it-IT" altLang="it-IT" sz="2400" i="1" dirty="0">
              <a:solidFill>
                <a:srgbClr val="006699"/>
              </a:solidFill>
              <a:ea typeface="Times New Roman" pitchFamily="18" charset="0"/>
              <a:cs typeface="Tahoma" pitchFamily="34" charset="0"/>
            </a:endParaRPr>
          </a:p>
          <a:p>
            <a:pPr algn="ctr" eaLnBrk="0" hangingPunct="0"/>
            <a:endParaRPr lang="it-IT" altLang="it-IT" sz="2400" i="1" dirty="0">
              <a:solidFill>
                <a:srgbClr val="006699"/>
              </a:solidFill>
              <a:ea typeface="Times New Roman" pitchFamily="18" charset="0"/>
              <a:cs typeface="Tahoma" pitchFamily="34" charset="0"/>
            </a:endParaRPr>
          </a:p>
        </p:txBody>
      </p:sp>
      <p:pic>
        <p:nvPicPr>
          <p:cNvPr id="4" name="Picture 2" descr="logobar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573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39602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114846"/>
            <a:ext cx="8075612" cy="5778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it-IT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Principali modifiche alla L.R. n. 18/2012</a:t>
            </a:r>
            <a:endParaRPr lang="it-IT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9395" name="Picture 2" descr="logobar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573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3865737" y="1685126"/>
            <a:ext cx="5098405" cy="181588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it-IT" sz="1400" dirty="0">
                <a:solidFill>
                  <a:srgbClr val="006699"/>
                </a:solidFill>
                <a:latin typeface="Arial" charset="0"/>
                <a:cs typeface="+mn-cs"/>
              </a:rPr>
              <a:t>La Regione favorisce ed incentiva l’adesione volontaria di </a:t>
            </a:r>
            <a:r>
              <a:rPr lang="it-IT" sz="1400" u="sng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+mn-cs"/>
              </a:rPr>
              <a:t>tutti i Comuni veneti</a:t>
            </a:r>
            <a:r>
              <a:rPr lang="it-IT" sz="1400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+mn-cs"/>
              </a:rPr>
              <a:t> </a:t>
            </a:r>
            <a:r>
              <a:rPr lang="it-IT" sz="1400" dirty="0">
                <a:solidFill>
                  <a:srgbClr val="006699"/>
                </a:solidFill>
                <a:latin typeface="Arial" charset="0"/>
                <a:cs typeface="+mn-cs"/>
              </a:rPr>
              <a:t>all’esercizio associato di funzioni fondamentali, garantendo </a:t>
            </a:r>
            <a:r>
              <a:rPr lang="it-IT" sz="1400" u="sng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+mn-cs"/>
              </a:rPr>
              <a:t>priorità</a:t>
            </a:r>
            <a:r>
              <a:rPr lang="it-IT" sz="1400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+mn-cs"/>
              </a:rPr>
              <a:t> </a:t>
            </a:r>
            <a:r>
              <a:rPr lang="it-IT" sz="1400" dirty="0">
                <a:solidFill>
                  <a:srgbClr val="006699"/>
                </a:solidFill>
                <a:latin typeface="Arial" charset="0"/>
                <a:cs typeface="+mn-cs"/>
              </a:rPr>
              <a:t>nell’assegnazione dei </a:t>
            </a:r>
            <a:r>
              <a:rPr lang="it-IT" sz="1400" dirty="0" smtClean="0">
                <a:solidFill>
                  <a:srgbClr val="006699"/>
                </a:solidFill>
                <a:latin typeface="Arial" charset="0"/>
                <a:cs typeface="+mn-cs"/>
              </a:rPr>
              <a:t>contributi</a:t>
            </a:r>
          </a:p>
          <a:p>
            <a:pPr algn="just" eaLnBrk="0" hangingPunct="0">
              <a:defRPr/>
            </a:pPr>
            <a:endParaRPr lang="it-IT" sz="1400" dirty="0" smtClean="0">
              <a:solidFill>
                <a:srgbClr val="006699"/>
              </a:solidFill>
              <a:latin typeface="Arial" charset="0"/>
              <a:cs typeface="+mn-cs"/>
            </a:endParaRPr>
          </a:p>
          <a:p>
            <a:pPr algn="just" eaLnBrk="0" hangingPunct="0">
              <a:defRPr/>
            </a:pPr>
            <a:r>
              <a:rPr lang="it-IT" sz="1400" dirty="0" smtClean="0">
                <a:solidFill>
                  <a:srgbClr val="FF0000"/>
                </a:solidFill>
                <a:latin typeface="Arial" charset="0"/>
                <a:cs typeface="+mn-cs"/>
              </a:rPr>
              <a:t>Prevista la possibilità per i piccoli comuni di dimostrare che per particolari ragioni non sono realizzabili livelli di efficienza ed efficacia nell’erogazione dei servizi</a:t>
            </a:r>
            <a:endParaRPr lang="it-IT" sz="1400" b="1" dirty="0">
              <a:solidFill>
                <a:srgbClr val="FF0000"/>
              </a:solidFill>
              <a:latin typeface="Arial" charset="0"/>
              <a:cs typeface="+mn-cs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3851920" y="5157192"/>
            <a:ext cx="5096818" cy="73866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it-IT" sz="1400" dirty="0">
                <a:solidFill>
                  <a:srgbClr val="006699"/>
                </a:solidFill>
                <a:latin typeface="Arial" charset="0"/>
                <a:cs typeface="+mn-cs"/>
              </a:rPr>
              <a:t>In caso di mancato esercizio di almeno </a:t>
            </a:r>
            <a:r>
              <a:rPr lang="it-IT" sz="1400" u="sng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 funzione fondamentale</a:t>
            </a:r>
            <a:r>
              <a:rPr lang="it-IT" sz="1400" dirty="0">
                <a:solidFill>
                  <a:srgbClr val="006699"/>
                </a:solidFill>
                <a:latin typeface="Arial" charset="0"/>
                <a:cs typeface="+mn-cs"/>
              </a:rPr>
              <a:t> è previsto lo scioglimento dell’Ente con provvedimento della Giunta regionale</a:t>
            </a:r>
            <a:endParaRPr lang="it-IT" sz="2800" b="1" strike="sngStrike" dirty="0">
              <a:solidFill>
                <a:srgbClr val="006699"/>
              </a:solidFill>
              <a:latin typeface="Arial" charset="0"/>
              <a:cs typeface="+mn-cs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3851919" y="960909"/>
            <a:ext cx="5098406" cy="52387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it-IT" sz="1400" dirty="0">
                <a:solidFill>
                  <a:srgbClr val="006699"/>
                </a:solidFill>
                <a:latin typeface="Arial" charset="0"/>
                <a:cs typeface="+mn-cs"/>
              </a:rPr>
              <a:t>Richiamo esplicito alla Programmazione per lo sviluppo locale, di cui alla LR 35/2001</a:t>
            </a:r>
            <a:endParaRPr lang="it-IT" b="1" dirty="0">
              <a:solidFill>
                <a:srgbClr val="006699"/>
              </a:solidFill>
              <a:latin typeface="Arial" charset="0"/>
              <a:cs typeface="+mn-cs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3851920" y="3842464"/>
            <a:ext cx="5112222" cy="73866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it-IT" sz="1400" dirty="0" smtClean="0">
                <a:solidFill>
                  <a:srgbClr val="006699"/>
                </a:solidFill>
                <a:latin typeface="Arial" charset="0"/>
                <a:cs typeface="+mn-cs"/>
              </a:rPr>
              <a:t>I comuni appartenenti all’area montana possono derogare al limite demografico minimo associativo dei 5.000 abitanti purché le funzioni siano esercitate da almeno</a:t>
            </a:r>
            <a:r>
              <a:rPr lang="it-IT" sz="1400" dirty="0" smtClean="0">
                <a:solidFill>
                  <a:srgbClr val="FF0000"/>
                </a:solidFill>
                <a:latin typeface="Arial" charset="0"/>
                <a:cs typeface="+mn-cs"/>
              </a:rPr>
              <a:t> </a:t>
            </a:r>
            <a:r>
              <a:rPr lang="it-IT" sz="1400" u="sng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3 comuni</a:t>
            </a:r>
          </a:p>
        </p:txBody>
      </p:sp>
      <p:sp>
        <p:nvSpPr>
          <p:cNvPr id="3" name="Rettangolo 2"/>
          <p:cNvSpPr/>
          <p:nvPr/>
        </p:nvSpPr>
        <p:spPr>
          <a:xfrm>
            <a:off x="179512" y="1043444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it-IT" b="1" u="sng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Finalità</a:t>
            </a:r>
          </a:p>
        </p:txBody>
      </p:sp>
      <p:sp>
        <p:nvSpPr>
          <p:cNvPr id="4" name="Rettangolo 3"/>
          <p:cNvSpPr/>
          <p:nvPr/>
        </p:nvSpPr>
        <p:spPr>
          <a:xfrm>
            <a:off x="107504" y="2267580"/>
            <a:ext cx="35445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it-IT" b="1" u="sng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Esercizio associato di funzioni</a:t>
            </a:r>
          </a:p>
        </p:txBody>
      </p:sp>
      <p:sp>
        <p:nvSpPr>
          <p:cNvPr id="6" name="Rettangolo 5"/>
          <p:cNvSpPr/>
          <p:nvPr/>
        </p:nvSpPr>
        <p:spPr>
          <a:xfrm>
            <a:off x="97075" y="3862789"/>
            <a:ext cx="38258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it-IT" b="1" u="sng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Modifica del limite demografico </a:t>
            </a:r>
            <a:r>
              <a:rPr lang="it-IT" b="1" u="sng" dirty="0" smtClean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minimo </a:t>
            </a:r>
            <a:r>
              <a:rPr lang="it-IT" b="1" u="sng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associativo</a:t>
            </a:r>
            <a:endParaRPr lang="it-IT" b="1" dirty="0">
              <a:solidFill>
                <a:srgbClr val="006699"/>
              </a:solidFill>
              <a:latin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131242" y="5301208"/>
            <a:ext cx="19287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it-IT" b="1" u="sng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Unioni montane</a:t>
            </a:r>
          </a:p>
        </p:txBody>
      </p:sp>
    </p:spTree>
    <p:extLst>
      <p:ext uri="{BB962C8B-B14F-4D97-AF65-F5344CB8AC3E}">
        <p14:creationId xmlns:p14="http://schemas.microsoft.com/office/powerpoint/2010/main" val="125934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16013" y="-88900"/>
            <a:ext cx="8075612" cy="5778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Principali modifiche alla L.R. n. 40/2012</a:t>
            </a:r>
            <a:endParaRPr lang="it-IT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0419" name="Picture 2" descr="logobar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573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3923929" y="1506538"/>
            <a:ext cx="5139110" cy="13843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it-IT" sz="1400" dirty="0">
                <a:solidFill>
                  <a:srgbClr val="006699"/>
                </a:solidFill>
                <a:latin typeface="Arial" charset="0"/>
                <a:cs typeface="+mn-cs"/>
              </a:rPr>
              <a:t>E’ consentita la rideterminazione degli ambiti </a:t>
            </a:r>
            <a:r>
              <a:rPr lang="it-IT" sz="1400" dirty="0" smtClean="0">
                <a:solidFill>
                  <a:srgbClr val="006699"/>
                </a:solidFill>
                <a:latin typeface="Arial" charset="0"/>
                <a:cs typeface="+mn-cs"/>
              </a:rPr>
              <a:t>anche attraverso </a:t>
            </a:r>
            <a:r>
              <a:rPr lang="it-IT" sz="1400" dirty="0">
                <a:solidFill>
                  <a:srgbClr val="006699"/>
                </a:solidFill>
                <a:latin typeface="Arial" charset="0"/>
                <a:cs typeface="+mn-cs"/>
              </a:rPr>
              <a:t>l’aggregazione fra Unioni montane </a:t>
            </a:r>
          </a:p>
          <a:p>
            <a:pPr algn="just" eaLnBrk="0" hangingPunct="0">
              <a:defRPr/>
            </a:pPr>
            <a:r>
              <a:rPr lang="it-IT" sz="1400" dirty="0">
                <a:solidFill>
                  <a:srgbClr val="006699"/>
                </a:solidFill>
                <a:latin typeface="Arial" charset="0"/>
                <a:cs typeface="+mn-cs"/>
              </a:rPr>
              <a:t>Previsti lo scioglimento in caso di impossibilità di funzionamento dell’Unione montana o di mancata trasformazione, entro il termine di </a:t>
            </a:r>
            <a:r>
              <a:rPr lang="it-IT" sz="1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+mn-cs"/>
              </a:rPr>
              <a:t>3 </a:t>
            </a:r>
            <a:r>
              <a:rPr lang="it-IT" sz="1400" dirty="0">
                <a:solidFill>
                  <a:srgbClr val="006699"/>
                </a:solidFill>
                <a:latin typeface="Arial" charset="0"/>
                <a:cs typeface="+mn-cs"/>
              </a:rPr>
              <a:t>mesi, della precedente Comunità montana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3914405" y="4595296"/>
            <a:ext cx="5120059" cy="95408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it-IT" sz="1400" dirty="0">
                <a:solidFill>
                  <a:srgbClr val="006699"/>
                </a:solidFill>
                <a:latin typeface="Arial" charset="0"/>
                <a:cs typeface="+mn-cs"/>
              </a:rPr>
              <a:t>Ridefinizione delle principali e specifiche competenze assegnate alle Unioni montane con specifiche leggi regionali riguardanti la manutenzione e la promozione del territorio </a:t>
            </a:r>
            <a:r>
              <a:rPr lang="it-IT" sz="1400" dirty="0" smtClean="0">
                <a:solidFill>
                  <a:srgbClr val="006699"/>
                </a:solidFill>
                <a:latin typeface="Arial" charset="0"/>
                <a:cs typeface="+mn-cs"/>
              </a:rPr>
              <a:t>montano</a:t>
            </a:r>
            <a:endParaRPr lang="it-IT" sz="1400" dirty="0">
              <a:latin typeface="Arial" charset="0"/>
              <a:cs typeface="Arial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3923929" y="582613"/>
            <a:ext cx="5112121" cy="73818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it-IT" sz="1400" dirty="0">
                <a:solidFill>
                  <a:srgbClr val="006699"/>
                </a:solidFill>
                <a:latin typeface="Arial" charset="0"/>
                <a:cs typeface="+mn-cs"/>
              </a:rPr>
              <a:t>Le Unioni montane sono l’ente di riferimento per la manutenzione ambientale e per la valorizzazione sociale e culturale del territorio montano</a:t>
            </a:r>
            <a:endParaRPr lang="it-IT" b="1" dirty="0">
              <a:solidFill>
                <a:srgbClr val="006699"/>
              </a:solidFill>
              <a:latin typeface="Arial" charset="0"/>
              <a:cs typeface="+mn-cs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3923929" y="3234810"/>
            <a:ext cx="5112121" cy="95410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it-IT" sz="1400" dirty="0">
                <a:solidFill>
                  <a:srgbClr val="006699"/>
                </a:solidFill>
                <a:latin typeface="Arial" charset="0"/>
                <a:cs typeface="+mn-cs"/>
              </a:rPr>
              <a:t>Per garantire migliore operatività è stata modificata la composizione degli organi secondo le disposizioni contenute nel TUEL. Inserite modifiche sulla composizione e funzionamento del Consiglio delle autonomie montane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3923929" y="5897563"/>
            <a:ext cx="5112121" cy="52322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it-IT" sz="1400" dirty="0">
                <a:solidFill>
                  <a:srgbClr val="006699"/>
                </a:solidFill>
                <a:latin typeface="Arial" charset="0"/>
                <a:cs typeface="+mn-cs"/>
              </a:rPr>
              <a:t>Modifica e semplificazione dei criteri di riparto dei contributi spettanti per le spese di funzionamento e di investimento</a:t>
            </a:r>
            <a:endParaRPr lang="it-IT" sz="800" dirty="0">
              <a:solidFill>
                <a:srgbClr val="006699"/>
              </a:solidFill>
              <a:latin typeface="Arial" charset="0"/>
              <a:cs typeface="+mn-cs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141863" y="767040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it-IT" b="1" u="sng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Finalità</a:t>
            </a:r>
          </a:p>
        </p:txBody>
      </p:sp>
      <p:sp>
        <p:nvSpPr>
          <p:cNvPr id="4" name="Rettangolo 3"/>
          <p:cNvSpPr/>
          <p:nvPr/>
        </p:nvSpPr>
        <p:spPr>
          <a:xfrm>
            <a:off x="-18653" y="1885474"/>
            <a:ext cx="3749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it-IT" b="1" u="sng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Modifiche degli ambiti territoriali</a:t>
            </a:r>
          </a:p>
        </p:txBody>
      </p:sp>
      <p:sp>
        <p:nvSpPr>
          <p:cNvPr id="6" name="Rettangolo 5"/>
          <p:cNvSpPr/>
          <p:nvPr/>
        </p:nvSpPr>
        <p:spPr>
          <a:xfrm>
            <a:off x="73501" y="3342531"/>
            <a:ext cx="928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it-IT" b="1" u="sng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Organi</a:t>
            </a:r>
          </a:p>
        </p:txBody>
      </p:sp>
      <p:sp>
        <p:nvSpPr>
          <p:cNvPr id="8" name="Rettangolo 7"/>
          <p:cNvSpPr/>
          <p:nvPr/>
        </p:nvSpPr>
        <p:spPr>
          <a:xfrm>
            <a:off x="96584" y="4887673"/>
            <a:ext cx="1133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it-IT" b="1" u="sng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Funzioni</a:t>
            </a:r>
          </a:p>
        </p:txBody>
      </p:sp>
      <p:sp>
        <p:nvSpPr>
          <p:cNvPr id="9" name="Rettangolo 8"/>
          <p:cNvSpPr/>
          <p:nvPr/>
        </p:nvSpPr>
        <p:spPr>
          <a:xfrm>
            <a:off x="73501" y="6097628"/>
            <a:ext cx="2313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it-IT" b="1" u="sng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Contributi regionali</a:t>
            </a:r>
          </a:p>
        </p:txBody>
      </p:sp>
    </p:spTree>
    <p:extLst>
      <p:ext uri="{BB962C8B-B14F-4D97-AF65-F5344CB8AC3E}">
        <p14:creationId xmlns:p14="http://schemas.microsoft.com/office/powerpoint/2010/main" val="222321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308</Words>
  <Application>Microsoft Office PowerPoint</Application>
  <PresentationFormat>Presentazione su schermo (4:3)</PresentationFormat>
  <Paragraphs>32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Calibri</vt:lpstr>
      <vt:lpstr>Tahoma</vt:lpstr>
      <vt:lpstr>Times New Roman</vt:lpstr>
      <vt:lpstr>Tema di Office</vt:lpstr>
      <vt:lpstr>Presentazione standard di PowerPoint</vt:lpstr>
      <vt:lpstr> Principali modifiche alla L.R. n. 18/2012</vt:lpstr>
      <vt:lpstr>Principali modifiche alla L.R. n. 40/2012</vt:lpstr>
    </vt:vector>
  </TitlesOfParts>
  <Company>Giunta Regionale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Administrator</dc:creator>
  <cp:lastModifiedBy>Enrico Specchio</cp:lastModifiedBy>
  <cp:revision>2</cp:revision>
  <dcterms:created xsi:type="dcterms:W3CDTF">2020-04-15T12:26:28Z</dcterms:created>
  <dcterms:modified xsi:type="dcterms:W3CDTF">2020-04-22T11:16:55Z</dcterms:modified>
</cp:coreProperties>
</file>