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71" r:id="rId4"/>
    <p:sldId id="272" r:id="rId5"/>
    <p:sldId id="273" r:id="rId6"/>
    <p:sldId id="274" r:id="rId7"/>
    <p:sldId id="269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6DD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3" d="100"/>
          <a:sy n="123" d="100"/>
        </p:scale>
        <p:origin x="-11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8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88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191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277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74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182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26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4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099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916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300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F79C2-7DBE-426B-81B3-2C0D05F5AD85}" type="datetimeFigureOut">
              <a:rPr lang="it-IT" smtClean="0"/>
              <a:t>05/06/2019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34491-6F18-4A8F-A204-839E0CF7E1C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3433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1190" y="1017355"/>
            <a:ext cx="6121910" cy="833180"/>
          </a:xfrm>
          <a:prstGeom prst="rect">
            <a:avLst/>
          </a:prstGeom>
        </p:spPr>
      </p:pic>
      <p:sp>
        <p:nvSpPr>
          <p:cNvPr id="10" name="Segnaposto contenuto 9"/>
          <p:cNvSpPr>
            <a:spLocks noGrp="1"/>
          </p:cNvSpPr>
          <p:nvPr>
            <p:ph idx="1"/>
          </p:nvPr>
        </p:nvSpPr>
        <p:spPr>
          <a:xfrm>
            <a:off x="838200" y="2252311"/>
            <a:ext cx="10515600" cy="3924651"/>
          </a:xfr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endParaRPr lang="it-IT" dirty="0" smtClean="0"/>
          </a:p>
          <a:p>
            <a:pPr marL="0" indent="0" algn="ctr">
              <a:buNone/>
            </a:pPr>
            <a:r>
              <a:rPr lang="it-IT" sz="2400" dirty="0" smtClean="0"/>
              <a:t>Regione del Veneto - Direzione </a:t>
            </a:r>
            <a:r>
              <a:rPr lang="it-IT" sz="2400" dirty="0" err="1" smtClean="0"/>
              <a:t>Agroambiente</a:t>
            </a:r>
            <a:r>
              <a:rPr lang="it-IT" sz="2400" dirty="0" smtClean="0"/>
              <a:t> Caccia e Pesca </a:t>
            </a:r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66CCFF"/>
                </a:solidFill>
              </a:rPr>
              <a:t>PO Gestione Attività Organismo Intermedio </a:t>
            </a:r>
            <a:r>
              <a:rPr lang="it-IT" sz="2400" b="1" dirty="0" err="1" smtClean="0">
                <a:solidFill>
                  <a:srgbClr val="66CCFF"/>
                </a:solidFill>
              </a:rPr>
              <a:t>AdG</a:t>
            </a:r>
            <a:r>
              <a:rPr lang="it-IT" sz="2400" b="1" dirty="0" smtClean="0">
                <a:solidFill>
                  <a:srgbClr val="66CCFF"/>
                </a:solidFill>
              </a:rPr>
              <a:t> FEAMP</a:t>
            </a:r>
          </a:p>
          <a:p>
            <a:pPr marL="0" indent="0">
              <a:buNone/>
            </a:pPr>
            <a:endParaRPr lang="it-IT" sz="2400" dirty="0">
              <a:solidFill>
                <a:srgbClr val="66CCFF"/>
              </a:solidFill>
            </a:endParaRPr>
          </a:p>
          <a:p>
            <a:pPr marL="0" indent="0" algn="ctr">
              <a:buNone/>
            </a:pPr>
            <a:r>
              <a:rPr lang="it-IT" sz="3200" b="1" dirty="0" smtClean="0">
                <a:solidFill>
                  <a:srgbClr val="66CCFF"/>
                </a:solidFill>
              </a:rPr>
              <a:t>  INCONTRO FORMATIVO P.O. FEAMP 2014-2020</a:t>
            </a:r>
          </a:p>
          <a:p>
            <a:pPr marL="0" indent="0" algn="ctr">
              <a:buNone/>
            </a:pPr>
            <a:endParaRPr lang="it-IT" dirty="0" smtClean="0">
              <a:solidFill>
                <a:srgbClr val="66CCFF"/>
              </a:solidFill>
            </a:endParaRPr>
          </a:p>
          <a:p>
            <a:pPr marL="0" indent="0" algn="ctr">
              <a:buNone/>
            </a:pPr>
            <a:r>
              <a:rPr lang="it-IT" sz="2000" dirty="0" smtClean="0"/>
              <a:t>6 GIUGNO 2019</a:t>
            </a:r>
          </a:p>
          <a:p>
            <a:pPr marL="0" indent="0" algn="ctr">
              <a:buNone/>
            </a:pPr>
            <a:r>
              <a:rPr lang="it-IT" sz="2000" dirty="0" smtClean="0"/>
              <a:t>Palazzo del Gazzettino  - Via Torino 110</a:t>
            </a:r>
          </a:p>
          <a:p>
            <a:pPr marL="0" indent="0" algn="ctr">
              <a:buNone/>
            </a:pPr>
            <a:r>
              <a:rPr lang="it-IT" sz="2000" dirty="0" smtClean="0"/>
              <a:t>Sala Rosa 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69777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it-IT" sz="3200" b="1" dirty="0" smtClean="0"/>
              <a:t>COMUNICAZIONE DI AMMISSIONE A FINANZIAMENTO E QUADRO ECONOMICO-FINANZIARIO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/>
            <a:r>
              <a:rPr lang="it-IT" dirty="0" smtClean="0"/>
              <a:t>Indicazione del Decreto </a:t>
            </a:r>
            <a:r>
              <a:rPr lang="it-IT" dirty="0"/>
              <a:t>dirigenziale </a:t>
            </a:r>
            <a:r>
              <a:rPr lang="it-IT" dirty="0" smtClean="0"/>
              <a:t> che approva la graduatoria con posizione conseguita; </a:t>
            </a:r>
            <a:endParaRPr lang="it-IT" dirty="0"/>
          </a:p>
          <a:p>
            <a:pPr lvl="0"/>
            <a:r>
              <a:rPr lang="it-IT" dirty="0"/>
              <a:t>l’importo della spesa ammissibile </a:t>
            </a:r>
            <a:r>
              <a:rPr lang="it-IT" dirty="0" smtClean="0"/>
              <a:t>(suddiviso in quota Ue/</a:t>
            </a:r>
            <a:r>
              <a:rPr lang="it-IT" dirty="0" err="1" smtClean="0"/>
              <a:t>FdR</a:t>
            </a:r>
            <a:r>
              <a:rPr lang="it-IT" dirty="0" smtClean="0"/>
              <a:t>/Regione) come </a:t>
            </a:r>
            <a:r>
              <a:rPr lang="it-IT" dirty="0"/>
              <a:t>da quadro economico riportato nell’</a:t>
            </a:r>
            <a:r>
              <a:rPr lang="it-IT" b="1" dirty="0"/>
              <a:t>Allegato </a:t>
            </a:r>
            <a:r>
              <a:rPr lang="it-IT" b="1" dirty="0" smtClean="0"/>
              <a:t>A</a:t>
            </a:r>
            <a:r>
              <a:rPr lang="it-IT" dirty="0" smtClean="0"/>
              <a:t>;</a:t>
            </a:r>
            <a:endParaRPr lang="it-IT" dirty="0"/>
          </a:p>
          <a:p>
            <a:pPr lvl="0"/>
            <a:r>
              <a:rPr lang="it-IT" dirty="0"/>
              <a:t>a</a:t>
            </a:r>
            <a:r>
              <a:rPr lang="it-IT" dirty="0" smtClean="0"/>
              <a:t>ttribuzione del codice </a:t>
            </a:r>
            <a:r>
              <a:rPr lang="it-IT" dirty="0"/>
              <a:t>identificativo FEAMP </a:t>
            </a:r>
            <a:r>
              <a:rPr lang="it-IT" dirty="0" smtClean="0"/>
              <a:t>e CUP;</a:t>
            </a:r>
            <a:endParaRPr lang="it-IT" dirty="0"/>
          </a:p>
          <a:p>
            <a:pPr lvl="0"/>
            <a:r>
              <a:rPr lang="it-IT" dirty="0"/>
              <a:t>l’IVA costituisce / non </a:t>
            </a:r>
            <a:r>
              <a:rPr lang="it-IT" dirty="0" smtClean="0"/>
              <a:t>costituisce </a:t>
            </a:r>
            <a:r>
              <a:rPr lang="it-IT" dirty="0"/>
              <a:t>spesa ammissibile dell'operazione, ai sensi di quanto previsto dall’art. 37, par. 11, del Reg (UE) 1303/2013;</a:t>
            </a:r>
          </a:p>
          <a:p>
            <a:pPr marL="0" indent="0" algn="ctr">
              <a:buNone/>
            </a:pPr>
            <a:endParaRPr lang="it-IT" b="1" cap="all" dirty="0" smtClean="0"/>
          </a:p>
          <a:p>
            <a:pPr marL="0" indent="0" algn="ctr">
              <a:buNone/>
            </a:pPr>
            <a:endParaRPr lang="it-IT" sz="2400" b="1" cap="all" dirty="0" smtClean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816" y="5958242"/>
            <a:ext cx="4052807" cy="552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101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it-IT" sz="3200" b="1" dirty="0" smtClean="0"/>
              <a:t>COMUNICAZIONE DI AMMISSIONE A FINANZIAMENTO E QUADRO ECONOMICO-FINANZIARIO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r>
              <a:rPr lang="it-IT" b="1" dirty="0"/>
              <a:t>INIZIO DEI LAVORI</a:t>
            </a:r>
            <a:endParaRPr lang="it-IT" dirty="0"/>
          </a:p>
          <a:p>
            <a:r>
              <a:rPr lang="it-IT" dirty="0"/>
              <a:t>I lavori dovranno essere </a:t>
            </a:r>
            <a:r>
              <a:rPr lang="it-IT" b="1" dirty="0"/>
              <a:t>avviati </a:t>
            </a:r>
            <a:r>
              <a:rPr lang="it-IT" dirty="0"/>
              <a:t>entro </a:t>
            </a:r>
            <a:r>
              <a:rPr lang="it-IT" b="1" dirty="0"/>
              <a:t>30/60 giorni </a:t>
            </a:r>
            <a:r>
              <a:rPr lang="it-IT" b="1" dirty="0" smtClean="0"/>
              <a:t>a </a:t>
            </a:r>
            <a:r>
              <a:rPr lang="it-IT" b="1" dirty="0"/>
              <a:t>decorrere dalla data di ricezione della </a:t>
            </a:r>
            <a:r>
              <a:rPr lang="it-IT" b="1" dirty="0" smtClean="0"/>
              <a:t>comunicazione</a:t>
            </a:r>
            <a:r>
              <a:rPr lang="it-IT" b="1" dirty="0"/>
              <a:t>. </a:t>
            </a:r>
            <a:endParaRPr lang="it-IT" dirty="0"/>
          </a:p>
          <a:p>
            <a:r>
              <a:rPr lang="it-IT" dirty="0"/>
              <a:t>Entro il medesimo termine il beneficiario dovrà</a:t>
            </a:r>
            <a:r>
              <a:rPr lang="it-IT" b="1" dirty="0"/>
              <a:t> comunicare </a:t>
            </a:r>
            <a:r>
              <a:rPr lang="it-IT" dirty="0"/>
              <a:t>alla Regione del Veneto </a:t>
            </a:r>
            <a:r>
              <a:rPr lang="it-IT" b="1" dirty="0"/>
              <a:t>la data di inizio lavori per gli interventi ammessi, unitamente all’esplicita accettazione delle prescrizioni contenute nella presente comunicazione, utilizzando la specifica modulistica.</a:t>
            </a:r>
            <a:endParaRPr lang="it-IT" dirty="0"/>
          </a:p>
          <a:p>
            <a:r>
              <a:rPr lang="it-IT" dirty="0"/>
              <a:t>Alla comunicazione di inizio lavori dovrà essere allegata la seguente documentazione:</a:t>
            </a:r>
          </a:p>
          <a:p>
            <a:r>
              <a:rPr lang="it-IT" dirty="0"/>
              <a:t>- permesso di costruire/SCIA (segnalazione certificata di inizio attività)/CILA (comunicazione inizio lavori asseverata);</a:t>
            </a:r>
          </a:p>
          <a:p>
            <a:r>
              <a:rPr lang="it-IT" b="1" dirty="0"/>
              <a:t>-</a:t>
            </a:r>
            <a:r>
              <a:rPr lang="it-IT" dirty="0"/>
              <a:t> nome del/i Direttore/i dei Lavori e del/i responsabili della sicurezza del cantiere - solo ove previsto dalla tipologia delle opere da realizzare</a:t>
            </a:r>
            <a:r>
              <a:rPr lang="it-IT" dirty="0" smtClean="0"/>
              <a:t>.</a:t>
            </a:r>
            <a:endParaRPr lang="it-IT" dirty="0"/>
          </a:p>
          <a:p>
            <a:r>
              <a:rPr lang="it-IT" b="1" dirty="0"/>
              <a:t>Il mancato invio della comunicazione di inizio dei lavori comporterà l’avvio del procedimento di revoca del contributo.</a:t>
            </a:r>
            <a:endParaRPr lang="it-IT" dirty="0"/>
          </a:p>
          <a:p>
            <a:pPr marL="0" indent="0" algn="ctr">
              <a:buNone/>
            </a:pPr>
            <a:endParaRPr lang="it-IT" b="1" cap="all" dirty="0" smtClean="0"/>
          </a:p>
          <a:p>
            <a:pPr marL="0" indent="0" algn="ctr">
              <a:buNone/>
            </a:pPr>
            <a:endParaRPr lang="it-IT" sz="2400" b="1" cap="all" dirty="0" smtClean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816" y="5958242"/>
            <a:ext cx="4052807" cy="552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61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it-IT" sz="3200" b="1" dirty="0" smtClean="0"/>
              <a:t>COMUNICAZIONE DI AMMISSIONE A FINANZIAMENTO E QUADRO ECONOMICO-FINANZIARIO</a:t>
            </a:r>
            <a:endParaRPr lang="it-IT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816" y="5958242"/>
            <a:ext cx="4052807" cy="552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AUTORIZZAZIONI, NULLA OSTA</a:t>
            </a:r>
            <a:endParaRPr lang="it-IT" dirty="0"/>
          </a:p>
          <a:p>
            <a:r>
              <a:rPr lang="it-IT" dirty="0"/>
              <a:t>Entro XXXX/180 giorni a decorrere dalla data di ricezione della presente comunicazione dovrà essere presentata la seguente documentazione:</a:t>
            </a:r>
          </a:p>
          <a:p>
            <a:pPr lvl="0"/>
            <a:r>
              <a:rPr lang="it-IT" dirty="0"/>
              <a:t>………………..</a:t>
            </a:r>
          </a:p>
          <a:p>
            <a:pPr lvl="0"/>
            <a:r>
              <a:rPr lang="it-IT" dirty="0"/>
              <a:t>……………….</a:t>
            </a:r>
          </a:p>
          <a:p>
            <a:pPr lvl="0"/>
            <a:r>
              <a:rPr lang="it-IT" dirty="0"/>
              <a:t>………………..</a:t>
            </a:r>
          </a:p>
          <a:p>
            <a:r>
              <a:rPr lang="it-IT" b="1" dirty="0"/>
              <a:t>Il mancato invio della documentazione di cui sopra entro il termine perentorio indicato comporterà l’avvio del procedimento di revoca del contributo.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002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it-IT" sz="3200" b="1" dirty="0" smtClean="0"/>
              <a:t>COMUNICAZIONE DI AMMISSIONE A FINANZIAMENTO E QUADRO ECONOMICO-FINANZIARIO</a:t>
            </a:r>
            <a:endParaRPr lang="it-IT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816" y="5958242"/>
            <a:ext cx="4052807" cy="552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859" y="1833885"/>
            <a:ext cx="8098250" cy="4124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019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it-IT" sz="3200" b="1" dirty="0" smtClean="0"/>
              <a:t>COMUNICAZIONE DI AMMISSIONE A FINANZIAMENTO E QUADRO ECONOMICO-FINANZIARIO</a:t>
            </a:r>
            <a:endParaRPr lang="it-IT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815" y="6170015"/>
            <a:ext cx="4052807" cy="552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051" y="1410525"/>
            <a:ext cx="8450003" cy="4759490"/>
          </a:xfrm>
        </p:spPr>
      </p:pic>
      <p:sp>
        <p:nvSpPr>
          <p:cNvPr id="5" name="Rettangolo 4"/>
          <p:cNvSpPr/>
          <p:nvPr/>
        </p:nvSpPr>
        <p:spPr>
          <a:xfrm>
            <a:off x="2324746" y="3053166"/>
            <a:ext cx="263471" cy="69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2053525" y="2642461"/>
            <a:ext cx="348712" cy="85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053525" y="2727702"/>
            <a:ext cx="348712" cy="1317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828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Grazie per l’attenzione</a:t>
            </a:r>
            <a:endParaRPr lang="it-IT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it-IT" dirty="0" smtClean="0"/>
          </a:p>
          <a:p>
            <a:pPr algn="r"/>
            <a:endParaRPr lang="it-IT" dirty="0"/>
          </a:p>
          <a:p>
            <a:pPr algn="r"/>
            <a:endParaRPr lang="it-IT" dirty="0" smtClean="0"/>
          </a:p>
          <a:p>
            <a:pPr algn="r"/>
            <a:r>
              <a:rPr lang="it-IT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Dott. Luca Tenderini</a:t>
            </a:r>
            <a:endParaRPr lang="it-IT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11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326</Words>
  <Application>Microsoft Office PowerPoint</Application>
  <PresentationFormat>Personalizzato</PresentationFormat>
  <Paragraphs>38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Presentazione standard di PowerPoint</vt:lpstr>
      <vt:lpstr>COMUNICAZIONE DI AMMISSIONE A FINANZIAMENTO E QUADRO ECONOMICO-FINANZIARIO</vt:lpstr>
      <vt:lpstr>COMUNICAZIONE DI AMMISSIONE A FINANZIAMENTO E QUADRO ECONOMICO-FINANZIARIO</vt:lpstr>
      <vt:lpstr>COMUNICAZIONE DI AMMISSIONE A FINANZIAMENTO E QUADRO ECONOMICO-FINANZIARIO</vt:lpstr>
      <vt:lpstr>COMUNICAZIONE DI AMMISSIONE A FINANZIAMENTO E QUADRO ECONOMICO-FINANZIARIO</vt:lpstr>
      <vt:lpstr>COMUNICAZIONE DI AMMISSIONE A FINANZIAMENTO E QUADRO ECONOMICO-FINANZIARIO</vt:lpstr>
      <vt:lpstr>Grazie per l’attenzione</vt:lpstr>
    </vt:vector>
  </TitlesOfParts>
  <Company>Giunta Regionale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a) un tempo superiore ad anni due di reclusione, sola o congiunta a pena pecuniaria, con effetti fino alla riabilitazione;  b) un tempo non superiore ad anni due di reclusione, sola o congiunta a pena pecuniaria, quando non sia stato concesso il beneficio della sospensione condizionale della pena, con effetti fino alla riabilitazione o alla dichiarazione di estinzione del reato di cui all’articolo 445, comma 2, del codice di procedura penale.  3. I soggetti comprovano la insussistenza delle condizioni di cui al comma 1 mediante dichiarazione sostitutiva ai sensi degli articoli 46 e 47 del decreto del Presidente della Repubblica 28 dicembre 2000, n. 445 “Testo unico delle disposizioni legislative e regolamentari in materia di documentazione amministrativa (Testo A)” e successive modificazioni.</dc:title>
  <dc:creator>Elisa Minetto</dc:creator>
  <cp:lastModifiedBy>Administrator</cp:lastModifiedBy>
  <cp:revision>32</cp:revision>
  <dcterms:created xsi:type="dcterms:W3CDTF">2019-06-05T10:14:38Z</dcterms:created>
  <dcterms:modified xsi:type="dcterms:W3CDTF">2019-06-05T14:40:03Z</dcterms:modified>
</cp:coreProperties>
</file>