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6" r:id="rId4"/>
    <p:sldId id="263" r:id="rId5"/>
    <p:sldId id="264" r:id="rId6"/>
    <p:sldId id="256" r:id="rId7"/>
    <p:sldId id="257" r:id="rId8"/>
    <p:sldId id="258" r:id="rId9"/>
    <p:sldId id="267" r:id="rId10"/>
    <p:sldId id="270" r:id="rId11"/>
    <p:sldId id="268" r:id="rId12"/>
    <p:sldId id="271" r:id="rId13"/>
    <p:sldId id="273" r:id="rId14"/>
    <p:sldId id="272" r:id="rId15"/>
    <p:sldId id="275" r:id="rId16"/>
    <p:sldId id="276" r:id="rId17"/>
    <p:sldId id="274" r:id="rId18"/>
    <p:sldId id="269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6DD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78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88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191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27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74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182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26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099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916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3002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3433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hyperlink" Target="http://www.regione.veneto.it/web/agricoltura-e-foreste/programmazione-2014-2020-feamp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feamp@regione.veneto.it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1190" y="1017355"/>
            <a:ext cx="6121910" cy="833180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xfrm>
            <a:off x="838200" y="2252311"/>
            <a:ext cx="10515600" cy="3924651"/>
          </a:xfr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endParaRPr lang="it-IT" dirty="0" smtClean="0"/>
          </a:p>
          <a:p>
            <a:pPr marL="0" indent="0" algn="ctr">
              <a:buNone/>
            </a:pPr>
            <a:r>
              <a:rPr lang="it-IT" sz="2400" dirty="0" smtClean="0"/>
              <a:t>Regione del Veneto - Direzione </a:t>
            </a:r>
            <a:r>
              <a:rPr lang="it-IT" sz="2400" dirty="0" err="1" smtClean="0"/>
              <a:t>Agroambiente</a:t>
            </a:r>
            <a:r>
              <a:rPr lang="it-IT" sz="2400" dirty="0" smtClean="0"/>
              <a:t> Caccia e Pesca </a:t>
            </a:r>
          </a:p>
          <a:p>
            <a:pPr marL="0" indent="0" algn="ctr">
              <a:buNone/>
            </a:pPr>
            <a:r>
              <a:rPr lang="it-IT" sz="2400" b="1" dirty="0" smtClean="0">
                <a:solidFill>
                  <a:srgbClr val="66CCFF"/>
                </a:solidFill>
              </a:rPr>
              <a:t>PO Gestione Attività Organismo Intermedio </a:t>
            </a:r>
            <a:r>
              <a:rPr lang="it-IT" sz="2400" b="1" dirty="0" err="1" smtClean="0">
                <a:solidFill>
                  <a:srgbClr val="66CCFF"/>
                </a:solidFill>
              </a:rPr>
              <a:t>AdG</a:t>
            </a:r>
            <a:r>
              <a:rPr lang="it-IT" sz="2400" b="1" dirty="0" smtClean="0">
                <a:solidFill>
                  <a:srgbClr val="66CCFF"/>
                </a:solidFill>
              </a:rPr>
              <a:t> FEAMP</a:t>
            </a:r>
          </a:p>
          <a:p>
            <a:pPr marL="0" indent="0">
              <a:buNone/>
            </a:pPr>
            <a:endParaRPr lang="it-IT" sz="2400" dirty="0">
              <a:solidFill>
                <a:srgbClr val="66CCFF"/>
              </a:solidFill>
            </a:endParaRPr>
          </a:p>
          <a:p>
            <a:pPr marL="0" indent="0" algn="ctr">
              <a:buNone/>
            </a:pPr>
            <a:r>
              <a:rPr lang="it-IT" sz="3200" b="1" dirty="0" smtClean="0">
                <a:solidFill>
                  <a:srgbClr val="66CCFF"/>
                </a:solidFill>
              </a:rPr>
              <a:t>  INCONTRO FORMATIVO P.O. FEAMP 2014-2020</a:t>
            </a:r>
          </a:p>
          <a:p>
            <a:pPr marL="0" indent="0" algn="ctr">
              <a:buNone/>
            </a:pPr>
            <a:endParaRPr lang="it-IT" dirty="0" smtClean="0">
              <a:solidFill>
                <a:srgbClr val="66CCFF"/>
              </a:solidFill>
            </a:endParaRPr>
          </a:p>
          <a:p>
            <a:pPr marL="0" indent="0" algn="ctr">
              <a:buNone/>
            </a:pPr>
            <a:r>
              <a:rPr lang="it-IT" sz="2000" dirty="0" smtClean="0"/>
              <a:t>6 GIUGNO 2019</a:t>
            </a:r>
          </a:p>
          <a:p>
            <a:pPr marL="0" indent="0" algn="ctr">
              <a:buNone/>
            </a:pPr>
            <a:r>
              <a:rPr lang="it-IT" sz="2000" dirty="0" smtClean="0"/>
              <a:t>Palazzo del Gazzettino  - Via Torino 110</a:t>
            </a:r>
          </a:p>
          <a:p>
            <a:pPr marL="0" indent="0" algn="ctr">
              <a:buNone/>
            </a:pPr>
            <a:r>
              <a:rPr lang="it-IT" sz="2000" dirty="0" smtClean="0"/>
              <a:t>Sala Rosa 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69777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http://www.regione.veneto.it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984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Regione Veneto - Programmazione 2014-2020 FEAMP - Windows Internet Explorer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884" y="231809"/>
            <a:ext cx="11675444" cy="6566854"/>
          </a:xfrm>
          <a:prstGeom prst="rect">
            <a:avLst/>
          </a:prstGeom>
        </p:spPr>
      </p:pic>
      <p:sp>
        <p:nvSpPr>
          <p:cNvPr id="3" name="Freccia in giù 2"/>
          <p:cNvSpPr/>
          <p:nvPr/>
        </p:nvSpPr>
        <p:spPr>
          <a:xfrm rot="3262567">
            <a:off x="7538053" y="2253424"/>
            <a:ext cx="596417" cy="3646769"/>
          </a:xfrm>
          <a:prstGeom prst="down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690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53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Regola generale: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it-IT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comunicare tempestivamente </a:t>
            </a:r>
          </a:p>
          <a:p>
            <a:pPr marL="0" indent="0" algn="ctr">
              <a:buNone/>
            </a:pP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tutte le variazioni</a:t>
            </a:r>
            <a:endParaRPr lang="it-IT" sz="3200" dirty="0" smtClean="0"/>
          </a:p>
          <a:p>
            <a:pPr marL="0" indent="0" algn="ctr">
              <a:buNone/>
            </a:pP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dei dati esposti </a:t>
            </a:r>
          </a:p>
          <a:p>
            <a:pPr marL="0" indent="0" algn="ctr">
              <a:buNone/>
            </a:pP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nella domanda e nella documentazione allegata </a:t>
            </a:r>
            <a:endPara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119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3830854" y="1366786"/>
            <a:ext cx="5001995" cy="176142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400" b="1" dirty="0" smtClean="0">
                <a:solidFill>
                  <a:srgbClr val="FF0000"/>
                </a:solidFill>
              </a:rPr>
              <a:t>Obbligo di comunicare :</a:t>
            </a:r>
            <a:br>
              <a:rPr lang="it-IT" sz="4400" b="1" dirty="0" smtClean="0">
                <a:solidFill>
                  <a:srgbClr val="FF0000"/>
                </a:solidFill>
              </a:rPr>
            </a:br>
            <a:endParaRPr lang="it-IT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1443789" y="3003082"/>
            <a:ext cx="9615637" cy="2254718"/>
          </a:xfrm>
        </p:spPr>
        <p:txBody>
          <a:bodyPr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Variazione dei 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soggetti </a:t>
            </a:r>
            <a:endParaRPr lang="it-IT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it-IT" sz="4400" dirty="0" smtClean="0">
                <a:latin typeface="+mj-lt"/>
                <a:ea typeface="+mj-ea"/>
                <a:cs typeface="+mj-cs"/>
              </a:rPr>
              <a:t>che </a:t>
            </a:r>
            <a:r>
              <a:rPr lang="it-IT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rivestono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posizione 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decisionale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it-IT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all’interno 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del soggetto economico che ha chiesto sostegno</a:t>
            </a:r>
          </a:p>
        </p:txBody>
      </p:sp>
    </p:spTree>
    <p:extLst>
      <p:ext uri="{BB962C8B-B14F-4D97-AF65-F5344CB8AC3E}">
        <p14:creationId xmlns:p14="http://schemas.microsoft.com/office/powerpoint/2010/main" val="253412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713297" y="1020278"/>
            <a:ext cx="877175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autodichiarazione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sostitutiva</a:t>
            </a: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</a:t>
            </a: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conformità </a:t>
            </a:r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alla</a:t>
            </a:r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normativa vigente  </a:t>
            </a:r>
          </a:p>
        </p:txBody>
      </p:sp>
      <p:sp>
        <p:nvSpPr>
          <p:cNvPr id="3" name="Freccia in giù 2"/>
          <p:cNvSpPr/>
          <p:nvPr/>
        </p:nvSpPr>
        <p:spPr>
          <a:xfrm flipH="1">
            <a:off x="5935546" y="3041583"/>
            <a:ext cx="327259" cy="606391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031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310063" y="1020278"/>
            <a:ext cx="683393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presenza </a:t>
            </a:r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dichiarazioni mendaci </a:t>
            </a:r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it-IT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4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t-IT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ecessaria </a:t>
            </a:r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comunicazione </a:t>
            </a:r>
          </a:p>
          <a:p>
            <a:pPr algn="ctr"/>
            <a:r>
              <a:rPr lang="it-IT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all’Autorità giudiziaria competente</a:t>
            </a:r>
            <a:endParaRPr lang="it-IT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Freccia in giù 2"/>
          <p:cNvSpPr/>
          <p:nvPr/>
        </p:nvSpPr>
        <p:spPr>
          <a:xfrm>
            <a:off x="5342021" y="2685449"/>
            <a:ext cx="593525" cy="962526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470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Per informazioni e chiarimenti </a:t>
            </a:r>
          </a:p>
          <a:p>
            <a:pPr marL="0" indent="0">
              <a:buNone/>
            </a:pPr>
            <a:r>
              <a:rPr lang="it-IT" dirty="0" smtClean="0"/>
              <a:t>il GRUPPO FEAMP rimane a disposizione con i seguenti contatti: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sz="3600" b="1" dirty="0" smtClean="0"/>
              <a:t>041 2795417 </a:t>
            </a:r>
            <a:r>
              <a:rPr lang="it-IT" sz="3600" dirty="0" smtClean="0"/>
              <a:t>oppure  </a:t>
            </a:r>
            <a:r>
              <a:rPr lang="it-IT" sz="3600" b="1" dirty="0" smtClean="0"/>
              <a:t>041 2795514</a:t>
            </a:r>
          </a:p>
          <a:p>
            <a:pPr algn="ctr"/>
            <a:endParaRPr lang="it-IT" sz="3600" dirty="0"/>
          </a:p>
          <a:p>
            <a:pPr marL="0" indent="0" algn="ctr">
              <a:buNone/>
            </a:pPr>
            <a:r>
              <a:rPr lang="it-IT" sz="3600" b="1" dirty="0" smtClean="0">
                <a:hlinkClick r:id="rId2"/>
              </a:rPr>
              <a:t>feamp@regione.veneto.it</a:t>
            </a:r>
            <a:endParaRPr lang="it-IT" sz="3600" b="1" dirty="0" smtClean="0"/>
          </a:p>
          <a:p>
            <a:pPr marL="0" indent="0" algn="ctr">
              <a:buNone/>
            </a:pPr>
            <a:r>
              <a:rPr lang="it-IT" sz="3600" b="1" dirty="0"/>
              <a:t>feamp@pec.veneto.it</a:t>
            </a:r>
          </a:p>
        </p:txBody>
      </p:sp>
    </p:spTree>
    <p:extLst>
      <p:ext uri="{BB962C8B-B14F-4D97-AF65-F5344CB8AC3E}">
        <p14:creationId xmlns:p14="http://schemas.microsoft.com/office/powerpoint/2010/main" val="378370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Grazie per l’attenzione</a:t>
            </a:r>
            <a:endParaRPr lang="it-IT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lang="it-IT" dirty="0" smtClean="0"/>
          </a:p>
          <a:p>
            <a:pPr algn="r"/>
            <a:endParaRPr lang="it-IT" dirty="0"/>
          </a:p>
          <a:p>
            <a:pPr algn="r"/>
            <a:endParaRPr lang="it-IT" dirty="0" smtClean="0"/>
          </a:p>
          <a:p>
            <a:pPr algn="r"/>
            <a:r>
              <a:rPr lang="it-IT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Dott.ssa Elisa Minetto</a:t>
            </a:r>
            <a:endParaRPr lang="it-IT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11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it-IT" b="1" dirty="0" smtClean="0"/>
              <a:t>L.R. 16 del 11 maggio 2018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 algn="ctr">
              <a:buNone/>
            </a:pPr>
            <a:endParaRPr lang="it-IT" b="1" cap="all" dirty="0" smtClean="0"/>
          </a:p>
          <a:p>
            <a:pPr marL="0" indent="0" algn="ctr">
              <a:buNone/>
            </a:pPr>
            <a:endParaRPr lang="it-IT" sz="2400" b="1" cap="all" dirty="0" smtClean="0"/>
          </a:p>
          <a:p>
            <a:pPr marL="0" indent="0" algn="ctr">
              <a:buNone/>
            </a:pPr>
            <a:r>
              <a:rPr lang="it-IT" sz="2400" b="1" cap="all" dirty="0" smtClean="0"/>
              <a:t>DISPOSIZIONI </a:t>
            </a:r>
            <a:r>
              <a:rPr lang="it-IT" sz="2400" b="1" cap="all" dirty="0"/>
              <a:t>GENERALI </a:t>
            </a:r>
            <a:endParaRPr lang="it-IT" sz="2400" b="1" cap="all" dirty="0" smtClean="0"/>
          </a:p>
          <a:p>
            <a:pPr marL="0" indent="0" algn="ctr">
              <a:buNone/>
            </a:pPr>
            <a:r>
              <a:rPr lang="it-IT" sz="2400" b="1" cap="all" dirty="0" smtClean="0"/>
              <a:t>RELATIVE </a:t>
            </a:r>
          </a:p>
          <a:p>
            <a:pPr marL="0" indent="0" algn="ctr">
              <a:buNone/>
            </a:pPr>
            <a:r>
              <a:rPr lang="it-IT" sz="2400" b="1" cap="all" dirty="0" smtClean="0"/>
              <a:t>AI </a:t>
            </a:r>
            <a:r>
              <a:rPr lang="it-IT" sz="2400" b="1" cap="all" dirty="0"/>
              <a:t>PROCEDIMENTI AMMINISTRATIVI CONCERNENTI </a:t>
            </a:r>
            <a:endParaRPr lang="it-IT" sz="2400" b="1" cap="all" dirty="0" smtClean="0"/>
          </a:p>
          <a:p>
            <a:pPr marL="0" indent="0" algn="ctr">
              <a:buNone/>
            </a:pPr>
            <a:r>
              <a:rPr lang="it-IT" sz="2400" b="1" dirty="0" smtClean="0">
                <a:solidFill>
                  <a:srgbClr val="6DD8F9"/>
                </a:solidFill>
              </a:rPr>
              <a:t>INTERVENTI </a:t>
            </a:r>
            <a:r>
              <a:rPr lang="it-IT" sz="2400" b="1" dirty="0">
                <a:solidFill>
                  <a:srgbClr val="6DD8F9"/>
                </a:solidFill>
              </a:rPr>
              <a:t>DI SOSTEGNO PUBBLICO </a:t>
            </a:r>
            <a:endParaRPr lang="it-IT" sz="2400" b="1" dirty="0" smtClean="0">
              <a:solidFill>
                <a:srgbClr val="6DD8F9"/>
              </a:solidFill>
            </a:endParaRPr>
          </a:p>
          <a:p>
            <a:pPr marL="0" indent="0" algn="ctr">
              <a:buNone/>
            </a:pPr>
            <a:r>
              <a:rPr lang="it-IT" sz="2400" b="1" dirty="0" smtClean="0">
                <a:solidFill>
                  <a:srgbClr val="6DD8F9"/>
                </a:solidFill>
              </a:rPr>
              <a:t>DI </a:t>
            </a:r>
            <a:r>
              <a:rPr lang="it-IT" sz="2400" b="1" dirty="0">
                <a:solidFill>
                  <a:srgbClr val="6DD8F9"/>
                </a:solidFill>
              </a:rPr>
              <a:t>COMPETENZA REGIONALE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101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vigore:</a:t>
            </a:r>
            <a:endParaRPr lang="it-IT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 algn="ctr">
              <a:buNone/>
            </a:pPr>
            <a:endParaRPr lang="it-IT" sz="3600" dirty="0"/>
          </a:p>
          <a:p>
            <a:pPr marL="0" indent="0" algn="ctr">
              <a:buNone/>
            </a:pPr>
            <a:r>
              <a:rPr lang="it-IT" sz="3600" b="1" dirty="0" smtClean="0"/>
              <a:t>dal 31 maggio 2018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N.B. </a:t>
            </a:r>
            <a:r>
              <a:rPr lang="it-IT" b="1" dirty="0" smtClean="0">
                <a:solidFill>
                  <a:srgbClr val="FF0000"/>
                </a:solidFill>
              </a:rPr>
              <a:t>NO</a:t>
            </a:r>
            <a:r>
              <a:rPr lang="it-IT" dirty="0" smtClean="0"/>
              <a:t> per i procedimenti in corso al 31 maggio 2018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295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Immagine correlat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725" y="368935"/>
            <a:ext cx="6178550" cy="61201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it-IT" b="1" dirty="0" smtClean="0"/>
              <a:t>LR 16/2018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4228" y="1854501"/>
            <a:ext cx="11103543" cy="4351338"/>
          </a:xfrm>
          <a:ln>
            <a:solidFill>
              <a:srgbClr val="6DD8F9"/>
            </a:solidFill>
          </a:ln>
        </p:spPr>
        <p:txBody>
          <a:bodyPr/>
          <a:lstStyle/>
          <a:p>
            <a:pPr marL="0" indent="0" algn="ctr">
              <a:buNone/>
            </a:pPr>
            <a:endParaRPr lang="it-IT" sz="36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criterio </a:t>
            </a:r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generale 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 algn="ctr">
              <a:buNone/>
            </a:pPr>
            <a:endParaRPr lang="it-IT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concessione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sovvenzioni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competenza regionale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5765533" y="1666807"/>
            <a:ext cx="298383" cy="614379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787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1617044" y="1825625"/>
            <a:ext cx="8898556" cy="4351338"/>
          </a:xfrm>
        </p:spPr>
        <p:txBody>
          <a:bodyPr/>
          <a:lstStyle/>
          <a:p>
            <a:pPr marL="0" indent="0" algn="ctr">
              <a:buNone/>
            </a:pPr>
            <a:endParaRPr lang="it-IT" b="1" dirty="0"/>
          </a:p>
          <a:p>
            <a:pPr marL="0" indent="0" algn="ctr">
              <a:buNone/>
            </a:pPr>
            <a:r>
              <a:rPr lang="it-IT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</a:t>
            </a:r>
            <a:r>
              <a:rPr lang="it-IT" sz="3600" b="1" dirty="0" smtClean="0">
                <a:solidFill>
                  <a:srgbClr val="C00000"/>
                </a:solidFill>
              </a:rPr>
              <a:t> </a:t>
            </a:r>
            <a:r>
              <a:rPr lang="it-IT" sz="3200" b="1" dirty="0"/>
              <a:t>aver riportato una o più </a:t>
            </a:r>
            <a:r>
              <a:rPr lang="it-IT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condanne</a:t>
            </a:r>
          </a:p>
          <a:p>
            <a:pPr marL="0" indent="0" algn="ctr">
              <a:buNone/>
            </a:pPr>
            <a:r>
              <a:rPr lang="it-IT" dirty="0" smtClean="0"/>
              <a:t> </a:t>
            </a:r>
            <a:r>
              <a:rPr lang="it-IT" dirty="0"/>
              <a:t>per </a:t>
            </a:r>
            <a:r>
              <a:rPr lang="it-IT" b="1" dirty="0"/>
              <a:t>delitti</a:t>
            </a:r>
            <a:r>
              <a:rPr lang="it-IT" dirty="0"/>
              <a:t> non colposi </a:t>
            </a:r>
            <a:endParaRPr lang="it-IT" dirty="0" smtClean="0"/>
          </a:p>
          <a:p>
            <a:pPr marL="0" indent="0" algn="ctr">
              <a:buNone/>
            </a:pPr>
            <a:r>
              <a:rPr lang="it-IT" b="1" dirty="0" smtClean="0">
                <a:solidFill>
                  <a:srgbClr val="C00000"/>
                </a:solidFill>
              </a:rPr>
              <a:t>sentenza </a:t>
            </a:r>
            <a:r>
              <a:rPr lang="it-IT" b="1" dirty="0">
                <a:solidFill>
                  <a:srgbClr val="C00000"/>
                </a:solidFill>
              </a:rPr>
              <a:t>passata in </a:t>
            </a:r>
            <a:r>
              <a:rPr lang="it-IT" b="1" dirty="0" smtClean="0">
                <a:solidFill>
                  <a:srgbClr val="C00000"/>
                </a:solidFill>
              </a:rPr>
              <a:t>giudicato</a:t>
            </a:r>
            <a:endParaRPr lang="it-IT" dirty="0" smtClean="0"/>
          </a:p>
          <a:p>
            <a:pPr marL="0" indent="0" algn="ctr">
              <a:buNone/>
            </a:pPr>
            <a:r>
              <a:rPr lang="it-IT" sz="2000" dirty="0" smtClean="0"/>
              <a:t>anche </a:t>
            </a:r>
            <a:r>
              <a:rPr lang="it-IT" sz="2000" dirty="0"/>
              <a:t>nel caso di applicazione della pena su richiesta delle parti </a:t>
            </a:r>
            <a:endParaRPr lang="it-IT" sz="2000" dirty="0" smtClean="0"/>
          </a:p>
          <a:p>
            <a:pPr marL="0" indent="0" algn="ctr">
              <a:buNone/>
            </a:pPr>
            <a:r>
              <a:rPr lang="it-IT" sz="2000" dirty="0" smtClean="0"/>
              <a:t>(ai </a:t>
            </a:r>
            <a:r>
              <a:rPr lang="it-IT" sz="2000" dirty="0"/>
              <a:t>sensi degli articoli 444 e seguenti del </a:t>
            </a:r>
            <a:r>
              <a:rPr lang="it-IT" sz="2000" dirty="0" smtClean="0"/>
              <a:t>c. p. p.) </a:t>
            </a:r>
          </a:p>
          <a:p>
            <a:pPr marL="0" indent="0" algn="ctr">
              <a:buNone/>
            </a:pPr>
            <a:r>
              <a:rPr lang="it-IT" sz="3200" b="1" dirty="0"/>
              <a:t>che da sole o sommate </a:t>
            </a:r>
            <a:r>
              <a:rPr lang="it-IT" sz="3600" b="1" dirty="0">
                <a:solidFill>
                  <a:srgbClr val="C00000"/>
                </a:solidFill>
              </a:rPr>
              <a:t>raggiungano: </a:t>
            </a:r>
            <a:br>
              <a:rPr lang="it-IT" sz="3600" b="1" dirty="0">
                <a:solidFill>
                  <a:srgbClr val="C00000"/>
                </a:solidFill>
              </a:rPr>
            </a:br>
            <a:endParaRPr lang="it-IT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73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712270" y="866274"/>
            <a:ext cx="10924674" cy="5991726"/>
          </a:xfrm>
        </p:spPr>
        <p:txBody>
          <a:bodyPr>
            <a:noAutofit/>
          </a:bodyPr>
          <a:lstStyle/>
          <a:p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Condanne che </a:t>
            </a:r>
            <a:r>
              <a:rPr lang="it-IT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-da </a:t>
            </a:r>
            <a:r>
              <a:rPr lang="it-IT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sole o congiunte </a:t>
            </a:r>
            <a:r>
              <a:rPr lang="it-IT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-raggiungano</a:t>
            </a: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</a:t>
            </a:r>
            <a:r>
              <a:rPr lang="it-IT" sz="3200" dirty="0" smtClean="0"/>
              <a:t> un tempo </a:t>
            </a: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superiore ad anni due di reclusione</a:t>
            </a:r>
            <a:r>
              <a:rPr lang="it-IT" sz="3200" b="1" dirty="0" smtClean="0"/>
              <a:t>,</a:t>
            </a:r>
            <a:r>
              <a:rPr lang="it-IT" sz="3200" dirty="0" smtClean="0"/>
              <a:t> sola o congiunta a pena pecuniaria, </a:t>
            </a:r>
            <a:br>
              <a:rPr lang="it-IT" sz="3200" dirty="0" smtClean="0"/>
            </a:br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effetti fino </a:t>
            </a:r>
            <a:r>
              <a:rPr lang="it-IT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alla riabilitazione</a:t>
            </a:r>
            <a:r>
              <a:rPr lang="it-IT" sz="3200" dirty="0" smtClean="0"/>
              <a:t>;</a:t>
            </a:r>
            <a:br>
              <a:rPr lang="it-IT" sz="3200" dirty="0" smtClean="0"/>
            </a:br>
            <a:r>
              <a:rPr lang="it-IT" sz="3200" dirty="0" smtClean="0"/>
              <a:t> </a:t>
            </a:r>
            <a:br>
              <a:rPr lang="it-IT" sz="3200" dirty="0" smtClean="0"/>
            </a:b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</a:t>
            </a:r>
            <a:r>
              <a:rPr lang="it-IT" sz="3200" dirty="0" smtClean="0"/>
              <a:t> un tempo </a:t>
            </a: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superiore ad anni due di reclusione</a:t>
            </a:r>
            <a:r>
              <a:rPr lang="it-IT" sz="3200" b="1" dirty="0" smtClean="0">
                <a:solidFill>
                  <a:srgbClr val="FF0000"/>
                </a:solidFill>
              </a:rPr>
              <a:t>, </a:t>
            </a:r>
            <a:r>
              <a:rPr lang="it-IT" sz="3200" dirty="0" smtClean="0"/>
              <a:t>sola o congiunta a pena pecuniaria, </a:t>
            </a:r>
            <a:r>
              <a:rPr lang="it-IT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quando non sia stato concesso </a:t>
            </a:r>
            <a: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</a:t>
            </a:r>
            <a:r>
              <a:rPr lang="it-IT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beneficio </a:t>
            </a:r>
            <a:r>
              <a:rPr lang="it-IT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della sospensione condizionale della pena</a:t>
            </a:r>
            <a:r>
              <a:rPr lang="it-IT" sz="3200" dirty="0" smtClean="0"/>
              <a:t>, </a:t>
            </a:r>
            <a:br>
              <a:rPr lang="it-IT" sz="3200" dirty="0" smtClean="0"/>
            </a:br>
            <a:r>
              <a:rPr lang="it-IT" sz="3200" dirty="0" smtClean="0"/>
              <a:t>con effetti fino: </a:t>
            </a:r>
            <a:br>
              <a:rPr lang="it-IT" sz="3200" dirty="0" smtClean="0"/>
            </a:br>
            <a:r>
              <a:rPr lang="it-IT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riabilitazione 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dichiarazione di estinzione del reato </a:t>
            </a:r>
            <a:r>
              <a:rPr lang="it-IT" sz="3200" dirty="0" smtClean="0"/>
              <a:t>(art. 445, co. 2, del c. p. p.). </a:t>
            </a:r>
            <a:br>
              <a:rPr lang="it-IT" sz="3200" dirty="0" smtClean="0"/>
            </a:b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97481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N.B.</a:t>
            </a:r>
            <a:r>
              <a:rPr lang="it-IT" dirty="0" smtClean="0"/>
              <a:t> </a:t>
            </a:r>
            <a:r>
              <a:rPr lang="it-IT" sz="4000" dirty="0" smtClean="0"/>
              <a:t>nel caso previsto dal comma 1, lettera b)</a:t>
            </a:r>
            <a:r>
              <a:rPr lang="it-IT" dirty="0" smtClean="0"/>
              <a:t>: 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468581" y="2828836"/>
            <a:ext cx="92733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600" b="1" dirty="0" smtClean="0"/>
              <a:t>revoca sospensione </a:t>
            </a:r>
            <a:r>
              <a:rPr lang="it-IT" sz="3600" b="1" dirty="0"/>
              <a:t>condizionale della pena</a:t>
            </a:r>
            <a:r>
              <a:rPr lang="it-IT" sz="2400" dirty="0"/>
              <a:t> </a:t>
            </a:r>
            <a:endParaRPr lang="it-IT" sz="2400" dirty="0" smtClean="0"/>
          </a:p>
          <a:p>
            <a:pPr algn="ctr"/>
            <a:endParaRPr lang="it-IT" sz="2400" b="1" dirty="0" smtClean="0">
              <a:solidFill>
                <a:srgbClr val="C00000"/>
              </a:solidFill>
            </a:endParaRPr>
          </a:p>
          <a:p>
            <a:pPr algn="ctr"/>
            <a:endParaRPr lang="it-IT" sz="2400" b="1" dirty="0">
              <a:solidFill>
                <a:srgbClr val="C00000"/>
              </a:solidFill>
            </a:endParaRPr>
          </a:p>
          <a:p>
            <a:pPr algn="ctr"/>
            <a:r>
              <a:rPr lang="it-IT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l’obbligo della restituzione </a:t>
            </a:r>
          </a:p>
          <a:p>
            <a:pPr algn="ctr"/>
            <a:r>
              <a:rPr lang="it-IT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sostegno pubblico ricevuto. </a:t>
            </a:r>
            <a:r>
              <a:rPr lang="it-IT" dirty="0">
                <a:solidFill>
                  <a:srgbClr val="C00000"/>
                </a:solidFill>
              </a:rPr>
              <a:t/>
            </a:r>
            <a:br>
              <a:rPr lang="it-IT" dirty="0">
                <a:solidFill>
                  <a:srgbClr val="C00000"/>
                </a:solidFill>
              </a:rPr>
            </a:b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5" name="Freccia in giù 4"/>
          <p:cNvSpPr/>
          <p:nvPr/>
        </p:nvSpPr>
        <p:spPr>
          <a:xfrm flipH="1">
            <a:off x="5996538" y="3542096"/>
            <a:ext cx="327259" cy="606391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891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Documentazione richiesta: </a:t>
            </a:r>
            <a:endParaRPr lang="it-IT" b="1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222407" y="2551837"/>
            <a:ext cx="9846645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la </a:t>
            </a:r>
            <a:r>
              <a:rPr lang="it-IT" dirty="0">
                <a:solidFill>
                  <a:srgbClr val="FF0000"/>
                </a:solidFill>
              </a:rPr>
              <a:t>insussistenza delle condizioni di cui al comma 1 </a:t>
            </a:r>
            <a:endParaRPr lang="it-IT" dirty="0" smtClean="0">
              <a:solidFill>
                <a:srgbClr val="FF0000"/>
              </a:solidFill>
            </a:endParaRPr>
          </a:p>
          <a:p>
            <a:pPr algn="ctr"/>
            <a:endParaRPr lang="it-IT" sz="3600" dirty="0">
              <a:solidFill>
                <a:srgbClr val="C00000"/>
              </a:solidFill>
            </a:endParaRPr>
          </a:p>
          <a:p>
            <a:pPr algn="ctr"/>
            <a:r>
              <a:rPr lang="it-IT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autodichiarazione sostitutiva </a:t>
            </a:r>
          </a:p>
          <a:p>
            <a:pPr algn="ctr"/>
            <a:r>
              <a:rPr lang="it-IT" sz="2000" dirty="0" smtClean="0"/>
              <a:t>(articoli </a:t>
            </a:r>
            <a:r>
              <a:rPr lang="it-IT" sz="2000" dirty="0"/>
              <a:t>46 e 47 del </a:t>
            </a:r>
            <a:r>
              <a:rPr lang="it-IT" sz="2000" dirty="0" smtClean="0"/>
              <a:t>DPR </a:t>
            </a:r>
            <a:r>
              <a:rPr lang="it-IT" sz="2000" dirty="0"/>
              <a:t>28 dicembre 2000, n. 445 )</a:t>
            </a:r>
          </a:p>
        </p:txBody>
      </p:sp>
      <p:sp>
        <p:nvSpPr>
          <p:cNvPr id="7" name="Freccia in giù 6"/>
          <p:cNvSpPr/>
          <p:nvPr/>
        </p:nvSpPr>
        <p:spPr>
          <a:xfrm>
            <a:off x="6092792" y="3003082"/>
            <a:ext cx="105877" cy="317634"/>
          </a:xfrm>
          <a:prstGeom prst="downArrow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169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2018DICHIARAZIONE SOSTIT LEGGE 16-2018 PER FISICHE.docx [Modalità di compatibilità] - Wor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034" y="943275"/>
            <a:ext cx="10318282" cy="5769151"/>
          </a:xfrm>
          <a:prstGeom prst="rect">
            <a:avLst/>
          </a:prstGeom>
        </p:spPr>
      </p:pic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69998" y="365125"/>
            <a:ext cx="10283802" cy="424147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Modulo necessario: 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907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266</Words>
  <Application>Microsoft Office PowerPoint</Application>
  <PresentationFormat>Widescreen</PresentationFormat>
  <Paragraphs>83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di Office</vt:lpstr>
      <vt:lpstr>Presentazione standard di PowerPoint</vt:lpstr>
      <vt:lpstr>L.R. 16 del 11 maggio 2018</vt:lpstr>
      <vt:lpstr>In vigore:</vt:lpstr>
      <vt:lpstr>LR 16/2018</vt:lpstr>
      <vt:lpstr>Presentazione standard di PowerPoint</vt:lpstr>
      <vt:lpstr> Condanne che -da sole o congiunte -raggiungano: a) un tempo superiore ad anni due di reclusione, sola o congiunta a pena pecuniaria,  con effetti fino alla riabilitazione;   b) un tempo non superiore ad anni due di reclusione, sola o congiunta a pena pecuniaria, quando non sia stato concesso il beneficio della sospensione condizionale della pena,  con effetti fino:  riabilitazione  dichiarazione di estinzione del reato (art. 445, co. 2, del c. p. p.).  </vt:lpstr>
      <vt:lpstr> N.B. nel caso previsto dal comma 1, lettera b):  </vt:lpstr>
      <vt:lpstr>Documentazione richiesta: </vt:lpstr>
      <vt:lpstr>Modulo necessario: </vt:lpstr>
      <vt:lpstr>http://www.regione.veneto.it</vt:lpstr>
      <vt:lpstr>Presentazione standard di PowerPoint</vt:lpstr>
      <vt:lpstr>Presentazione standard di PowerPoint</vt:lpstr>
      <vt:lpstr>Regola generale:</vt:lpstr>
      <vt:lpstr>Obbligo di comunicare : </vt:lpstr>
      <vt:lpstr>Presentazione standard di PowerPoint</vt:lpstr>
      <vt:lpstr>Presentazione standard di PowerPoint</vt:lpstr>
      <vt:lpstr>Presentazione standard di PowerPoint</vt:lpstr>
      <vt:lpstr>Grazie per l’attenzione</vt:lpstr>
    </vt:vector>
  </TitlesOfParts>
  <Company>Giunta Regionale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a) un tempo superiore ad anni due di reclusione, sola o congiunta a pena pecuniaria, con effetti fino alla riabilitazione;  b) un tempo non superiore ad anni due di reclusione, sola o congiunta a pena pecuniaria, quando non sia stato concesso il beneficio della sospensione condizionale della pena, con effetti fino alla riabilitazione o alla dichiarazione di estinzione del reato di cui all’articolo 445, comma 2, del codice di procedura penale.  3. I soggetti comprovano la insussistenza delle condizioni di cui al comma 1 mediante dichiarazione sostitutiva ai sensi degli articoli 46 e 47 del decreto del Presidente della Repubblica 28 dicembre 2000, n. 445 “Testo unico delle disposizioni legislative e regolamentari in materia di documentazione amministrativa (Testo A)” e successive modificazioni.</dc:title>
  <dc:creator>Elisa Minetto</dc:creator>
  <cp:lastModifiedBy>Elisa Minetto</cp:lastModifiedBy>
  <cp:revision>27</cp:revision>
  <dcterms:created xsi:type="dcterms:W3CDTF">2019-06-05T10:14:38Z</dcterms:created>
  <dcterms:modified xsi:type="dcterms:W3CDTF">2019-06-05T13:56:37Z</dcterms:modified>
</cp:coreProperties>
</file>