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2" r:id="rId3"/>
    <p:sldId id="263" r:id="rId4"/>
    <p:sldId id="264" r:id="rId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6DD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23" d="100"/>
          <a:sy n="123" d="100"/>
        </p:scale>
        <p:origin x="-114" y="1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3A8F79C2-7DBE-426B-81B3-2C0D05F5AD85}" type="datetimeFigureOut">
              <a:rPr lang="it-IT" smtClean="0"/>
              <a:t>07/06/2019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1929788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A8F79C2-7DBE-426B-81B3-2C0D05F5AD85}" type="datetimeFigureOut">
              <a:rPr lang="it-IT" smtClean="0"/>
              <a:t>07/06/2019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3102880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A8F79C2-7DBE-426B-81B3-2C0D05F5AD85}" type="datetimeFigureOut">
              <a:rPr lang="it-IT" smtClean="0"/>
              <a:t>07/06/2019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4151915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A8F79C2-7DBE-426B-81B3-2C0D05F5AD85}" type="datetimeFigureOut">
              <a:rPr lang="it-IT" smtClean="0"/>
              <a:t>07/06/2019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2104277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3A8F79C2-7DBE-426B-81B3-2C0D05F5AD85}" type="datetimeFigureOut">
              <a:rPr lang="it-IT" smtClean="0"/>
              <a:t>07/06/2019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4129746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3A8F79C2-7DBE-426B-81B3-2C0D05F5AD85}" type="datetimeFigureOut">
              <a:rPr lang="it-IT" smtClean="0"/>
              <a:t>07/06/2019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22018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3A8F79C2-7DBE-426B-81B3-2C0D05F5AD85}" type="datetimeFigureOut">
              <a:rPr lang="it-IT" smtClean="0"/>
              <a:t>07/06/2019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2933262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3A8F79C2-7DBE-426B-81B3-2C0D05F5AD85}" type="datetimeFigureOut">
              <a:rPr lang="it-IT" smtClean="0"/>
              <a:t>07/06/2019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52544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A8F79C2-7DBE-426B-81B3-2C0D05F5AD85}" type="datetimeFigureOut">
              <a:rPr lang="it-IT" smtClean="0"/>
              <a:t>07/06/2019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1100994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3A8F79C2-7DBE-426B-81B3-2C0D05F5AD85}" type="datetimeFigureOut">
              <a:rPr lang="it-IT" smtClean="0"/>
              <a:t>07/06/2019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2949169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3A8F79C2-7DBE-426B-81B3-2C0D05F5AD85}" type="datetimeFigureOut">
              <a:rPr lang="it-IT" smtClean="0"/>
              <a:t>07/06/2019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733002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8F79C2-7DBE-426B-81B3-2C0D05F5AD85}" type="datetimeFigureOut">
              <a:rPr lang="it-IT" smtClean="0"/>
              <a:t>07/06/2019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934491-6F18-4A8F-A204-839E0CF7E1C4}" type="slidenum">
              <a:rPr lang="it-IT" smtClean="0"/>
              <a:t>‹N›</a:t>
            </a:fld>
            <a:endParaRPr lang="it-IT"/>
          </a:p>
        </p:txBody>
      </p:sp>
    </p:spTree>
    <p:extLst>
      <p:ext uri="{BB962C8B-B14F-4D97-AF65-F5344CB8AC3E}">
        <p14:creationId xmlns:p14="http://schemas.microsoft.com/office/powerpoint/2010/main" val="3043433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feamp@pec.regione.veneto.it"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3021190" y="1017355"/>
            <a:ext cx="6121910" cy="833180"/>
          </a:xfrm>
          <a:prstGeom prst="rect">
            <a:avLst/>
          </a:prstGeom>
        </p:spPr>
      </p:pic>
      <p:sp>
        <p:nvSpPr>
          <p:cNvPr id="10" name="Segnaposto contenuto 9"/>
          <p:cNvSpPr>
            <a:spLocks noGrp="1"/>
          </p:cNvSpPr>
          <p:nvPr>
            <p:ph idx="1"/>
          </p:nvPr>
        </p:nvSpPr>
        <p:spPr>
          <a:xfrm>
            <a:off x="838200" y="2252311"/>
            <a:ext cx="10515600" cy="3924651"/>
          </a:xfrm>
          <a:ln>
            <a:noFill/>
          </a:ln>
          <a:effectLst>
            <a:outerShdw blurRad="50800" dist="38100" dir="2700000" algn="tl" rotWithShape="0">
              <a:prstClr val="black">
                <a:alpha val="40000"/>
              </a:prstClr>
            </a:outerShdw>
          </a:effectLst>
        </p:spPr>
        <p:txBody>
          <a:bodyPr>
            <a:normAutofit lnSpcReduction="10000"/>
          </a:bodyPr>
          <a:lstStyle/>
          <a:p>
            <a:endParaRPr lang="it-IT" dirty="0" smtClean="0"/>
          </a:p>
          <a:p>
            <a:pPr marL="0" indent="0" algn="ctr">
              <a:buNone/>
            </a:pPr>
            <a:r>
              <a:rPr lang="it-IT" sz="2400" dirty="0" smtClean="0"/>
              <a:t>Regione del Veneto - Direzione </a:t>
            </a:r>
            <a:r>
              <a:rPr lang="it-IT" sz="2400" dirty="0" err="1" smtClean="0"/>
              <a:t>Agroambiente</a:t>
            </a:r>
            <a:r>
              <a:rPr lang="it-IT" sz="2400" dirty="0" smtClean="0"/>
              <a:t> Caccia e Pesca </a:t>
            </a:r>
          </a:p>
          <a:p>
            <a:pPr marL="0" indent="0" algn="ctr">
              <a:buNone/>
            </a:pPr>
            <a:r>
              <a:rPr lang="it-IT" sz="2400" b="1" dirty="0" smtClean="0">
                <a:solidFill>
                  <a:srgbClr val="66CCFF"/>
                </a:solidFill>
              </a:rPr>
              <a:t>PO Gestione Attività Organismo Intermedio </a:t>
            </a:r>
            <a:r>
              <a:rPr lang="it-IT" sz="2400" b="1" dirty="0" err="1" smtClean="0">
                <a:solidFill>
                  <a:srgbClr val="66CCFF"/>
                </a:solidFill>
              </a:rPr>
              <a:t>AdG</a:t>
            </a:r>
            <a:r>
              <a:rPr lang="it-IT" sz="2400" b="1" dirty="0" smtClean="0">
                <a:solidFill>
                  <a:srgbClr val="66CCFF"/>
                </a:solidFill>
              </a:rPr>
              <a:t> FEAMP</a:t>
            </a:r>
          </a:p>
          <a:p>
            <a:pPr marL="0" indent="0">
              <a:buNone/>
            </a:pPr>
            <a:endParaRPr lang="it-IT" sz="2400" dirty="0">
              <a:solidFill>
                <a:srgbClr val="66CCFF"/>
              </a:solidFill>
            </a:endParaRPr>
          </a:p>
          <a:p>
            <a:pPr marL="0" indent="0" algn="ctr">
              <a:buNone/>
            </a:pPr>
            <a:r>
              <a:rPr lang="it-IT" sz="3200" b="1" dirty="0" smtClean="0">
                <a:solidFill>
                  <a:srgbClr val="66CCFF"/>
                </a:solidFill>
              </a:rPr>
              <a:t>  INCONTRO FORMATIVO P.O. FEAMP 2014-2020</a:t>
            </a:r>
          </a:p>
          <a:p>
            <a:pPr marL="0" indent="0" algn="ctr">
              <a:buNone/>
            </a:pPr>
            <a:endParaRPr lang="it-IT" dirty="0" smtClean="0">
              <a:solidFill>
                <a:srgbClr val="66CCFF"/>
              </a:solidFill>
            </a:endParaRPr>
          </a:p>
          <a:p>
            <a:pPr marL="0" indent="0" algn="ctr">
              <a:buNone/>
            </a:pPr>
            <a:r>
              <a:rPr lang="it-IT" sz="2000" dirty="0" smtClean="0"/>
              <a:t>6 GIUGNO 2019</a:t>
            </a:r>
          </a:p>
          <a:p>
            <a:pPr marL="0" indent="0" algn="ctr">
              <a:buNone/>
            </a:pPr>
            <a:r>
              <a:rPr lang="it-IT" sz="2000" dirty="0" smtClean="0"/>
              <a:t>Palazzo del Gazzettino  - Via Torino 110</a:t>
            </a:r>
          </a:p>
          <a:p>
            <a:pPr marL="0" indent="0" algn="ctr">
              <a:buNone/>
            </a:pPr>
            <a:r>
              <a:rPr lang="it-IT" sz="2000" dirty="0" smtClean="0"/>
              <a:t>Sala Rosa  </a:t>
            </a:r>
            <a:endParaRPr lang="it-IT" sz="2000" dirty="0"/>
          </a:p>
        </p:txBody>
      </p:sp>
    </p:spTree>
    <p:extLst>
      <p:ext uri="{BB962C8B-B14F-4D97-AF65-F5344CB8AC3E}">
        <p14:creationId xmlns:p14="http://schemas.microsoft.com/office/powerpoint/2010/main" val="2697778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1447" y="279884"/>
            <a:ext cx="10515600" cy="1325563"/>
          </a:xfrm>
          <a:effectLst>
            <a:outerShdw blurRad="50800" dist="38100" dir="2700000" algn="tl" rotWithShape="0">
              <a:prstClr val="black">
                <a:alpha val="40000"/>
              </a:prstClr>
            </a:outerShdw>
          </a:effectLst>
        </p:spPr>
        <p:txBody>
          <a:bodyPr>
            <a:normAutofit/>
          </a:bodyPr>
          <a:lstStyle/>
          <a:p>
            <a:pPr algn="ctr"/>
            <a:r>
              <a:rPr lang="it-IT" sz="3200" b="1" dirty="0" smtClean="0"/>
              <a:t>CONTROLLI</a:t>
            </a:r>
            <a:r>
              <a:rPr lang="it-IT" sz="3200" b="1" dirty="0" smtClean="0"/>
              <a:t> IN LOCO</a:t>
            </a:r>
            <a:endParaRPr lang="it-IT" sz="3200" b="1"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9816" y="5958242"/>
            <a:ext cx="4052807" cy="552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egnaposto contenuto 3"/>
          <p:cNvSpPr>
            <a:spLocks noGrp="1"/>
          </p:cNvSpPr>
          <p:nvPr>
            <p:ph idx="1"/>
          </p:nvPr>
        </p:nvSpPr>
        <p:spPr>
          <a:xfrm>
            <a:off x="783957" y="1606904"/>
            <a:ext cx="10515600" cy="4351338"/>
          </a:xfrm>
        </p:spPr>
        <p:txBody>
          <a:bodyPr>
            <a:normAutofit fontScale="70000" lnSpcReduction="20000"/>
          </a:bodyPr>
          <a:lstStyle/>
          <a:p>
            <a:r>
              <a:rPr lang="it-IT" dirty="0"/>
              <a:t>I controlli in loco sono previsti nel caso di SAL (solo a condizione che questi rientrino all’interno della tabella con algoritmo) e sempre nel caso di richiesta di SALDO.</a:t>
            </a:r>
          </a:p>
          <a:p>
            <a:r>
              <a:rPr lang="it-IT" dirty="0"/>
              <a:t>Data, orario e modalità del controllo vengono comunicate tramite email indirizzata qualche giorno prima.</a:t>
            </a:r>
          </a:p>
          <a:p>
            <a:r>
              <a:rPr lang="it-IT" dirty="0"/>
              <a:t>Al controllo dovrà essere presente il legale rappresentante della ditta o società beneficiaria o se impossibilitato potrà essere presente un suo delegato con delega e documento d’identità.</a:t>
            </a:r>
          </a:p>
          <a:p>
            <a:r>
              <a:rPr lang="it-IT" dirty="0"/>
              <a:t>Il controllo viene svolto attraverso la verifica amministrativo-contabile e tecnica del progetto.</a:t>
            </a:r>
          </a:p>
          <a:p>
            <a:r>
              <a:rPr lang="it-IT" dirty="0"/>
              <a:t>Per la parte amministrativo-contabile viene richiesto di presentare al momento del controllo questi documenti in originale: registri iva, libro giornale, libro degli inventari e libro dei beni ammortizzabili, fatture e note contabili, estratti bancari, contabili bonifici e matrici assegni.</a:t>
            </a:r>
          </a:p>
          <a:p>
            <a:r>
              <a:rPr lang="it-IT" dirty="0"/>
              <a:t>Inoltre nel caso di acquisto di macchinari, verrà verificata la corrispondenza dei numeri di matricola (indicati nelle fatture o nei  documenti di trasporto) con quelli riportati nei singoli macchinari. Nel caso il numero di matricola non fosse riportato, dovrà essere richiesto al fornitore di trasmettere un’attestazione nella quale lo stesso riporti con riferimento alla fattura n…………del…………… il numero di matricola del macchinario.</a:t>
            </a:r>
          </a:p>
          <a:p>
            <a:endParaRPr lang="it-IT" dirty="0"/>
          </a:p>
        </p:txBody>
      </p:sp>
    </p:spTree>
    <p:extLst>
      <p:ext uri="{BB962C8B-B14F-4D97-AF65-F5344CB8AC3E}">
        <p14:creationId xmlns:p14="http://schemas.microsoft.com/office/powerpoint/2010/main" val="1721012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1447" y="279884"/>
            <a:ext cx="10515600" cy="1325563"/>
          </a:xfrm>
          <a:effectLst>
            <a:outerShdw blurRad="50800" dist="38100" dir="2700000" algn="tl" rotWithShape="0">
              <a:prstClr val="black">
                <a:alpha val="40000"/>
              </a:prstClr>
            </a:outerShdw>
          </a:effectLst>
        </p:spPr>
        <p:txBody>
          <a:bodyPr>
            <a:normAutofit/>
          </a:bodyPr>
          <a:lstStyle/>
          <a:p>
            <a:pPr algn="ctr"/>
            <a:r>
              <a:rPr lang="it-IT" sz="3200" b="1" dirty="0" smtClean="0"/>
              <a:t>CONTROLLI</a:t>
            </a:r>
            <a:r>
              <a:rPr lang="it-IT" sz="3200" b="1" dirty="0" smtClean="0"/>
              <a:t> IN LOCO</a:t>
            </a:r>
            <a:endParaRPr lang="it-IT" sz="3200" b="1"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9816" y="5958242"/>
            <a:ext cx="4052807" cy="552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egnaposto contenuto 2"/>
          <p:cNvSpPr>
            <a:spLocks noGrp="1"/>
          </p:cNvSpPr>
          <p:nvPr>
            <p:ph idx="1"/>
          </p:nvPr>
        </p:nvSpPr>
        <p:spPr>
          <a:xfrm>
            <a:off x="853698" y="1453666"/>
            <a:ext cx="10515600" cy="4351338"/>
          </a:xfrm>
        </p:spPr>
        <p:txBody>
          <a:bodyPr>
            <a:normAutofit fontScale="62500" lnSpcReduction="20000"/>
          </a:bodyPr>
          <a:lstStyle/>
          <a:p>
            <a:r>
              <a:rPr lang="it-IT" dirty="0"/>
              <a:t>Per la parte tecnica il controllo consisterà nella verifica dei lavori eseguiti sulla base di quanto riportato nelle fatture, nel progetto approvato in sede di valutazione della domanda o nella contabilità lavori se redatta dall’eventuale direttore dei lavori (nel caso di enti verrà richiesta la presentazione dello stato di avanzamento lavori finale). </a:t>
            </a:r>
            <a:r>
              <a:rPr lang="it-IT" u="sng" dirty="0"/>
              <a:t>Al momento della verifica verrà richiesta inoltre la presentazione da parte del beneficiario della documentazione fotografica dei lavori in corso d’opera, in modo particolare per quanto riguarda le opere non facilmente visibili</a:t>
            </a:r>
            <a:r>
              <a:rPr lang="it-IT" dirty="0"/>
              <a:t> (vedi ad esempio realizzazione di nuovi impianti elettrico, idraulico, idro-sanitario, riscaldamento, congelazione,  sottofondi per pavimentazioni, impianti fognari e di depurazione delle acque, </a:t>
            </a:r>
            <a:r>
              <a:rPr lang="it-IT" dirty="0" err="1"/>
              <a:t>ecc</a:t>
            </a:r>
            <a:r>
              <a:rPr lang="it-IT" dirty="0"/>
              <a:t>…….). Durante la fase di controllo tecnico potrebbe inoltre essere richiesta la presenza del tecnico (progettista o direttore lavori) con l’ausilio degli elaborati grafici di progetto o di altro documento (vedi certificato di agibilità, certificato prevenzione incendi, </a:t>
            </a:r>
            <a:r>
              <a:rPr lang="it-IT" dirty="0" err="1"/>
              <a:t>ecc</a:t>
            </a:r>
            <a:r>
              <a:rPr lang="it-IT" dirty="0"/>
              <a:t>….).</a:t>
            </a:r>
          </a:p>
          <a:p>
            <a:r>
              <a:rPr lang="it-IT" dirty="0"/>
              <a:t>Durante la fase di controllo verranno effettuate delle fotografie sia dei macchinari che degli impianti e dei lavori eseguiti.</a:t>
            </a:r>
          </a:p>
          <a:p>
            <a:r>
              <a:rPr lang="it-IT" dirty="0"/>
              <a:t>Verifica della regolarità del cartello o targa pubblicitaria che, come richiesto dalla commissione europea, dovrà essere apposto preferibilmente in uno posto ben visibile al pubblico (ingresso allo stabilimento, uffici amministrativi, sala d’attesa, </a:t>
            </a:r>
            <a:r>
              <a:rPr lang="it-IT" dirty="0" err="1"/>
              <a:t>ecc</a:t>
            </a:r>
            <a:r>
              <a:rPr lang="it-IT" dirty="0"/>
              <a:t>…..)</a:t>
            </a:r>
          </a:p>
          <a:p>
            <a:r>
              <a:rPr lang="it-IT" dirty="0"/>
              <a:t>In ufficio verrà poi redatta la </a:t>
            </a:r>
            <a:r>
              <a:rPr lang="it-IT" dirty="0" err="1"/>
              <a:t>check</a:t>
            </a:r>
            <a:r>
              <a:rPr lang="it-IT" dirty="0"/>
              <a:t> list “controllo in loco” come previsto dal manuale operativo, nella quale verranno riportati gli esiti del controllo. Tale </a:t>
            </a:r>
            <a:r>
              <a:rPr lang="it-IT" dirty="0" err="1"/>
              <a:t>check</a:t>
            </a:r>
            <a:r>
              <a:rPr lang="it-IT" dirty="0"/>
              <a:t> list firmata dai controllori e dal responsabile di misura, verrà trasmessa al beneficiario con email, il quale dovrà firmarla, apporre il timbro della ditta e poi rispedirla agli uffici regionali via </a:t>
            </a:r>
            <a:r>
              <a:rPr lang="it-IT" dirty="0" err="1"/>
              <a:t>pec</a:t>
            </a:r>
            <a:r>
              <a:rPr lang="it-IT" dirty="0"/>
              <a:t> al protocollo: </a:t>
            </a:r>
            <a:r>
              <a:rPr lang="it-IT" u="sng" dirty="0">
                <a:hlinkClick r:id="rId3"/>
              </a:rPr>
              <a:t>feamp@pec.regione.veneto.it</a:t>
            </a:r>
            <a:r>
              <a:rPr lang="it-IT" dirty="0"/>
              <a:t>.</a:t>
            </a:r>
          </a:p>
          <a:p>
            <a:endParaRPr lang="it-IT" dirty="0"/>
          </a:p>
        </p:txBody>
      </p:sp>
    </p:spTree>
    <p:extLst>
      <p:ext uri="{BB962C8B-B14F-4D97-AF65-F5344CB8AC3E}">
        <p14:creationId xmlns:p14="http://schemas.microsoft.com/office/powerpoint/2010/main" val="9273018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1447" y="279884"/>
            <a:ext cx="10515600" cy="1325563"/>
          </a:xfrm>
          <a:effectLst>
            <a:outerShdw blurRad="50800" dist="38100" dir="2700000" algn="tl" rotWithShape="0">
              <a:prstClr val="black">
                <a:alpha val="40000"/>
              </a:prstClr>
            </a:outerShdw>
          </a:effectLst>
        </p:spPr>
        <p:txBody>
          <a:bodyPr>
            <a:normAutofit fontScale="90000"/>
          </a:bodyPr>
          <a:lstStyle/>
          <a:p>
            <a:pPr algn="ctr"/>
            <a:r>
              <a:rPr lang="it-IT" sz="3200" b="1" dirty="0">
                <a:solidFill>
                  <a:srgbClr val="000000"/>
                </a:solidFill>
                <a:latin typeface="Calibri"/>
              </a:rPr>
              <a:t>ALGORITMO PER ESTRAZIONE CONTROLLI IN LOCO IN SEDE DI SAL</a:t>
            </a:r>
            <a:br>
              <a:rPr lang="it-IT" sz="3200" b="1" dirty="0">
                <a:solidFill>
                  <a:srgbClr val="000000"/>
                </a:solidFill>
                <a:latin typeface="Calibri"/>
              </a:rPr>
            </a:br>
            <a:endParaRPr lang="it-IT" sz="3200" b="1"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9816" y="5958242"/>
            <a:ext cx="4052807" cy="552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Segnaposto contenuto 4"/>
          <p:cNvGraphicFramePr>
            <a:graphicFrameLocks noGrp="1"/>
          </p:cNvGraphicFramePr>
          <p:nvPr>
            <p:ph idx="1"/>
            <p:extLst>
              <p:ext uri="{D42A27DB-BD31-4B8C-83A1-F6EECF244321}">
                <p14:modId xmlns:p14="http://schemas.microsoft.com/office/powerpoint/2010/main" val="1050865552"/>
              </p:ext>
            </p:extLst>
          </p:nvPr>
        </p:nvGraphicFramePr>
        <p:xfrm>
          <a:off x="4018150" y="1653962"/>
          <a:ext cx="3746500" cy="3238500"/>
        </p:xfrm>
        <a:graphic>
          <a:graphicData uri="http://schemas.openxmlformats.org/drawingml/2006/table">
            <a:tbl>
              <a:tblPr/>
              <a:tblGrid>
                <a:gridCol w="2735994"/>
                <a:gridCol w="1010506"/>
              </a:tblGrid>
              <a:tr h="190500">
                <a:tc gridSpan="2">
                  <a:txBody>
                    <a:bodyPr/>
                    <a:lstStyle/>
                    <a:p>
                      <a:pPr algn="l" fontAlgn="b"/>
                      <a:endParaRPr lang="it-IT" sz="1100" b="1" i="0" u="none" strike="noStrike" dirty="0">
                        <a:solidFill>
                          <a:srgbClr val="000000"/>
                        </a:solidFill>
                        <a:effectLst/>
                        <a:latin typeface="Calibri"/>
                      </a:endParaRPr>
                    </a:p>
                  </a:txBody>
                  <a:tcPr marL="9525" marR="9525" marT="9525" marB="0" anchor="b">
                    <a:lnL>
                      <a:noFill/>
                    </a:lnL>
                    <a:lnR>
                      <a:noFill/>
                    </a:lnR>
                    <a:lnT>
                      <a:noFill/>
                    </a:lnT>
                    <a:lnB>
                      <a:noFill/>
                    </a:lnB>
                  </a:tcPr>
                </a:tc>
                <a:tc hMerge="1">
                  <a:txBody>
                    <a:bodyPr/>
                    <a:lstStyle/>
                    <a:p>
                      <a:endParaRPr lang="it-IT"/>
                    </a:p>
                  </a:txBody>
                  <a:tcPr/>
                </a:tc>
              </a:tr>
              <a:tr h="190500">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190500">
                <a:tc>
                  <a:txBody>
                    <a:bodyPr/>
                    <a:lstStyle/>
                    <a:p>
                      <a:pPr algn="ctr" fontAlgn="b"/>
                      <a:r>
                        <a:rPr lang="it-IT" sz="1100" b="0" i="0" u="none" strike="noStrike">
                          <a:solidFill>
                            <a:srgbClr val="000000"/>
                          </a:solidFill>
                          <a:effectLst/>
                          <a:latin typeface="Calibri"/>
                        </a:rPr>
                        <a:t>VALORE ALGORITMO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VISITA IN LOCO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it-IT" sz="1100" b="0" i="0" u="none" strike="noStrike" dirty="0">
                          <a:solidFill>
                            <a:srgbClr val="000000"/>
                          </a:solidFill>
                          <a:effectLst/>
                          <a:latin typeface="Calibri"/>
                        </a:rPr>
                        <a:t>&lt;2,5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it-IT" sz="1100" b="0" i="0" u="none" strike="noStrike">
                          <a:solidFill>
                            <a:srgbClr val="000000"/>
                          </a:solidFill>
                          <a:effectLst/>
                          <a:latin typeface="Calibri"/>
                        </a:rPr>
                        <a:t>≥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190500">
                <a:tc>
                  <a:txBody>
                    <a:bodyPr/>
                    <a:lstStyle/>
                    <a:p>
                      <a:pPr algn="ctr" fontAlgn="b"/>
                      <a:r>
                        <a:rPr lang="it-IT" sz="1100" b="0" i="0" u="none" strike="noStrike">
                          <a:solidFill>
                            <a:srgbClr val="000000"/>
                          </a:solidFill>
                          <a:effectLst/>
                          <a:latin typeface="Calibri"/>
                        </a:rPr>
                        <a:t>PARAMETRO importo SAL</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it-IT" sz="1100" b="0" i="0" u="none" strike="noStrike">
                          <a:solidFill>
                            <a:srgbClr val="000000"/>
                          </a:solidFill>
                          <a:effectLst/>
                          <a:latin typeface="Calibri"/>
                        </a:rPr>
                        <a:t>PUNTEGGIO</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FC000"/>
                    </a:solidFill>
                  </a:tcPr>
                </a:tc>
              </a:tr>
              <a:tr h="190500">
                <a:tc>
                  <a:txBody>
                    <a:bodyPr/>
                    <a:lstStyle/>
                    <a:p>
                      <a:pPr algn="l" fontAlgn="b"/>
                      <a:r>
                        <a:rPr lang="it-IT" sz="1100" b="0" i="0" u="none" strike="noStrike">
                          <a:solidFill>
                            <a:srgbClr val="000000"/>
                          </a:solidFill>
                          <a:effectLst/>
                          <a:latin typeface="Calibri"/>
                        </a:rPr>
                        <a:t>fino a 50.000,00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da 50.000,00 a 100.000,00 €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da 100.001,00 a 150.000,00 €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oltre 150.000,00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190500">
                <a:tc>
                  <a:txBody>
                    <a:bodyPr/>
                    <a:lstStyle/>
                    <a:p>
                      <a:pPr algn="ctr" fontAlgn="b"/>
                      <a:r>
                        <a:rPr lang="it-IT" sz="1100" b="0" i="0" u="none" strike="noStrike">
                          <a:solidFill>
                            <a:srgbClr val="000000"/>
                          </a:solidFill>
                          <a:effectLst/>
                          <a:latin typeface="Calibri"/>
                        </a:rPr>
                        <a:t>PARAMETRO avanzamento % spesa ammessa</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it-IT" sz="1100" b="0" i="0" u="none" strike="noStrike">
                          <a:solidFill>
                            <a:srgbClr val="000000"/>
                          </a:solidFill>
                          <a:effectLst/>
                          <a:latin typeface="Calibri"/>
                        </a:rPr>
                        <a:t>PUNTEGGIO</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92D050"/>
                    </a:solidFill>
                  </a:tcPr>
                </a:tc>
              </a:tr>
              <a:tr h="190500">
                <a:tc>
                  <a:txBody>
                    <a:bodyPr/>
                    <a:lstStyle/>
                    <a:p>
                      <a:pPr algn="l" fontAlgn="b"/>
                      <a:r>
                        <a:rPr lang="it-IT" sz="1100" b="0" i="0" u="none" strike="noStrike">
                          <a:solidFill>
                            <a:srgbClr val="000000"/>
                          </a:solidFill>
                          <a:effectLst/>
                          <a:latin typeface="Calibri"/>
                        </a:rPr>
                        <a:t>fino al 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dal 40% al 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da 60% a 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&gt;80%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2,00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509510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613</Words>
  <Application>Microsoft Office PowerPoint</Application>
  <PresentationFormat>Personalizzato</PresentationFormat>
  <Paragraphs>48</Paragraphs>
  <Slides>4</Slides>
  <Notes>0</Notes>
  <HiddenSlides>0</HiddenSlides>
  <MMClips>0</MMClips>
  <ScaleCrop>false</ScaleCrop>
  <HeadingPairs>
    <vt:vector size="4" baseType="variant">
      <vt:variant>
        <vt:lpstr>Tema</vt:lpstr>
      </vt:variant>
      <vt:variant>
        <vt:i4>1</vt:i4>
      </vt:variant>
      <vt:variant>
        <vt:lpstr>Titoli diapositive</vt:lpstr>
      </vt:variant>
      <vt:variant>
        <vt:i4>4</vt:i4>
      </vt:variant>
    </vt:vector>
  </HeadingPairs>
  <TitlesOfParts>
    <vt:vector size="5" baseType="lpstr">
      <vt:lpstr>Tema di Office</vt:lpstr>
      <vt:lpstr>Presentazione standard di PowerPoint</vt:lpstr>
      <vt:lpstr>CONTROLLI IN LOCO</vt:lpstr>
      <vt:lpstr>CONTROLLI IN LOCO</vt:lpstr>
      <vt:lpstr>ALGORITMO PER ESTRAZIONE CONTROLLI IN LOCO IN SEDE DI SAL </vt:lpstr>
    </vt:vector>
  </TitlesOfParts>
  <Company>Giunta Regionale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un tempo superiore ad anni due di reclusione, sola o congiunta a pena pecuniaria, con effetti fino alla riabilitazione;  b) un tempo non superiore ad anni due di reclusione, sola o congiunta a pena pecuniaria, quando non sia stato concesso il beneficio della sospensione condizionale della pena, con effetti fino alla riabilitazione o alla dichiarazione di estinzione del reato di cui all’articolo 445, comma 2, del codice di procedura penale.  3. I soggetti comprovano la insussistenza delle condizioni di cui al comma 1 mediante dichiarazione sostitutiva ai sensi degli articoli 46 e 47 del decreto del Presidente della Repubblica 28 dicembre 2000, n. 445 “Testo unico delle disposizioni legislative e regolamentari in materia di documentazione amministrativa (Testo A)” e successive modificazioni.</dc:title>
  <dc:creator>Elisa Minetto</dc:creator>
  <cp:lastModifiedBy>Administrator</cp:lastModifiedBy>
  <cp:revision>35</cp:revision>
  <dcterms:created xsi:type="dcterms:W3CDTF">2019-06-05T10:14:38Z</dcterms:created>
  <dcterms:modified xsi:type="dcterms:W3CDTF">2019-06-07T12:43:51Z</dcterms:modified>
</cp:coreProperties>
</file>