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467" r:id="rId2"/>
    <p:sldId id="469" r:id="rId3"/>
    <p:sldId id="468" r:id="rId4"/>
    <p:sldId id="489" r:id="rId5"/>
    <p:sldId id="490" r:id="rId6"/>
    <p:sldId id="470" r:id="rId7"/>
    <p:sldId id="471" r:id="rId8"/>
    <p:sldId id="476" r:id="rId9"/>
    <p:sldId id="477" r:id="rId10"/>
    <p:sldId id="478" r:id="rId11"/>
    <p:sldId id="479" r:id="rId12"/>
    <p:sldId id="472" r:id="rId13"/>
    <p:sldId id="491" r:id="rId14"/>
    <p:sldId id="473" r:id="rId15"/>
    <p:sldId id="475" r:id="rId16"/>
    <p:sldId id="480" r:id="rId17"/>
    <p:sldId id="481" r:id="rId18"/>
    <p:sldId id="484" r:id="rId19"/>
    <p:sldId id="482" r:id="rId20"/>
    <p:sldId id="483" r:id="rId21"/>
    <p:sldId id="487" r:id="rId22"/>
    <p:sldId id="488" r:id="rId23"/>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39134D6-9C05-4D4D-8C9A-87DA4D90F78F}" v="4" dt="2019-09-02T08:32:44.03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1" d="100"/>
          <a:sy n="51" d="100"/>
        </p:scale>
        <p:origin x="96" y="444"/>
      </p:cViewPr>
      <p:guideLst/>
    </p:cSldViewPr>
  </p:slideViewPr>
  <p:notesTextViewPr>
    <p:cViewPr>
      <p:scale>
        <a:sx n="1" d="1"/>
        <a:sy n="1" d="1"/>
      </p:scale>
      <p:origin x="0" y="0"/>
    </p:cViewPr>
  </p:notesTextViewPr>
  <p:sorterViewPr>
    <p:cViewPr>
      <p:scale>
        <a:sx n="100" d="100"/>
        <a:sy n="100" d="100"/>
      </p:scale>
      <p:origin x="0" y="-948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olo Fraddosio" userId="6e9f64bd-505c-4c40-96cd-c0a190ccdf38" providerId="ADAL" clId="{239134D6-9C05-4D4D-8C9A-87DA4D90F78F}"/>
    <pc:docChg chg="modSld">
      <pc:chgData name="Paolo Fraddosio" userId="6e9f64bd-505c-4c40-96cd-c0a190ccdf38" providerId="ADAL" clId="{239134D6-9C05-4D4D-8C9A-87DA4D90F78F}" dt="2019-09-02T08:32:44.038" v="3" actId="20577"/>
      <pc:docMkLst>
        <pc:docMk/>
      </pc:docMkLst>
      <pc:sldChg chg="modSp">
        <pc:chgData name="Paolo Fraddosio" userId="6e9f64bd-505c-4c40-96cd-c0a190ccdf38" providerId="ADAL" clId="{239134D6-9C05-4D4D-8C9A-87DA4D90F78F}" dt="2019-09-02T08:32:44.038" v="3" actId="20577"/>
        <pc:sldMkLst>
          <pc:docMk/>
          <pc:sldMk cId="3362285577" sldId="480"/>
        </pc:sldMkLst>
        <pc:spChg chg="mod">
          <ac:chgData name="Paolo Fraddosio" userId="6e9f64bd-505c-4c40-96cd-c0a190ccdf38" providerId="ADAL" clId="{239134D6-9C05-4D4D-8C9A-87DA4D90F78F}" dt="2019-09-02T08:32:44.038" v="3" actId="20577"/>
          <ac:spMkLst>
            <pc:docMk/>
            <pc:sldMk cId="3362285577" sldId="480"/>
            <ac:spMk id="13" creationId="{1BE42D64-23EE-4924-BD71-EE164E1ED3CD}"/>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914400" y="2130426"/>
            <a:ext cx="10363200" cy="1470025"/>
          </a:xfrm>
        </p:spPr>
        <p:txBody>
          <a:bodyPr/>
          <a:lstStyle/>
          <a:p>
            <a:r>
              <a:rPr lang="it-IT"/>
              <a:t>Fare clic per modificare lo stile del titolo</a:t>
            </a:r>
          </a:p>
        </p:txBody>
      </p:sp>
      <p:sp>
        <p:nvSpPr>
          <p:cNvPr id="3" name="Sottotitolo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a:t>Fare clic per modificare lo stile del sottotitolo dello schema</a:t>
            </a:r>
          </a:p>
        </p:txBody>
      </p:sp>
      <p:sp>
        <p:nvSpPr>
          <p:cNvPr id="4" name="Rectangle 4">
            <a:extLst>
              <a:ext uri="{FF2B5EF4-FFF2-40B4-BE49-F238E27FC236}">
                <a16:creationId xmlns:a16="http://schemas.microsoft.com/office/drawing/2014/main" id="{C0D33248-74BD-47AD-8323-9C36B0056A36}"/>
              </a:ext>
            </a:extLst>
          </p:cNvPr>
          <p:cNvSpPr>
            <a:spLocks noGrp="1" noChangeArrowheads="1"/>
          </p:cNvSpPr>
          <p:nvPr>
            <p:ph type="dt" sz="half" idx="10"/>
          </p:nvPr>
        </p:nvSpPr>
        <p:spPr/>
        <p:txBody>
          <a:bodyPr/>
          <a:lstStyle>
            <a:lvl1pPr eaLnBrk="0" hangingPunct="0">
              <a:defRPr>
                <a:latin typeface="Arial" panose="020B0604020202020204" pitchFamily="34" charset="0"/>
                <a:cs typeface="Arial" panose="020B0604020202020204" pitchFamily="34" charset="0"/>
              </a:defRPr>
            </a:lvl1pPr>
          </a:lstStyle>
          <a:p>
            <a:pPr>
              <a:defRPr/>
            </a:pPr>
            <a:endParaRPr lang="it-IT"/>
          </a:p>
        </p:txBody>
      </p:sp>
      <p:sp>
        <p:nvSpPr>
          <p:cNvPr id="5" name="Rectangle 5">
            <a:extLst>
              <a:ext uri="{FF2B5EF4-FFF2-40B4-BE49-F238E27FC236}">
                <a16:creationId xmlns:a16="http://schemas.microsoft.com/office/drawing/2014/main" id="{B30326A6-372D-4565-A66F-D9F4CB8890CB}"/>
              </a:ext>
            </a:extLst>
          </p:cNvPr>
          <p:cNvSpPr>
            <a:spLocks noGrp="1" noChangeArrowheads="1"/>
          </p:cNvSpPr>
          <p:nvPr>
            <p:ph type="ftr" sz="quarter" idx="11"/>
          </p:nvPr>
        </p:nvSpPr>
        <p:spPr/>
        <p:txBody>
          <a:bodyPr/>
          <a:lstStyle>
            <a:lvl1pPr eaLnBrk="0" hangingPunct="0">
              <a:defRPr>
                <a:latin typeface="Arial" panose="020B0604020202020204" pitchFamily="34" charset="0"/>
                <a:cs typeface="Arial" panose="020B0604020202020204" pitchFamily="34" charset="0"/>
              </a:defRPr>
            </a:lvl1pPr>
          </a:lstStyle>
          <a:p>
            <a:pPr>
              <a:defRPr/>
            </a:pPr>
            <a:endParaRPr lang="it-IT"/>
          </a:p>
        </p:txBody>
      </p:sp>
      <p:sp>
        <p:nvSpPr>
          <p:cNvPr id="6" name="Rectangle 6">
            <a:extLst>
              <a:ext uri="{FF2B5EF4-FFF2-40B4-BE49-F238E27FC236}">
                <a16:creationId xmlns:a16="http://schemas.microsoft.com/office/drawing/2014/main" id="{642E9F05-744D-44BD-9F95-77630FEAD55D}"/>
              </a:ext>
            </a:extLst>
          </p:cNvPr>
          <p:cNvSpPr>
            <a:spLocks noGrp="1" noChangeArrowheads="1"/>
          </p:cNvSpPr>
          <p:nvPr>
            <p:ph type="sldNum" sz="quarter" idx="12"/>
          </p:nvPr>
        </p:nvSpPr>
        <p:spPr/>
        <p:txBody>
          <a:bodyPr/>
          <a:lstStyle>
            <a:lvl1pPr eaLnBrk="0" hangingPunct="0">
              <a:defRPr>
                <a:latin typeface="Arial" panose="020B0604020202020204" pitchFamily="34" charset="0"/>
                <a:cs typeface="Arial" panose="020B0604020202020204" pitchFamily="34" charset="0"/>
              </a:defRPr>
            </a:lvl1pPr>
          </a:lstStyle>
          <a:p>
            <a:pPr>
              <a:defRPr/>
            </a:pPr>
            <a:fld id="{97330C09-77C8-472C-85EC-A3B350AD7BA6}" type="slidenum">
              <a:rPr lang="it-IT"/>
              <a:pPr>
                <a:defRPr/>
              </a:pPr>
              <a:t>‹N›</a:t>
            </a:fld>
            <a:endParaRPr lang="it-IT"/>
          </a:p>
        </p:txBody>
      </p:sp>
    </p:spTree>
    <p:extLst>
      <p:ext uri="{BB962C8B-B14F-4D97-AF65-F5344CB8AC3E}">
        <p14:creationId xmlns:p14="http://schemas.microsoft.com/office/powerpoint/2010/main" val="102115460"/>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a:extLst>
              <a:ext uri="{FF2B5EF4-FFF2-40B4-BE49-F238E27FC236}">
                <a16:creationId xmlns:a16="http://schemas.microsoft.com/office/drawing/2014/main" id="{6144B79D-8F4E-4907-88A1-243D5B6341B5}"/>
              </a:ext>
            </a:extLst>
          </p:cNvPr>
          <p:cNvSpPr>
            <a:spLocks noGrp="1" noChangeArrowheads="1"/>
          </p:cNvSpPr>
          <p:nvPr>
            <p:ph type="dt" sz="half" idx="10"/>
          </p:nvPr>
        </p:nvSpPr>
        <p:spPr/>
        <p:txBody>
          <a:bodyPr/>
          <a:lstStyle>
            <a:lvl1pPr eaLnBrk="0" hangingPunct="0">
              <a:defRPr>
                <a:latin typeface="Arial" panose="020B0604020202020204" pitchFamily="34" charset="0"/>
                <a:cs typeface="Arial" panose="020B0604020202020204" pitchFamily="34" charset="0"/>
              </a:defRPr>
            </a:lvl1pPr>
          </a:lstStyle>
          <a:p>
            <a:pPr>
              <a:defRPr/>
            </a:pPr>
            <a:endParaRPr lang="it-IT"/>
          </a:p>
        </p:txBody>
      </p:sp>
      <p:sp>
        <p:nvSpPr>
          <p:cNvPr id="5" name="Rectangle 5">
            <a:extLst>
              <a:ext uri="{FF2B5EF4-FFF2-40B4-BE49-F238E27FC236}">
                <a16:creationId xmlns:a16="http://schemas.microsoft.com/office/drawing/2014/main" id="{2251C615-01FC-46B6-A525-6A370111FA55}"/>
              </a:ext>
            </a:extLst>
          </p:cNvPr>
          <p:cNvSpPr>
            <a:spLocks noGrp="1" noChangeArrowheads="1"/>
          </p:cNvSpPr>
          <p:nvPr>
            <p:ph type="ftr" sz="quarter" idx="11"/>
          </p:nvPr>
        </p:nvSpPr>
        <p:spPr/>
        <p:txBody>
          <a:bodyPr/>
          <a:lstStyle>
            <a:lvl1pPr eaLnBrk="0" hangingPunct="0">
              <a:defRPr>
                <a:latin typeface="Arial" panose="020B0604020202020204" pitchFamily="34" charset="0"/>
                <a:cs typeface="Arial" panose="020B0604020202020204" pitchFamily="34" charset="0"/>
              </a:defRPr>
            </a:lvl1pPr>
          </a:lstStyle>
          <a:p>
            <a:pPr>
              <a:defRPr/>
            </a:pPr>
            <a:endParaRPr lang="it-IT"/>
          </a:p>
        </p:txBody>
      </p:sp>
      <p:sp>
        <p:nvSpPr>
          <p:cNvPr id="6" name="Rectangle 6">
            <a:extLst>
              <a:ext uri="{FF2B5EF4-FFF2-40B4-BE49-F238E27FC236}">
                <a16:creationId xmlns:a16="http://schemas.microsoft.com/office/drawing/2014/main" id="{DDF642F6-0E9A-415E-9DC7-FEBB0223E85D}"/>
              </a:ext>
            </a:extLst>
          </p:cNvPr>
          <p:cNvSpPr>
            <a:spLocks noGrp="1" noChangeArrowheads="1"/>
          </p:cNvSpPr>
          <p:nvPr>
            <p:ph type="sldNum" sz="quarter" idx="12"/>
          </p:nvPr>
        </p:nvSpPr>
        <p:spPr/>
        <p:txBody>
          <a:bodyPr/>
          <a:lstStyle>
            <a:lvl1pPr eaLnBrk="0" hangingPunct="0">
              <a:defRPr>
                <a:latin typeface="Arial" panose="020B0604020202020204" pitchFamily="34" charset="0"/>
                <a:cs typeface="Arial" panose="020B0604020202020204" pitchFamily="34" charset="0"/>
              </a:defRPr>
            </a:lvl1pPr>
          </a:lstStyle>
          <a:p>
            <a:pPr>
              <a:defRPr/>
            </a:pPr>
            <a:fld id="{EBEBF087-0222-43C9-973B-6C6C0AF8B3DC}" type="slidenum">
              <a:rPr lang="it-IT"/>
              <a:pPr>
                <a:defRPr/>
              </a:pPr>
              <a:t>‹N›</a:t>
            </a:fld>
            <a:endParaRPr lang="it-IT"/>
          </a:p>
        </p:txBody>
      </p:sp>
    </p:spTree>
    <p:extLst>
      <p:ext uri="{BB962C8B-B14F-4D97-AF65-F5344CB8AC3E}">
        <p14:creationId xmlns:p14="http://schemas.microsoft.com/office/powerpoint/2010/main" val="286702018"/>
      </p:ext>
    </p:extLst>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839200" y="274639"/>
            <a:ext cx="27432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609600" y="274639"/>
            <a:ext cx="80264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a:extLst>
              <a:ext uri="{FF2B5EF4-FFF2-40B4-BE49-F238E27FC236}">
                <a16:creationId xmlns:a16="http://schemas.microsoft.com/office/drawing/2014/main" id="{0E28FE54-C985-4CC1-91E8-DE6A98CB0652}"/>
              </a:ext>
            </a:extLst>
          </p:cNvPr>
          <p:cNvSpPr>
            <a:spLocks noGrp="1" noChangeArrowheads="1"/>
          </p:cNvSpPr>
          <p:nvPr>
            <p:ph type="dt" sz="half" idx="10"/>
          </p:nvPr>
        </p:nvSpPr>
        <p:spPr/>
        <p:txBody>
          <a:bodyPr/>
          <a:lstStyle>
            <a:lvl1pPr eaLnBrk="0" hangingPunct="0">
              <a:defRPr>
                <a:latin typeface="Arial" panose="020B0604020202020204" pitchFamily="34" charset="0"/>
                <a:cs typeface="Arial" panose="020B0604020202020204" pitchFamily="34" charset="0"/>
              </a:defRPr>
            </a:lvl1pPr>
          </a:lstStyle>
          <a:p>
            <a:pPr>
              <a:defRPr/>
            </a:pPr>
            <a:endParaRPr lang="it-IT"/>
          </a:p>
        </p:txBody>
      </p:sp>
      <p:sp>
        <p:nvSpPr>
          <p:cNvPr id="5" name="Rectangle 5">
            <a:extLst>
              <a:ext uri="{FF2B5EF4-FFF2-40B4-BE49-F238E27FC236}">
                <a16:creationId xmlns:a16="http://schemas.microsoft.com/office/drawing/2014/main" id="{ADD9C5CA-D4B5-46A0-9108-ABC011C3868F}"/>
              </a:ext>
            </a:extLst>
          </p:cNvPr>
          <p:cNvSpPr>
            <a:spLocks noGrp="1" noChangeArrowheads="1"/>
          </p:cNvSpPr>
          <p:nvPr>
            <p:ph type="ftr" sz="quarter" idx="11"/>
          </p:nvPr>
        </p:nvSpPr>
        <p:spPr/>
        <p:txBody>
          <a:bodyPr/>
          <a:lstStyle>
            <a:lvl1pPr eaLnBrk="0" hangingPunct="0">
              <a:defRPr>
                <a:latin typeface="Arial" panose="020B0604020202020204" pitchFamily="34" charset="0"/>
                <a:cs typeface="Arial" panose="020B0604020202020204" pitchFamily="34" charset="0"/>
              </a:defRPr>
            </a:lvl1pPr>
          </a:lstStyle>
          <a:p>
            <a:pPr>
              <a:defRPr/>
            </a:pPr>
            <a:endParaRPr lang="it-IT"/>
          </a:p>
        </p:txBody>
      </p:sp>
      <p:sp>
        <p:nvSpPr>
          <p:cNvPr id="6" name="Rectangle 6">
            <a:extLst>
              <a:ext uri="{FF2B5EF4-FFF2-40B4-BE49-F238E27FC236}">
                <a16:creationId xmlns:a16="http://schemas.microsoft.com/office/drawing/2014/main" id="{63995854-0E8E-4962-89A5-C3FBC708CA4D}"/>
              </a:ext>
            </a:extLst>
          </p:cNvPr>
          <p:cNvSpPr>
            <a:spLocks noGrp="1" noChangeArrowheads="1"/>
          </p:cNvSpPr>
          <p:nvPr>
            <p:ph type="sldNum" sz="quarter" idx="12"/>
          </p:nvPr>
        </p:nvSpPr>
        <p:spPr/>
        <p:txBody>
          <a:bodyPr/>
          <a:lstStyle>
            <a:lvl1pPr eaLnBrk="0" hangingPunct="0">
              <a:defRPr>
                <a:latin typeface="Arial" panose="020B0604020202020204" pitchFamily="34" charset="0"/>
                <a:cs typeface="Arial" panose="020B0604020202020204" pitchFamily="34" charset="0"/>
              </a:defRPr>
            </a:lvl1pPr>
          </a:lstStyle>
          <a:p>
            <a:pPr>
              <a:defRPr/>
            </a:pPr>
            <a:fld id="{F13C8BCF-3D59-448B-99EB-C01632870D87}" type="slidenum">
              <a:rPr lang="it-IT"/>
              <a:pPr>
                <a:defRPr/>
              </a:pPr>
              <a:t>‹N›</a:t>
            </a:fld>
            <a:endParaRPr lang="it-IT"/>
          </a:p>
        </p:txBody>
      </p:sp>
    </p:spTree>
    <p:extLst>
      <p:ext uri="{BB962C8B-B14F-4D97-AF65-F5344CB8AC3E}">
        <p14:creationId xmlns:p14="http://schemas.microsoft.com/office/powerpoint/2010/main" val="1107479212"/>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a:extLst>
              <a:ext uri="{FF2B5EF4-FFF2-40B4-BE49-F238E27FC236}">
                <a16:creationId xmlns:a16="http://schemas.microsoft.com/office/drawing/2014/main" id="{F0CBC702-B007-4839-9BCA-4146AB228086}"/>
              </a:ext>
            </a:extLst>
          </p:cNvPr>
          <p:cNvSpPr>
            <a:spLocks noGrp="1" noChangeArrowheads="1"/>
          </p:cNvSpPr>
          <p:nvPr>
            <p:ph type="dt" sz="half" idx="10"/>
          </p:nvPr>
        </p:nvSpPr>
        <p:spPr/>
        <p:txBody>
          <a:bodyPr/>
          <a:lstStyle>
            <a:lvl1pPr eaLnBrk="0" hangingPunct="0">
              <a:defRPr>
                <a:latin typeface="Arial" panose="020B0604020202020204" pitchFamily="34" charset="0"/>
                <a:cs typeface="Arial" panose="020B0604020202020204" pitchFamily="34" charset="0"/>
              </a:defRPr>
            </a:lvl1pPr>
          </a:lstStyle>
          <a:p>
            <a:pPr>
              <a:defRPr/>
            </a:pPr>
            <a:endParaRPr lang="it-IT"/>
          </a:p>
        </p:txBody>
      </p:sp>
      <p:sp>
        <p:nvSpPr>
          <p:cNvPr id="5" name="Rectangle 5">
            <a:extLst>
              <a:ext uri="{FF2B5EF4-FFF2-40B4-BE49-F238E27FC236}">
                <a16:creationId xmlns:a16="http://schemas.microsoft.com/office/drawing/2014/main" id="{2B71581C-0281-44CB-B070-7649E27AC533}"/>
              </a:ext>
            </a:extLst>
          </p:cNvPr>
          <p:cNvSpPr>
            <a:spLocks noGrp="1" noChangeArrowheads="1"/>
          </p:cNvSpPr>
          <p:nvPr>
            <p:ph type="ftr" sz="quarter" idx="11"/>
          </p:nvPr>
        </p:nvSpPr>
        <p:spPr/>
        <p:txBody>
          <a:bodyPr/>
          <a:lstStyle>
            <a:lvl1pPr eaLnBrk="0" hangingPunct="0">
              <a:defRPr>
                <a:latin typeface="Arial" panose="020B0604020202020204" pitchFamily="34" charset="0"/>
                <a:cs typeface="Arial" panose="020B0604020202020204" pitchFamily="34" charset="0"/>
              </a:defRPr>
            </a:lvl1pPr>
          </a:lstStyle>
          <a:p>
            <a:pPr>
              <a:defRPr/>
            </a:pPr>
            <a:endParaRPr lang="it-IT"/>
          </a:p>
        </p:txBody>
      </p:sp>
      <p:sp>
        <p:nvSpPr>
          <p:cNvPr id="6" name="Rectangle 6">
            <a:extLst>
              <a:ext uri="{FF2B5EF4-FFF2-40B4-BE49-F238E27FC236}">
                <a16:creationId xmlns:a16="http://schemas.microsoft.com/office/drawing/2014/main" id="{6436E9E2-F77E-41B6-88DF-A90755996C6A}"/>
              </a:ext>
            </a:extLst>
          </p:cNvPr>
          <p:cNvSpPr>
            <a:spLocks noGrp="1" noChangeArrowheads="1"/>
          </p:cNvSpPr>
          <p:nvPr>
            <p:ph type="sldNum" sz="quarter" idx="12"/>
          </p:nvPr>
        </p:nvSpPr>
        <p:spPr/>
        <p:txBody>
          <a:bodyPr/>
          <a:lstStyle>
            <a:lvl1pPr eaLnBrk="0" hangingPunct="0">
              <a:defRPr>
                <a:latin typeface="Arial" panose="020B0604020202020204" pitchFamily="34" charset="0"/>
                <a:cs typeface="Arial" panose="020B0604020202020204" pitchFamily="34" charset="0"/>
              </a:defRPr>
            </a:lvl1pPr>
          </a:lstStyle>
          <a:p>
            <a:pPr>
              <a:defRPr/>
            </a:pPr>
            <a:fld id="{397FEC23-B8E6-440D-A125-4629CFC87E7C}" type="slidenum">
              <a:rPr lang="it-IT"/>
              <a:pPr>
                <a:defRPr/>
              </a:pPr>
              <a:t>‹N›</a:t>
            </a:fld>
            <a:endParaRPr lang="it-IT"/>
          </a:p>
        </p:txBody>
      </p:sp>
    </p:spTree>
    <p:extLst>
      <p:ext uri="{BB962C8B-B14F-4D97-AF65-F5344CB8AC3E}">
        <p14:creationId xmlns:p14="http://schemas.microsoft.com/office/powerpoint/2010/main" val="281352621"/>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963084" y="4406901"/>
            <a:ext cx="103632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a:t>Fare clic per modificare stili del testo dello schema</a:t>
            </a:r>
          </a:p>
        </p:txBody>
      </p:sp>
      <p:sp>
        <p:nvSpPr>
          <p:cNvPr id="4" name="Rectangle 4">
            <a:extLst>
              <a:ext uri="{FF2B5EF4-FFF2-40B4-BE49-F238E27FC236}">
                <a16:creationId xmlns:a16="http://schemas.microsoft.com/office/drawing/2014/main" id="{BA2D6D19-89F7-4229-9ADF-545852D65E91}"/>
              </a:ext>
            </a:extLst>
          </p:cNvPr>
          <p:cNvSpPr>
            <a:spLocks noGrp="1" noChangeArrowheads="1"/>
          </p:cNvSpPr>
          <p:nvPr>
            <p:ph type="dt" sz="half" idx="10"/>
          </p:nvPr>
        </p:nvSpPr>
        <p:spPr/>
        <p:txBody>
          <a:bodyPr/>
          <a:lstStyle>
            <a:lvl1pPr eaLnBrk="0" hangingPunct="0">
              <a:defRPr>
                <a:latin typeface="Arial" panose="020B0604020202020204" pitchFamily="34" charset="0"/>
                <a:cs typeface="Arial" panose="020B0604020202020204" pitchFamily="34" charset="0"/>
              </a:defRPr>
            </a:lvl1pPr>
          </a:lstStyle>
          <a:p>
            <a:pPr>
              <a:defRPr/>
            </a:pPr>
            <a:endParaRPr lang="it-IT"/>
          </a:p>
        </p:txBody>
      </p:sp>
      <p:sp>
        <p:nvSpPr>
          <p:cNvPr id="5" name="Rectangle 5">
            <a:extLst>
              <a:ext uri="{FF2B5EF4-FFF2-40B4-BE49-F238E27FC236}">
                <a16:creationId xmlns:a16="http://schemas.microsoft.com/office/drawing/2014/main" id="{2F792004-091B-400B-95FF-C41A43C399D5}"/>
              </a:ext>
            </a:extLst>
          </p:cNvPr>
          <p:cNvSpPr>
            <a:spLocks noGrp="1" noChangeArrowheads="1"/>
          </p:cNvSpPr>
          <p:nvPr>
            <p:ph type="ftr" sz="quarter" idx="11"/>
          </p:nvPr>
        </p:nvSpPr>
        <p:spPr/>
        <p:txBody>
          <a:bodyPr/>
          <a:lstStyle>
            <a:lvl1pPr eaLnBrk="0" hangingPunct="0">
              <a:defRPr>
                <a:latin typeface="Arial" panose="020B0604020202020204" pitchFamily="34" charset="0"/>
                <a:cs typeface="Arial" panose="020B0604020202020204" pitchFamily="34" charset="0"/>
              </a:defRPr>
            </a:lvl1pPr>
          </a:lstStyle>
          <a:p>
            <a:pPr>
              <a:defRPr/>
            </a:pPr>
            <a:endParaRPr lang="it-IT"/>
          </a:p>
        </p:txBody>
      </p:sp>
      <p:sp>
        <p:nvSpPr>
          <p:cNvPr id="6" name="Rectangle 6">
            <a:extLst>
              <a:ext uri="{FF2B5EF4-FFF2-40B4-BE49-F238E27FC236}">
                <a16:creationId xmlns:a16="http://schemas.microsoft.com/office/drawing/2014/main" id="{0CCDE4E0-207C-4708-A09A-CCD95096FB2C}"/>
              </a:ext>
            </a:extLst>
          </p:cNvPr>
          <p:cNvSpPr>
            <a:spLocks noGrp="1" noChangeArrowheads="1"/>
          </p:cNvSpPr>
          <p:nvPr>
            <p:ph type="sldNum" sz="quarter" idx="12"/>
          </p:nvPr>
        </p:nvSpPr>
        <p:spPr/>
        <p:txBody>
          <a:bodyPr/>
          <a:lstStyle>
            <a:lvl1pPr eaLnBrk="0" hangingPunct="0">
              <a:defRPr>
                <a:latin typeface="Arial" panose="020B0604020202020204" pitchFamily="34" charset="0"/>
                <a:cs typeface="Arial" panose="020B0604020202020204" pitchFamily="34" charset="0"/>
              </a:defRPr>
            </a:lvl1pPr>
          </a:lstStyle>
          <a:p>
            <a:pPr>
              <a:defRPr/>
            </a:pPr>
            <a:fld id="{EB4DBF22-6E59-4990-B6F3-BEA858D54386}" type="slidenum">
              <a:rPr lang="it-IT"/>
              <a:pPr>
                <a:defRPr/>
              </a:pPr>
              <a:t>‹N›</a:t>
            </a:fld>
            <a:endParaRPr lang="it-IT"/>
          </a:p>
        </p:txBody>
      </p:sp>
    </p:spTree>
    <p:extLst>
      <p:ext uri="{BB962C8B-B14F-4D97-AF65-F5344CB8AC3E}">
        <p14:creationId xmlns:p14="http://schemas.microsoft.com/office/powerpoint/2010/main" val="699657166"/>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Rectangle 4">
            <a:extLst>
              <a:ext uri="{FF2B5EF4-FFF2-40B4-BE49-F238E27FC236}">
                <a16:creationId xmlns:a16="http://schemas.microsoft.com/office/drawing/2014/main" id="{A5375F71-E76D-44FA-AF0C-86086511D1EF}"/>
              </a:ext>
            </a:extLst>
          </p:cNvPr>
          <p:cNvSpPr>
            <a:spLocks noGrp="1" noChangeArrowheads="1"/>
          </p:cNvSpPr>
          <p:nvPr>
            <p:ph type="dt" sz="half" idx="10"/>
          </p:nvPr>
        </p:nvSpPr>
        <p:spPr/>
        <p:txBody>
          <a:bodyPr/>
          <a:lstStyle>
            <a:lvl1pPr eaLnBrk="0" hangingPunct="0">
              <a:defRPr>
                <a:latin typeface="Arial" panose="020B0604020202020204" pitchFamily="34" charset="0"/>
                <a:cs typeface="Arial" panose="020B0604020202020204" pitchFamily="34" charset="0"/>
              </a:defRPr>
            </a:lvl1pPr>
          </a:lstStyle>
          <a:p>
            <a:pPr>
              <a:defRPr/>
            </a:pPr>
            <a:endParaRPr lang="it-IT"/>
          </a:p>
        </p:txBody>
      </p:sp>
      <p:sp>
        <p:nvSpPr>
          <p:cNvPr id="6" name="Rectangle 5">
            <a:extLst>
              <a:ext uri="{FF2B5EF4-FFF2-40B4-BE49-F238E27FC236}">
                <a16:creationId xmlns:a16="http://schemas.microsoft.com/office/drawing/2014/main" id="{6177A525-FD05-4709-8B44-2E716D450D75}"/>
              </a:ext>
            </a:extLst>
          </p:cNvPr>
          <p:cNvSpPr>
            <a:spLocks noGrp="1" noChangeArrowheads="1"/>
          </p:cNvSpPr>
          <p:nvPr>
            <p:ph type="ftr" sz="quarter" idx="11"/>
          </p:nvPr>
        </p:nvSpPr>
        <p:spPr/>
        <p:txBody>
          <a:bodyPr/>
          <a:lstStyle>
            <a:lvl1pPr eaLnBrk="0" hangingPunct="0">
              <a:defRPr>
                <a:latin typeface="Arial" panose="020B0604020202020204" pitchFamily="34" charset="0"/>
                <a:cs typeface="Arial" panose="020B0604020202020204" pitchFamily="34" charset="0"/>
              </a:defRPr>
            </a:lvl1pPr>
          </a:lstStyle>
          <a:p>
            <a:pPr>
              <a:defRPr/>
            </a:pPr>
            <a:endParaRPr lang="it-IT"/>
          </a:p>
        </p:txBody>
      </p:sp>
      <p:sp>
        <p:nvSpPr>
          <p:cNvPr id="7" name="Rectangle 6">
            <a:extLst>
              <a:ext uri="{FF2B5EF4-FFF2-40B4-BE49-F238E27FC236}">
                <a16:creationId xmlns:a16="http://schemas.microsoft.com/office/drawing/2014/main" id="{C24BEEEA-4745-4AFA-BAA3-2EA20C5D1D0F}"/>
              </a:ext>
            </a:extLst>
          </p:cNvPr>
          <p:cNvSpPr>
            <a:spLocks noGrp="1" noChangeArrowheads="1"/>
          </p:cNvSpPr>
          <p:nvPr>
            <p:ph type="sldNum" sz="quarter" idx="12"/>
          </p:nvPr>
        </p:nvSpPr>
        <p:spPr/>
        <p:txBody>
          <a:bodyPr/>
          <a:lstStyle>
            <a:lvl1pPr eaLnBrk="0" hangingPunct="0">
              <a:defRPr>
                <a:latin typeface="Arial" panose="020B0604020202020204" pitchFamily="34" charset="0"/>
                <a:cs typeface="Arial" panose="020B0604020202020204" pitchFamily="34" charset="0"/>
              </a:defRPr>
            </a:lvl1pPr>
          </a:lstStyle>
          <a:p>
            <a:pPr>
              <a:defRPr/>
            </a:pPr>
            <a:fld id="{2CC2A919-ADD9-411A-AA13-539B8B8CD086}" type="slidenum">
              <a:rPr lang="it-IT"/>
              <a:pPr>
                <a:defRPr/>
              </a:pPr>
              <a:t>‹N›</a:t>
            </a:fld>
            <a:endParaRPr lang="it-IT"/>
          </a:p>
        </p:txBody>
      </p:sp>
    </p:spTree>
    <p:extLst>
      <p:ext uri="{BB962C8B-B14F-4D97-AF65-F5344CB8AC3E}">
        <p14:creationId xmlns:p14="http://schemas.microsoft.com/office/powerpoint/2010/main" val="747617207"/>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Rectangle 4">
            <a:extLst>
              <a:ext uri="{FF2B5EF4-FFF2-40B4-BE49-F238E27FC236}">
                <a16:creationId xmlns:a16="http://schemas.microsoft.com/office/drawing/2014/main" id="{7E7BB106-117B-4AB7-8D43-65ADAE12B3B1}"/>
              </a:ext>
            </a:extLst>
          </p:cNvPr>
          <p:cNvSpPr>
            <a:spLocks noGrp="1" noChangeArrowheads="1"/>
          </p:cNvSpPr>
          <p:nvPr>
            <p:ph type="dt" sz="half" idx="10"/>
          </p:nvPr>
        </p:nvSpPr>
        <p:spPr/>
        <p:txBody>
          <a:bodyPr/>
          <a:lstStyle>
            <a:lvl1pPr eaLnBrk="0" hangingPunct="0">
              <a:defRPr>
                <a:latin typeface="Arial" panose="020B0604020202020204" pitchFamily="34" charset="0"/>
                <a:cs typeface="Arial" panose="020B0604020202020204" pitchFamily="34" charset="0"/>
              </a:defRPr>
            </a:lvl1pPr>
          </a:lstStyle>
          <a:p>
            <a:pPr>
              <a:defRPr/>
            </a:pPr>
            <a:endParaRPr lang="it-IT"/>
          </a:p>
        </p:txBody>
      </p:sp>
      <p:sp>
        <p:nvSpPr>
          <p:cNvPr id="8" name="Rectangle 5">
            <a:extLst>
              <a:ext uri="{FF2B5EF4-FFF2-40B4-BE49-F238E27FC236}">
                <a16:creationId xmlns:a16="http://schemas.microsoft.com/office/drawing/2014/main" id="{EAF7DD0C-B8B4-443C-A8EA-02DF624529A2}"/>
              </a:ext>
            </a:extLst>
          </p:cNvPr>
          <p:cNvSpPr>
            <a:spLocks noGrp="1" noChangeArrowheads="1"/>
          </p:cNvSpPr>
          <p:nvPr>
            <p:ph type="ftr" sz="quarter" idx="11"/>
          </p:nvPr>
        </p:nvSpPr>
        <p:spPr/>
        <p:txBody>
          <a:bodyPr/>
          <a:lstStyle>
            <a:lvl1pPr eaLnBrk="0" hangingPunct="0">
              <a:defRPr>
                <a:latin typeface="Arial" panose="020B0604020202020204" pitchFamily="34" charset="0"/>
                <a:cs typeface="Arial" panose="020B0604020202020204" pitchFamily="34" charset="0"/>
              </a:defRPr>
            </a:lvl1pPr>
          </a:lstStyle>
          <a:p>
            <a:pPr>
              <a:defRPr/>
            </a:pPr>
            <a:endParaRPr lang="it-IT"/>
          </a:p>
        </p:txBody>
      </p:sp>
      <p:sp>
        <p:nvSpPr>
          <p:cNvPr id="9" name="Rectangle 6">
            <a:extLst>
              <a:ext uri="{FF2B5EF4-FFF2-40B4-BE49-F238E27FC236}">
                <a16:creationId xmlns:a16="http://schemas.microsoft.com/office/drawing/2014/main" id="{7A4885DA-2E2C-419C-8D90-9DAE95B1114F}"/>
              </a:ext>
            </a:extLst>
          </p:cNvPr>
          <p:cNvSpPr>
            <a:spLocks noGrp="1" noChangeArrowheads="1"/>
          </p:cNvSpPr>
          <p:nvPr>
            <p:ph type="sldNum" sz="quarter" idx="12"/>
          </p:nvPr>
        </p:nvSpPr>
        <p:spPr/>
        <p:txBody>
          <a:bodyPr/>
          <a:lstStyle>
            <a:lvl1pPr eaLnBrk="0" hangingPunct="0">
              <a:defRPr>
                <a:latin typeface="Arial" panose="020B0604020202020204" pitchFamily="34" charset="0"/>
                <a:cs typeface="Arial" panose="020B0604020202020204" pitchFamily="34" charset="0"/>
              </a:defRPr>
            </a:lvl1pPr>
          </a:lstStyle>
          <a:p>
            <a:pPr>
              <a:defRPr/>
            </a:pPr>
            <a:fld id="{8D361D31-A381-43E4-A7CB-8E0BCDC493BD}" type="slidenum">
              <a:rPr lang="it-IT"/>
              <a:pPr>
                <a:defRPr/>
              </a:pPr>
              <a:t>‹N›</a:t>
            </a:fld>
            <a:endParaRPr lang="it-IT"/>
          </a:p>
        </p:txBody>
      </p:sp>
    </p:spTree>
    <p:extLst>
      <p:ext uri="{BB962C8B-B14F-4D97-AF65-F5344CB8AC3E}">
        <p14:creationId xmlns:p14="http://schemas.microsoft.com/office/powerpoint/2010/main" val="4252562078"/>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Rectangle 4">
            <a:extLst>
              <a:ext uri="{FF2B5EF4-FFF2-40B4-BE49-F238E27FC236}">
                <a16:creationId xmlns:a16="http://schemas.microsoft.com/office/drawing/2014/main" id="{D047A301-1A4B-46B9-837D-B5A476E18928}"/>
              </a:ext>
            </a:extLst>
          </p:cNvPr>
          <p:cNvSpPr>
            <a:spLocks noGrp="1" noChangeArrowheads="1"/>
          </p:cNvSpPr>
          <p:nvPr>
            <p:ph type="dt" sz="half" idx="10"/>
          </p:nvPr>
        </p:nvSpPr>
        <p:spPr/>
        <p:txBody>
          <a:bodyPr/>
          <a:lstStyle>
            <a:lvl1pPr eaLnBrk="0" hangingPunct="0">
              <a:defRPr>
                <a:latin typeface="Arial" panose="020B0604020202020204" pitchFamily="34" charset="0"/>
                <a:cs typeface="Arial" panose="020B0604020202020204" pitchFamily="34" charset="0"/>
              </a:defRPr>
            </a:lvl1pPr>
          </a:lstStyle>
          <a:p>
            <a:pPr>
              <a:defRPr/>
            </a:pPr>
            <a:endParaRPr lang="it-IT"/>
          </a:p>
        </p:txBody>
      </p:sp>
      <p:sp>
        <p:nvSpPr>
          <p:cNvPr id="4" name="Rectangle 5">
            <a:extLst>
              <a:ext uri="{FF2B5EF4-FFF2-40B4-BE49-F238E27FC236}">
                <a16:creationId xmlns:a16="http://schemas.microsoft.com/office/drawing/2014/main" id="{74CF1309-E1D4-4158-A592-29E385291944}"/>
              </a:ext>
            </a:extLst>
          </p:cNvPr>
          <p:cNvSpPr>
            <a:spLocks noGrp="1" noChangeArrowheads="1"/>
          </p:cNvSpPr>
          <p:nvPr>
            <p:ph type="ftr" sz="quarter" idx="11"/>
          </p:nvPr>
        </p:nvSpPr>
        <p:spPr/>
        <p:txBody>
          <a:bodyPr/>
          <a:lstStyle>
            <a:lvl1pPr eaLnBrk="0" hangingPunct="0">
              <a:defRPr>
                <a:latin typeface="Arial" panose="020B0604020202020204" pitchFamily="34" charset="0"/>
                <a:cs typeface="Arial" panose="020B0604020202020204" pitchFamily="34" charset="0"/>
              </a:defRPr>
            </a:lvl1pPr>
          </a:lstStyle>
          <a:p>
            <a:pPr>
              <a:defRPr/>
            </a:pPr>
            <a:endParaRPr lang="it-IT"/>
          </a:p>
        </p:txBody>
      </p:sp>
      <p:sp>
        <p:nvSpPr>
          <p:cNvPr id="5" name="Rectangle 6">
            <a:extLst>
              <a:ext uri="{FF2B5EF4-FFF2-40B4-BE49-F238E27FC236}">
                <a16:creationId xmlns:a16="http://schemas.microsoft.com/office/drawing/2014/main" id="{9A03A66F-6E81-43F2-9926-48532DA7200A}"/>
              </a:ext>
            </a:extLst>
          </p:cNvPr>
          <p:cNvSpPr>
            <a:spLocks noGrp="1" noChangeArrowheads="1"/>
          </p:cNvSpPr>
          <p:nvPr>
            <p:ph type="sldNum" sz="quarter" idx="12"/>
          </p:nvPr>
        </p:nvSpPr>
        <p:spPr/>
        <p:txBody>
          <a:bodyPr/>
          <a:lstStyle>
            <a:lvl1pPr eaLnBrk="0" hangingPunct="0">
              <a:defRPr>
                <a:latin typeface="Arial" panose="020B0604020202020204" pitchFamily="34" charset="0"/>
                <a:cs typeface="Arial" panose="020B0604020202020204" pitchFamily="34" charset="0"/>
              </a:defRPr>
            </a:lvl1pPr>
          </a:lstStyle>
          <a:p>
            <a:pPr>
              <a:defRPr/>
            </a:pPr>
            <a:fld id="{BB40F668-0350-4CDF-A2BA-003248115153}" type="slidenum">
              <a:rPr lang="it-IT"/>
              <a:pPr>
                <a:defRPr/>
              </a:pPr>
              <a:t>‹N›</a:t>
            </a:fld>
            <a:endParaRPr lang="it-IT"/>
          </a:p>
        </p:txBody>
      </p:sp>
    </p:spTree>
    <p:extLst>
      <p:ext uri="{BB962C8B-B14F-4D97-AF65-F5344CB8AC3E}">
        <p14:creationId xmlns:p14="http://schemas.microsoft.com/office/powerpoint/2010/main" val="1871095906"/>
      </p:ext>
    </p:extLst>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DEF1BA92-1F44-4CF4-9A9D-BAD53B3D13C1}"/>
              </a:ext>
            </a:extLst>
          </p:cNvPr>
          <p:cNvSpPr>
            <a:spLocks noGrp="1" noChangeArrowheads="1"/>
          </p:cNvSpPr>
          <p:nvPr>
            <p:ph type="dt" sz="half" idx="10"/>
          </p:nvPr>
        </p:nvSpPr>
        <p:spPr/>
        <p:txBody>
          <a:bodyPr/>
          <a:lstStyle>
            <a:lvl1pPr eaLnBrk="0" hangingPunct="0">
              <a:defRPr>
                <a:latin typeface="Arial" panose="020B0604020202020204" pitchFamily="34" charset="0"/>
                <a:cs typeface="Arial" panose="020B0604020202020204" pitchFamily="34" charset="0"/>
              </a:defRPr>
            </a:lvl1pPr>
          </a:lstStyle>
          <a:p>
            <a:pPr>
              <a:defRPr/>
            </a:pPr>
            <a:endParaRPr lang="it-IT"/>
          </a:p>
        </p:txBody>
      </p:sp>
      <p:sp>
        <p:nvSpPr>
          <p:cNvPr id="3" name="Rectangle 5">
            <a:extLst>
              <a:ext uri="{FF2B5EF4-FFF2-40B4-BE49-F238E27FC236}">
                <a16:creationId xmlns:a16="http://schemas.microsoft.com/office/drawing/2014/main" id="{F18388AF-76F1-4C6E-B11C-E39AC7EA1595}"/>
              </a:ext>
            </a:extLst>
          </p:cNvPr>
          <p:cNvSpPr>
            <a:spLocks noGrp="1" noChangeArrowheads="1"/>
          </p:cNvSpPr>
          <p:nvPr>
            <p:ph type="ftr" sz="quarter" idx="11"/>
          </p:nvPr>
        </p:nvSpPr>
        <p:spPr/>
        <p:txBody>
          <a:bodyPr/>
          <a:lstStyle>
            <a:lvl1pPr eaLnBrk="0" hangingPunct="0">
              <a:defRPr>
                <a:latin typeface="Arial" panose="020B0604020202020204" pitchFamily="34" charset="0"/>
                <a:cs typeface="Arial" panose="020B0604020202020204" pitchFamily="34" charset="0"/>
              </a:defRPr>
            </a:lvl1pPr>
          </a:lstStyle>
          <a:p>
            <a:pPr>
              <a:defRPr/>
            </a:pPr>
            <a:endParaRPr lang="it-IT"/>
          </a:p>
        </p:txBody>
      </p:sp>
      <p:sp>
        <p:nvSpPr>
          <p:cNvPr id="4" name="Rectangle 6">
            <a:extLst>
              <a:ext uri="{FF2B5EF4-FFF2-40B4-BE49-F238E27FC236}">
                <a16:creationId xmlns:a16="http://schemas.microsoft.com/office/drawing/2014/main" id="{C99E0E6A-7A2E-4436-A9A4-97EC89102C5B}"/>
              </a:ext>
            </a:extLst>
          </p:cNvPr>
          <p:cNvSpPr>
            <a:spLocks noGrp="1" noChangeArrowheads="1"/>
          </p:cNvSpPr>
          <p:nvPr>
            <p:ph type="sldNum" sz="quarter" idx="12"/>
          </p:nvPr>
        </p:nvSpPr>
        <p:spPr/>
        <p:txBody>
          <a:bodyPr/>
          <a:lstStyle>
            <a:lvl1pPr eaLnBrk="0" hangingPunct="0">
              <a:defRPr>
                <a:latin typeface="Arial" panose="020B0604020202020204" pitchFamily="34" charset="0"/>
                <a:cs typeface="Arial" panose="020B0604020202020204" pitchFamily="34" charset="0"/>
              </a:defRPr>
            </a:lvl1pPr>
          </a:lstStyle>
          <a:p>
            <a:pPr>
              <a:defRPr/>
            </a:pPr>
            <a:fld id="{2315298F-754E-4C30-8B1A-F9D99D82D61F}" type="slidenum">
              <a:rPr lang="it-IT"/>
              <a:pPr>
                <a:defRPr/>
              </a:pPr>
              <a:t>‹N›</a:t>
            </a:fld>
            <a:endParaRPr lang="it-IT"/>
          </a:p>
        </p:txBody>
      </p:sp>
    </p:spTree>
    <p:extLst>
      <p:ext uri="{BB962C8B-B14F-4D97-AF65-F5344CB8AC3E}">
        <p14:creationId xmlns:p14="http://schemas.microsoft.com/office/powerpoint/2010/main" val="1804301975"/>
      </p:ext>
    </p:extLst>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09601" y="273050"/>
            <a:ext cx="4011084"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4">
            <a:extLst>
              <a:ext uri="{FF2B5EF4-FFF2-40B4-BE49-F238E27FC236}">
                <a16:creationId xmlns:a16="http://schemas.microsoft.com/office/drawing/2014/main" id="{8E73C927-16BE-4F2F-AB3B-792F6E46E0A3}"/>
              </a:ext>
            </a:extLst>
          </p:cNvPr>
          <p:cNvSpPr>
            <a:spLocks noGrp="1" noChangeArrowheads="1"/>
          </p:cNvSpPr>
          <p:nvPr>
            <p:ph type="dt" sz="half" idx="10"/>
          </p:nvPr>
        </p:nvSpPr>
        <p:spPr/>
        <p:txBody>
          <a:bodyPr/>
          <a:lstStyle>
            <a:lvl1pPr eaLnBrk="0" hangingPunct="0">
              <a:defRPr>
                <a:latin typeface="Arial" panose="020B0604020202020204" pitchFamily="34" charset="0"/>
                <a:cs typeface="Arial" panose="020B0604020202020204" pitchFamily="34" charset="0"/>
              </a:defRPr>
            </a:lvl1pPr>
          </a:lstStyle>
          <a:p>
            <a:pPr>
              <a:defRPr/>
            </a:pPr>
            <a:endParaRPr lang="it-IT"/>
          </a:p>
        </p:txBody>
      </p:sp>
      <p:sp>
        <p:nvSpPr>
          <p:cNvPr id="6" name="Rectangle 5">
            <a:extLst>
              <a:ext uri="{FF2B5EF4-FFF2-40B4-BE49-F238E27FC236}">
                <a16:creationId xmlns:a16="http://schemas.microsoft.com/office/drawing/2014/main" id="{A040E86B-927F-489F-8558-21BE6BAF33CA}"/>
              </a:ext>
            </a:extLst>
          </p:cNvPr>
          <p:cNvSpPr>
            <a:spLocks noGrp="1" noChangeArrowheads="1"/>
          </p:cNvSpPr>
          <p:nvPr>
            <p:ph type="ftr" sz="quarter" idx="11"/>
          </p:nvPr>
        </p:nvSpPr>
        <p:spPr/>
        <p:txBody>
          <a:bodyPr/>
          <a:lstStyle>
            <a:lvl1pPr eaLnBrk="0" hangingPunct="0">
              <a:defRPr>
                <a:latin typeface="Arial" panose="020B0604020202020204" pitchFamily="34" charset="0"/>
                <a:cs typeface="Arial" panose="020B0604020202020204" pitchFamily="34" charset="0"/>
              </a:defRPr>
            </a:lvl1pPr>
          </a:lstStyle>
          <a:p>
            <a:pPr>
              <a:defRPr/>
            </a:pPr>
            <a:endParaRPr lang="it-IT"/>
          </a:p>
        </p:txBody>
      </p:sp>
      <p:sp>
        <p:nvSpPr>
          <p:cNvPr id="7" name="Rectangle 6">
            <a:extLst>
              <a:ext uri="{FF2B5EF4-FFF2-40B4-BE49-F238E27FC236}">
                <a16:creationId xmlns:a16="http://schemas.microsoft.com/office/drawing/2014/main" id="{73D98EE9-0276-4AB6-A71A-486FFBF49CBF}"/>
              </a:ext>
            </a:extLst>
          </p:cNvPr>
          <p:cNvSpPr>
            <a:spLocks noGrp="1" noChangeArrowheads="1"/>
          </p:cNvSpPr>
          <p:nvPr>
            <p:ph type="sldNum" sz="quarter" idx="12"/>
          </p:nvPr>
        </p:nvSpPr>
        <p:spPr/>
        <p:txBody>
          <a:bodyPr/>
          <a:lstStyle>
            <a:lvl1pPr eaLnBrk="0" hangingPunct="0">
              <a:defRPr>
                <a:latin typeface="Arial" panose="020B0604020202020204" pitchFamily="34" charset="0"/>
                <a:cs typeface="Arial" panose="020B0604020202020204" pitchFamily="34" charset="0"/>
              </a:defRPr>
            </a:lvl1pPr>
          </a:lstStyle>
          <a:p>
            <a:pPr>
              <a:defRPr/>
            </a:pPr>
            <a:fld id="{2BCB1A49-3BA7-4B36-9DF7-DC22C37CA04F}" type="slidenum">
              <a:rPr lang="it-IT"/>
              <a:pPr>
                <a:defRPr/>
              </a:pPr>
              <a:t>‹N›</a:t>
            </a:fld>
            <a:endParaRPr lang="it-IT"/>
          </a:p>
        </p:txBody>
      </p:sp>
    </p:spTree>
    <p:extLst>
      <p:ext uri="{BB962C8B-B14F-4D97-AF65-F5344CB8AC3E}">
        <p14:creationId xmlns:p14="http://schemas.microsoft.com/office/powerpoint/2010/main" val="2231493023"/>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2389717" y="4800600"/>
            <a:ext cx="73152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4">
            <a:extLst>
              <a:ext uri="{FF2B5EF4-FFF2-40B4-BE49-F238E27FC236}">
                <a16:creationId xmlns:a16="http://schemas.microsoft.com/office/drawing/2014/main" id="{AD47A520-18DD-4127-873B-2E213E00F9E2}"/>
              </a:ext>
            </a:extLst>
          </p:cNvPr>
          <p:cNvSpPr>
            <a:spLocks noGrp="1" noChangeArrowheads="1"/>
          </p:cNvSpPr>
          <p:nvPr>
            <p:ph type="dt" sz="half" idx="10"/>
          </p:nvPr>
        </p:nvSpPr>
        <p:spPr/>
        <p:txBody>
          <a:bodyPr/>
          <a:lstStyle>
            <a:lvl1pPr eaLnBrk="0" hangingPunct="0">
              <a:defRPr>
                <a:latin typeface="Arial" panose="020B0604020202020204" pitchFamily="34" charset="0"/>
                <a:cs typeface="Arial" panose="020B0604020202020204" pitchFamily="34" charset="0"/>
              </a:defRPr>
            </a:lvl1pPr>
          </a:lstStyle>
          <a:p>
            <a:pPr>
              <a:defRPr/>
            </a:pPr>
            <a:endParaRPr lang="it-IT"/>
          </a:p>
        </p:txBody>
      </p:sp>
      <p:sp>
        <p:nvSpPr>
          <p:cNvPr id="6" name="Rectangle 5">
            <a:extLst>
              <a:ext uri="{FF2B5EF4-FFF2-40B4-BE49-F238E27FC236}">
                <a16:creationId xmlns:a16="http://schemas.microsoft.com/office/drawing/2014/main" id="{B7717640-487A-46DF-B6D3-018D118F1BBB}"/>
              </a:ext>
            </a:extLst>
          </p:cNvPr>
          <p:cNvSpPr>
            <a:spLocks noGrp="1" noChangeArrowheads="1"/>
          </p:cNvSpPr>
          <p:nvPr>
            <p:ph type="ftr" sz="quarter" idx="11"/>
          </p:nvPr>
        </p:nvSpPr>
        <p:spPr/>
        <p:txBody>
          <a:bodyPr/>
          <a:lstStyle>
            <a:lvl1pPr eaLnBrk="0" hangingPunct="0">
              <a:defRPr>
                <a:latin typeface="Arial" panose="020B0604020202020204" pitchFamily="34" charset="0"/>
                <a:cs typeface="Arial" panose="020B0604020202020204" pitchFamily="34" charset="0"/>
              </a:defRPr>
            </a:lvl1pPr>
          </a:lstStyle>
          <a:p>
            <a:pPr>
              <a:defRPr/>
            </a:pPr>
            <a:endParaRPr lang="it-IT"/>
          </a:p>
        </p:txBody>
      </p:sp>
      <p:sp>
        <p:nvSpPr>
          <p:cNvPr id="7" name="Rectangle 6">
            <a:extLst>
              <a:ext uri="{FF2B5EF4-FFF2-40B4-BE49-F238E27FC236}">
                <a16:creationId xmlns:a16="http://schemas.microsoft.com/office/drawing/2014/main" id="{1262D708-4F32-4298-A8F1-6B49137AF379}"/>
              </a:ext>
            </a:extLst>
          </p:cNvPr>
          <p:cNvSpPr>
            <a:spLocks noGrp="1" noChangeArrowheads="1"/>
          </p:cNvSpPr>
          <p:nvPr>
            <p:ph type="sldNum" sz="quarter" idx="12"/>
          </p:nvPr>
        </p:nvSpPr>
        <p:spPr/>
        <p:txBody>
          <a:bodyPr/>
          <a:lstStyle>
            <a:lvl1pPr eaLnBrk="0" hangingPunct="0">
              <a:defRPr>
                <a:latin typeface="Arial" panose="020B0604020202020204" pitchFamily="34" charset="0"/>
                <a:cs typeface="Arial" panose="020B0604020202020204" pitchFamily="34" charset="0"/>
              </a:defRPr>
            </a:lvl1pPr>
          </a:lstStyle>
          <a:p>
            <a:pPr>
              <a:defRPr/>
            </a:pPr>
            <a:fld id="{6FCB4084-2471-48CF-B04E-4BAC6A400493}" type="slidenum">
              <a:rPr lang="it-IT"/>
              <a:pPr>
                <a:defRPr/>
              </a:pPr>
              <a:t>‹N›</a:t>
            </a:fld>
            <a:endParaRPr lang="it-IT"/>
          </a:p>
        </p:txBody>
      </p:sp>
    </p:spTree>
    <p:extLst>
      <p:ext uri="{BB962C8B-B14F-4D97-AF65-F5344CB8AC3E}">
        <p14:creationId xmlns:p14="http://schemas.microsoft.com/office/powerpoint/2010/main" val="3677719996"/>
      </p:ext>
    </p:extLst>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121D107D-DF32-4DC3-A9F8-DCAD6C2E81E0}"/>
              </a:ext>
            </a:extLst>
          </p:cNvPr>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it-IT" altLang="it-IT"/>
              <a:t>Fare clic per modificare lo stile del titolo</a:t>
            </a:r>
          </a:p>
        </p:txBody>
      </p:sp>
      <p:sp>
        <p:nvSpPr>
          <p:cNvPr id="1027" name="Rectangle 3">
            <a:extLst>
              <a:ext uri="{FF2B5EF4-FFF2-40B4-BE49-F238E27FC236}">
                <a16:creationId xmlns:a16="http://schemas.microsoft.com/office/drawing/2014/main" id="{2154D670-207C-4143-B774-BBD7835FDA39}"/>
              </a:ext>
            </a:extLst>
          </p:cNvPr>
          <p:cNvSpPr>
            <a:spLocks noGrp="1" noChangeArrowheads="1"/>
          </p:cNvSpPr>
          <p:nvPr>
            <p:ph type="body" idx="1"/>
          </p:nvPr>
        </p:nvSpPr>
        <p:spPr bwMode="auto">
          <a:xfrm>
            <a:off x="609600" y="1600201"/>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it-IT" altLang="it-IT"/>
              <a:t>Fare clic per modificare gli stili del testo dello schema</a:t>
            </a:r>
          </a:p>
          <a:p>
            <a:pPr lvl="1"/>
            <a:r>
              <a:rPr lang="it-IT" altLang="it-IT"/>
              <a:t>Secondo livello</a:t>
            </a:r>
          </a:p>
          <a:p>
            <a:pPr lvl="2"/>
            <a:r>
              <a:rPr lang="it-IT" altLang="it-IT"/>
              <a:t>Terzo livello</a:t>
            </a:r>
          </a:p>
          <a:p>
            <a:pPr lvl="3"/>
            <a:r>
              <a:rPr lang="it-IT" altLang="it-IT"/>
              <a:t>Quarto livello</a:t>
            </a:r>
          </a:p>
          <a:p>
            <a:pPr lvl="4"/>
            <a:r>
              <a:rPr lang="it-IT" altLang="it-IT"/>
              <a:t>Quinto livello</a:t>
            </a:r>
          </a:p>
        </p:txBody>
      </p:sp>
      <p:sp>
        <p:nvSpPr>
          <p:cNvPr id="1028" name="Rectangle 4">
            <a:extLst>
              <a:ext uri="{FF2B5EF4-FFF2-40B4-BE49-F238E27FC236}">
                <a16:creationId xmlns:a16="http://schemas.microsoft.com/office/drawing/2014/main" id="{64D37748-2138-4976-924B-30F55E6DE7C7}"/>
              </a:ext>
            </a:extLst>
          </p:cNvPr>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solidFill>
                  <a:srgbClr val="000000"/>
                </a:solidFill>
                <a:latin typeface="Arial" charset="0"/>
                <a:cs typeface="+mn-cs"/>
              </a:defRPr>
            </a:lvl1pPr>
          </a:lstStyle>
          <a:p>
            <a:pPr>
              <a:defRPr/>
            </a:pPr>
            <a:endParaRPr lang="it-IT"/>
          </a:p>
        </p:txBody>
      </p:sp>
      <p:sp>
        <p:nvSpPr>
          <p:cNvPr id="1029" name="Rectangle 5">
            <a:extLst>
              <a:ext uri="{FF2B5EF4-FFF2-40B4-BE49-F238E27FC236}">
                <a16:creationId xmlns:a16="http://schemas.microsoft.com/office/drawing/2014/main" id="{5C6340E6-270F-49A5-8DD9-D80A086052A9}"/>
              </a:ext>
            </a:extLst>
          </p:cNvPr>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solidFill>
                  <a:srgbClr val="000000"/>
                </a:solidFill>
                <a:latin typeface="Arial" charset="0"/>
                <a:cs typeface="+mn-cs"/>
              </a:defRPr>
            </a:lvl1pPr>
          </a:lstStyle>
          <a:p>
            <a:pPr>
              <a:defRPr/>
            </a:pPr>
            <a:endParaRPr lang="it-IT"/>
          </a:p>
        </p:txBody>
      </p:sp>
      <p:sp>
        <p:nvSpPr>
          <p:cNvPr id="1030" name="Rectangle 6">
            <a:extLst>
              <a:ext uri="{FF2B5EF4-FFF2-40B4-BE49-F238E27FC236}">
                <a16:creationId xmlns:a16="http://schemas.microsoft.com/office/drawing/2014/main" id="{8BB95FFA-0F38-45FE-A8BB-5BEB837823AF}"/>
              </a:ext>
            </a:extLst>
          </p:cNvPr>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latin typeface="Arial" charset="0"/>
                <a:cs typeface="+mn-cs"/>
              </a:defRPr>
            </a:lvl1pPr>
          </a:lstStyle>
          <a:p>
            <a:pPr>
              <a:defRPr/>
            </a:pPr>
            <a:fld id="{D41D6772-2A69-4A44-AE76-0B35BB5F5DB3}" type="slidenum">
              <a:rPr lang="it-IT"/>
              <a:pPr>
                <a:defRPr/>
              </a:pPr>
              <a:t>‹N›</a:t>
            </a:fld>
            <a:endParaRPr lang="it-IT"/>
          </a:p>
        </p:txBody>
      </p:sp>
    </p:spTree>
    <p:extLst>
      <p:ext uri="{BB962C8B-B14F-4D97-AF65-F5344CB8AC3E}">
        <p14:creationId xmlns:p14="http://schemas.microsoft.com/office/powerpoint/2010/main" val="17382207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tangolo con angoli arrotondati 5">
            <a:extLst>
              <a:ext uri="{FF2B5EF4-FFF2-40B4-BE49-F238E27FC236}">
                <a16:creationId xmlns:a16="http://schemas.microsoft.com/office/drawing/2014/main" id="{E835E6E6-5A55-4BA1-B214-C90B9F257E54}"/>
              </a:ext>
            </a:extLst>
          </p:cNvPr>
          <p:cNvSpPr/>
          <p:nvPr/>
        </p:nvSpPr>
        <p:spPr>
          <a:xfrm>
            <a:off x="1955801" y="1363664"/>
            <a:ext cx="8270875" cy="574675"/>
          </a:xfrm>
          <a:prstGeom prst="round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defRPr/>
            </a:pPr>
            <a:endParaRPr lang="it-IT" b="1" dirty="0">
              <a:solidFill>
                <a:srgbClr val="FFFF00"/>
              </a:solidFill>
              <a:latin typeface="Arial"/>
            </a:endParaRPr>
          </a:p>
        </p:txBody>
      </p:sp>
      <p:sp>
        <p:nvSpPr>
          <p:cNvPr id="75779" name="Titolo 1">
            <a:extLst>
              <a:ext uri="{FF2B5EF4-FFF2-40B4-BE49-F238E27FC236}">
                <a16:creationId xmlns:a16="http://schemas.microsoft.com/office/drawing/2014/main" id="{2070BCF6-FA1A-43CA-B96D-10C06693794D}"/>
              </a:ext>
            </a:extLst>
          </p:cNvPr>
          <p:cNvSpPr>
            <a:spLocks noGrp="1" noChangeArrowheads="1"/>
          </p:cNvSpPr>
          <p:nvPr>
            <p:ph type="title"/>
          </p:nvPr>
        </p:nvSpPr>
        <p:spPr>
          <a:xfrm>
            <a:off x="1981200" y="279400"/>
            <a:ext cx="8229600" cy="1143000"/>
          </a:xfrm>
        </p:spPr>
        <p:txBody>
          <a:bodyPr/>
          <a:lstStyle/>
          <a:p>
            <a:r>
              <a:rPr lang="it-IT" altLang="it-IT" sz="2100" b="1" dirty="0">
                <a:solidFill>
                  <a:srgbClr val="027EB6"/>
                </a:solidFill>
              </a:rPr>
              <a:t>CICLO DI LOTTA ALLA FRODE</a:t>
            </a:r>
            <a:br>
              <a:rPr lang="it-IT" altLang="it-IT" sz="2100" b="1" dirty="0">
                <a:solidFill>
                  <a:srgbClr val="027EB6"/>
                </a:solidFill>
              </a:rPr>
            </a:br>
            <a:r>
              <a:rPr lang="it-IT" altLang="it-IT" sz="2100" b="1" dirty="0">
                <a:solidFill>
                  <a:srgbClr val="027EB6"/>
                </a:solidFill>
              </a:rPr>
              <a:t>PROCEDURA DI RECUPERO </a:t>
            </a:r>
            <a:br>
              <a:rPr lang="it-IT" altLang="it-IT" sz="2100" b="1" dirty="0">
                <a:solidFill>
                  <a:srgbClr val="027EB6"/>
                </a:solidFill>
              </a:rPr>
            </a:br>
            <a:r>
              <a:rPr lang="it-IT" altLang="it-IT" sz="2100" b="1" dirty="0">
                <a:solidFill>
                  <a:srgbClr val="027EB6"/>
                </a:solidFill>
              </a:rPr>
              <a:t>DEL FEAMP</a:t>
            </a:r>
            <a:br>
              <a:rPr lang="it-IT" altLang="it-IT" sz="1800" b="1" dirty="0">
                <a:solidFill>
                  <a:srgbClr val="027EB6"/>
                </a:solidFill>
              </a:rPr>
            </a:br>
            <a:endParaRPr lang="it-IT" altLang="it-IT" sz="1800" b="1" dirty="0">
              <a:solidFill>
                <a:srgbClr val="027EB6"/>
              </a:solidFill>
            </a:endParaRPr>
          </a:p>
        </p:txBody>
      </p:sp>
      <p:pic>
        <p:nvPicPr>
          <p:cNvPr id="75780" name="Immagine 3">
            <a:extLst>
              <a:ext uri="{FF2B5EF4-FFF2-40B4-BE49-F238E27FC236}">
                <a16:creationId xmlns:a16="http://schemas.microsoft.com/office/drawing/2014/main" id="{8F84D0C2-068B-4B81-A0C4-CB794F6EEB0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1" y="255588"/>
            <a:ext cx="874713" cy="874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5781" name="Picture 2" descr="Risultati immagini per mipaaf pemac">
            <a:extLst>
              <a:ext uri="{FF2B5EF4-FFF2-40B4-BE49-F238E27FC236}">
                <a16:creationId xmlns:a16="http://schemas.microsoft.com/office/drawing/2014/main" id="{9018F9DC-B01E-40B7-B322-0E67B1F4DA2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20188" y="279400"/>
            <a:ext cx="1111250" cy="871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ttangolo 7">
            <a:extLst>
              <a:ext uri="{FF2B5EF4-FFF2-40B4-BE49-F238E27FC236}">
                <a16:creationId xmlns:a16="http://schemas.microsoft.com/office/drawing/2014/main" id="{142633CC-8C03-4FD1-8D47-F5864CD67766}"/>
              </a:ext>
            </a:extLst>
          </p:cNvPr>
          <p:cNvSpPr/>
          <p:nvPr/>
        </p:nvSpPr>
        <p:spPr>
          <a:xfrm>
            <a:off x="2253297" y="1363664"/>
            <a:ext cx="7726680" cy="554037"/>
          </a:xfrm>
          <a:prstGeom prst="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0" fontAlgn="base" hangingPunct="0">
              <a:spcBef>
                <a:spcPct val="0"/>
              </a:spcBef>
              <a:spcAft>
                <a:spcPct val="0"/>
              </a:spcAft>
              <a:defRPr/>
            </a:pPr>
            <a:r>
              <a:rPr lang="it-IT" sz="2000" b="1" dirty="0">
                <a:solidFill>
                  <a:srgbClr val="FFFF00"/>
                </a:solidFill>
                <a:latin typeface="Arial"/>
              </a:rPr>
              <a:t>Procedure di recupero degli importi indebitamente percepiti</a:t>
            </a:r>
          </a:p>
        </p:txBody>
      </p:sp>
      <p:sp>
        <p:nvSpPr>
          <p:cNvPr id="2" name="Rettangolo con angoli arrotondati 1">
            <a:extLst>
              <a:ext uri="{FF2B5EF4-FFF2-40B4-BE49-F238E27FC236}">
                <a16:creationId xmlns:a16="http://schemas.microsoft.com/office/drawing/2014/main" id="{1BE42D64-23EE-4924-BD71-EE164E1ED3CD}"/>
              </a:ext>
            </a:extLst>
          </p:cNvPr>
          <p:cNvSpPr/>
          <p:nvPr/>
        </p:nvSpPr>
        <p:spPr>
          <a:xfrm>
            <a:off x="1985772" y="3804922"/>
            <a:ext cx="8270875" cy="1641345"/>
          </a:xfrm>
          <a:prstGeom prst="round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0" fontAlgn="base" hangingPunct="0">
              <a:spcBef>
                <a:spcPct val="0"/>
              </a:spcBef>
              <a:spcAft>
                <a:spcPct val="0"/>
              </a:spcAft>
              <a:defRPr/>
            </a:pPr>
            <a:r>
              <a:rPr lang="it-IT" dirty="0">
                <a:solidFill>
                  <a:srgbClr val="FFFFFF"/>
                </a:solidFill>
                <a:latin typeface="Arial"/>
              </a:rPr>
              <a:t>Ai sensi dell’articolo</a:t>
            </a:r>
            <a:r>
              <a:rPr lang="it-IT" b="1" dirty="0">
                <a:solidFill>
                  <a:srgbClr val="FFFFFF"/>
                </a:solidFill>
                <a:latin typeface="Arial"/>
              </a:rPr>
              <a:t> </a:t>
            </a:r>
            <a:r>
              <a:rPr lang="it-IT" dirty="0">
                <a:solidFill>
                  <a:srgbClr val="FFFFFF"/>
                </a:solidFill>
                <a:latin typeface="Arial"/>
              </a:rPr>
              <a:t>122, paragrafo 2 del Reg. (UE) n. 1303/2013 </a:t>
            </a:r>
            <a:r>
              <a:rPr lang="it-IT" dirty="0"/>
              <a:t>«</a:t>
            </a:r>
            <a:r>
              <a:rPr lang="it-IT" dirty="0">
                <a:solidFill>
                  <a:srgbClr val="FFFF00"/>
                </a:solidFill>
              </a:rPr>
              <a:t>Gli Stati membri prevengono, individuano e correggono le irregolarità e recuperano, se del caso, gli interessi di mora. Essi informano la Commissione delle irregolarità che superano i 10.000 Euro di contributo dei fondi e la informano sui progressi significativi dei relativi procedimenti amministrativi e giudiziari.»</a:t>
            </a:r>
          </a:p>
        </p:txBody>
      </p:sp>
      <p:sp>
        <p:nvSpPr>
          <p:cNvPr id="9" name="Rettangolo con angoli arrotondati 1">
            <a:extLst>
              <a:ext uri="{FF2B5EF4-FFF2-40B4-BE49-F238E27FC236}">
                <a16:creationId xmlns:a16="http://schemas.microsoft.com/office/drawing/2014/main" id="{1BE42D64-23EE-4924-BD71-EE164E1ED3CD}"/>
              </a:ext>
            </a:extLst>
          </p:cNvPr>
          <p:cNvSpPr/>
          <p:nvPr/>
        </p:nvSpPr>
        <p:spPr>
          <a:xfrm>
            <a:off x="1981200" y="2130427"/>
            <a:ext cx="8270875" cy="1515679"/>
          </a:xfrm>
          <a:prstGeom prst="roundRect">
            <a:avLst/>
          </a:prstGeom>
          <a:no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0" fontAlgn="base" hangingPunct="0">
              <a:spcBef>
                <a:spcPct val="0"/>
              </a:spcBef>
              <a:spcAft>
                <a:spcPct val="0"/>
              </a:spcAft>
              <a:defRPr/>
            </a:pPr>
            <a:r>
              <a:rPr lang="it-IT" dirty="0">
                <a:solidFill>
                  <a:schemeClr val="accent1">
                    <a:lumMod val="50000"/>
                  </a:schemeClr>
                </a:solidFill>
                <a:latin typeface="Arial"/>
              </a:rPr>
              <a:t>Ad ognuna delle autorità coinvolte nell’attuazione dei programmi, spetta l’obbligo di adottare procedure idonee a garantire l’individuazione delle irregolarità e tali da consentire l’attivazione tempestiva delle procedure di recupero degli importi indebitamente versati ai beneficiari.</a:t>
            </a:r>
            <a:endParaRPr lang="it-IT" dirty="0">
              <a:solidFill>
                <a:schemeClr val="accent1">
                  <a:lumMod val="50000"/>
                </a:schemeClr>
              </a:solidFill>
            </a:endParaRPr>
          </a:p>
        </p:txBody>
      </p:sp>
      <p:pic>
        <p:nvPicPr>
          <p:cNvPr id="5" name="Segnaposto contenuto 4" descr="Immagine che contiene cibo, segnale, disegnando&#10;&#10;Descrizione generata automaticamente">
            <a:extLst>
              <a:ext uri="{FF2B5EF4-FFF2-40B4-BE49-F238E27FC236}">
                <a16:creationId xmlns:a16="http://schemas.microsoft.com/office/drawing/2014/main" id="{85454965-23B8-4F81-9221-878D066D49BA}"/>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5371910" y="5605083"/>
            <a:ext cx="1438656" cy="1078992"/>
          </a:xfrm>
        </p:spPr>
      </p:pic>
    </p:spTree>
    <p:extLst>
      <p:ext uri="{BB962C8B-B14F-4D97-AF65-F5344CB8AC3E}">
        <p14:creationId xmlns:p14="http://schemas.microsoft.com/office/powerpoint/2010/main" val="3386375178"/>
      </p:ext>
    </p:extLst>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tangolo con angoli arrotondati 5">
            <a:extLst>
              <a:ext uri="{FF2B5EF4-FFF2-40B4-BE49-F238E27FC236}">
                <a16:creationId xmlns:a16="http://schemas.microsoft.com/office/drawing/2014/main" id="{E835E6E6-5A55-4BA1-B214-C90B9F257E54}"/>
              </a:ext>
            </a:extLst>
          </p:cNvPr>
          <p:cNvSpPr/>
          <p:nvPr/>
        </p:nvSpPr>
        <p:spPr>
          <a:xfrm>
            <a:off x="1955801" y="1363664"/>
            <a:ext cx="8270875" cy="574675"/>
          </a:xfrm>
          <a:prstGeom prst="round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defRPr/>
            </a:pPr>
            <a:endParaRPr lang="it-IT" b="1" dirty="0">
              <a:solidFill>
                <a:srgbClr val="FFFF00"/>
              </a:solidFill>
              <a:latin typeface="Arial"/>
            </a:endParaRPr>
          </a:p>
        </p:txBody>
      </p:sp>
      <p:sp>
        <p:nvSpPr>
          <p:cNvPr id="75779" name="Titolo 1">
            <a:extLst>
              <a:ext uri="{FF2B5EF4-FFF2-40B4-BE49-F238E27FC236}">
                <a16:creationId xmlns:a16="http://schemas.microsoft.com/office/drawing/2014/main" id="{2070BCF6-FA1A-43CA-B96D-10C06693794D}"/>
              </a:ext>
            </a:extLst>
          </p:cNvPr>
          <p:cNvSpPr>
            <a:spLocks noGrp="1" noChangeArrowheads="1"/>
          </p:cNvSpPr>
          <p:nvPr>
            <p:ph type="title"/>
          </p:nvPr>
        </p:nvSpPr>
        <p:spPr>
          <a:xfrm>
            <a:off x="1981200" y="279400"/>
            <a:ext cx="8229600" cy="1143000"/>
          </a:xfrm>
        </p:spPr>
        <p:txBody>
          <a:bodyPr/>
          <a:lstStyle/>
          <a:p>
            <a:r>
              <a:rPr lang="it-IT" altLang="it-IT" sz="2100" b="1" dirty="0">
                <a:solidFill>
                  <a:srgbClr val="027EB6"/>
                </a:solidFill>
              </a:rPr>
              <a:t>CICLO DI LOTTA ALLA FRODE</a:t>
            </a:r>
            <a:br>
              <a:rPr lang="it-IT" altLang="it-IT" sz="2100" b="1" dirty="0">
                <a:solidFill>
                  <a:srgbClr val="027EB6"/>
                </a:solidFill>
              </a:rPr>
            </a:br>
            <a:r>
              <a:rPr lang="it-IT" altLang="it-IT" sz="2100" b="1" dirty="0">
                <a:solidFill>
                  <a:srgbClr val="027EB6"/>
                </a:solidFill>
              </a:rPr>
              <a:t>PROCEDURA DI RECUPERO </a:t>
            </a:r>
            <a:br>
              <a:rPr lang="it-IT" altLang="it-IT" sz="2100" b="1" dirty="0">
                <a:solidFill>
                  <a:srgbClr val="027EB6"/>
                </a:solidFill>
              </a:rPr>
            </a:br>
            <a:r>
              <a:rPr lang="it-IT" altLang="it-IT" sz="2100" b="1" dirty="0">
                <a:solidFill>
                  <a:srgbClr val="027EB6"/>
                </a:solidFill>
              </a:rPr>
              <a:t>DEL FEAMP</a:t>
            </a:r>
            <a:br>
              <a:rPr lang="it-IT" altLang="it-IT" sz="1800" b="1" dirty="0">
                <a:solidFill>
                  <a:srgbClr val="027EB6"/>
                </a:solidFill>
              </a:rPr>
            </a:br>
            <a:endParaRPr lang="it-IT" altLang="it-IT" sz="1800" b="1" dirty="0">
              <a:solidFill>
                <a:srgbClr val="027EB6"/>
              </a:solidFill>
            </a:endParaRPr>
          </a:p>
        </p:txBody>
      </p:sp>
      <p:pic>
        <p:nvPicPr>
          <p:cNvPr id="75780" name="Immagine 3">
            <a:extLst>
              <a:ext uri="{FF2B5EF4-FFF2-40B4-BE49-F238E27FC236}">
                <a16:creationId xmlns:a16="http://schemas.microsoft.com/office/drawing/2014/main" id="{8F84D0C2-068B-4B81-A0C4-CB794F6EEB0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1" y="255588"/>
            <a:ext cx="874713" cy="874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5781" name="Picture 2" descr="Risultati immagini per mipaaf pemac">
            <a:extLst>
              <a:ext uri="{FF2B5EF4-FFF2-40B4-BE49-F238E27FC236}">
                <a16:creationId xmlns:a16="http://schemas.microsoft.com/office/drawing/2014/main" id="{9018F9DC-B01E-40B7-B322-0E67B1F4DA2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20188" y="279400"/>
            <a:ext cx="1111250" cy="871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ttangolo con angoli arrotondati 1">
            <a:extLst>
              <a:ext uri="{FF2B5EF4-FFF2-40B4-BE49-F238E27FC236}">
                <a16:creationId xmlns:a16="http://schemas.microsoft.com/office/drawing/2014/main" id="{1BE42D64-23EE-4924-BD71-EE164E1ED3CD}"/>
              </a:ext>
            </a:extLst>
          </p:cNvPr>
          <p:cNvSpPr/>
          <p:nvPr/>
        </p:nvSpPr>
        <p:spPr>
          <a:xfrm>
            <a:off x="1930404" y="2063575"/>
            <a:ext cx="8270875" cy="350442"/>
          </a:xfrm>
          <a:prstGeom prst="round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0" fontAlgn="base" hangingPunct="0">
              <a:spcBef>
                <a:spcPct val="0"/>
              </a:spcBef>
              <a:spcAft>
                <a:spcPct val="0"/>
              </a:spcAft>
              <a:defRPr/>
            </a:pPr>
            <a:r>
              <a:rPr lang="it-IT" sz="1600" b="1" dirty="0">
                <a:solidFill>
                  <a:schemeClr val="bg1"/>
                </a:solidFill>
                <a:latin typeface="Arial"/>
              </a:rPr>
              <a:t>2. Fase coattiva (1/2)</a:t>
            </a:r>
          </a:p>
        </p:txBody>
      </p:sp>
      <p:sp>
        <p:nvSpPr>
          <p:cNvPr id="9" name="Rettangolo con angoli arrotondati 1">
            <a:extLst>
              <a:ext uri="{FF2B5EF4-FFF2-40B4-BE49-F238E27FC236}">
                <a16:creationId xmlns:a16="http://schemas.microsoft.com/office/drawing/2014/main" id="{1BE42D64-23EE-4924-BD71-EE164E1ED3CD}"/>
              </a:ext>
            </a:extLst>
          </p:cNvPr>
          <p:cNvSpPr/>
          <p:nvPr/>
        </p:nvSpPr>
        <p:spPr>
          <a:xfrm>
            <a:off x="1981200" y="3429000"/>
            <a:ext cx="8296272" cy="3352331"/>
          </a:xfrm>
          <a:prstGeom prst="round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0" fontAlgn="base" hangingPunct="0">
              <a:spcBef>
                <a:spcPct val="0"/>
              </a:spcBef>
              <a:spcAft>
                <a:spcPct val="0"/>
              </a:spcAft>
              <a:defRPr/>
            </a:pPr>
            <a:r>
              <a:rPr lang="it-IT" sz="1500" dirty="0">
                <a:solidFill>
                  <a:srgbClr val="FFFFFF"/>
                </a:solidFill>
              </a:rPr>
              <a:t>Ai sensi del Decreto del MEF n. 321 del 1999, il responsabile del procedimento dell’AdG provvede a redigere le minute dei ruoli che contengono le informazioni relative a:</a:t>
            </a:r>
          </a:p>
          <a:p>
            <a:pPr marL="285750" indent="-285750" algn="just" eaLnBrk="0" fontAlgn="base" hangingPunct="0">
              <a:spcBef>
                <a:spcPct val="0"/>
              </a:spcBef>
              <a:spcAft>
                <a:spcPct val="0"/>
              </a:spcAft>
              <a:buFontTx/>
              <a:buChar char="-"/>
              <a:defRPr/>
            </a:pPr>
            <a:r>
              <a:rPr lang="it-IT" sz="1500" dirty="0">
                <a:solidFill>
                  <a:srgbClr val="FFFFFF"/>
                </a:solidFill>
              </a:rPr>
              <a:t>ente creditore;</a:t>
            </a:r>
          </a:p>
          <a:p>
            <a:pPr marL="285750" indent="-285750" algn="just" eaLnBrk="0" fontAlgn="base" hangingPunct="0">
              <a:spcBef>
                <a:spcPct val="0"/>
              </a:spcBef>
              <a:spcAft>
                <a:spcPct val="0"/>
              </a:spcAft>
              <a:buFontTx/>
              <a:buChar char="-"/>
              <a:defRPr/>
            </a:pPr>
            <a:r>
              <a:rPr lang="it-IT" sz="1500" dirty="0">
                <a:solidFill>
                  <a:srgbClr val="FFFFFF"/>
                </a:solidFill>
              </a:rPr>
              <a:t>dati anagrafici del debitore;</a:t>
            </a:r>
          </a:p>
          <a:p>
            <a:pPr marL="285750" indent="-285750" algn="just" eaLnBrk="0" fontAlgn="base" hangingPunct="0">
              <a:spcBef>
                <a:spcPct val="0"/>
              </a:spcBef>
              <a:spcAft>
                <a:spcPct val="0"/>
              </a:spcAft>
              <a:buFontTx/>
              <a:buChar char="-"/>
              <a:defRPr/>
            </a:pPr>
            <a:r>
              <a:rPr lang="it-IT" sz="1500" dirty="0">
                <a:solidFill>
                  <a:srgbClr val="FFFFFF"/>
                </a:solidFill>
              </a:rPr>
              <a:t>denominazione, ragione sociale o ditta e sede per i soggetti diversi dalle persone fisiche;</a:t>
            </a:r>
          </a:p>
          <a:p>
            <a:pPr marL="285750" indent="-285750" algn="just" eaLnBrk="0" fontAlgn="base" hangingPunct="0">
              <a:spcBef>
                <a:spcPct val="0"/>
              </a:spcBef>
              <a:spcAft>
                <a:spcPct val="0"/>
              </a:spcAft>
              <a:buFontTx/>
              <a:buChar char="-"/>
              <a:defRPr/>
            </a:pPr>
            <a:r>
              <a:rPr lang="it-IT" sz="1500" dirty="0">
                <a:solidFill>
                  <a:srgbClr val="FFFFFF"/>
                </a:solidFill>
              </a:rPr>
              <a:t>per ogni articolo di ruolo (quota nazionale, quota UE, interessi) occorre indicare il codice o la descrizione;</a:t>
            </a:r>
          </a:p>
          <a:p>
            <a:pPr marL="285750" indent="-285750" algn="just" eaLnBrk="0" fontAlgn="base" hangingPunct="0">
              <a:spcBef>
                <a:spcPct val="0"/>
              </a:spcBef>
              <a:spcAft>
                <a:spcPct val="0"/>
              </a:spcAft>
              <a:buFontTx/>
              <a:buChar char="-"/>
              <a:defRPr/>
            </a:pPr>
            <a:r>
              <a:rPr lang="it-IT" sz="1500" dirty="0">
                <a:solidFill>
                  <a:srgbClr val="FFFFFF"/>
                </a:solidFill>
              </a:rPr>
              <a:t>l’annualità e il periodo di riferimento del credito;</a:t>
            </a:r>
          </a:p>
          <a:p>
            <a:pPr marL="285750" indent="-285750" algn="just" eaLnBrk="0" fontAlgn="base" hangingPunct="0">
              <a:spcBef>
                <a:spcPct val="0"/>
              </a:spcBef>
              <a:spcAft>
                <a:spcPct val="0"/>
              </a:spcAft>
              <a:buFontTx/>
              <a:buChar char="-"/>
              <a:defRPr/>
            </a:pPr>
            <a:r>
              <a:rPr lang="it-IT" sz="1500" dirty="0">
                <a:solidFill>
                  <a:srgbClr val="FFFFFF"/>
                </a:solidFill>
              </a:rPr>
              <a:t>gli importi a carico del debitore;</a:t>
            </a:r>
          </a:p>
          <a:p>
            <a:pPr marL="285750" indent="-285750" algn="just" eaLnBrk="0" fontAlgn="base" hangingPunct="0">
              <a:spcBef>
                <a:spcPct val="0"/>
              </a:spcBef>
              <a:spcAft>
                <a:spcPct val="0"/>
              </a:spcAft>
              <a:buFontTx/>
              <a:buChar char="-"/>
              <a:defRPr/>
            </a:pPr>
            <a:r>
              <a:rPr lang="it-IT" sz="1500" dirty="0">
                <a:solidFill>
                  <a:srgbClr val="FFFFFF"/>
                </a:solidFill>
              </a:rPr>
              <a:t>il numero delle rate in cui il ruolo deve essere riscosso e i relativi importi, nonché le scadenze delle stesse;</a:t>
            </a:r>
          </a:p>
          <a:p>
            <a:pPr marL="285750" indent="-285750" algn="just" eaLnBrk="0" fontAlgn="base" hangingPunct="0">
              <a:spcBef>
                <a:spcPct val="0"/>
              </a:spcBef>
              <a:spcAft>
                <a:spcPct val="0"/>
              </a:spcAft>
              <a:buFontTx/>
              <a:buChar char="-"/>
              <a:defRPr/>
            </a:pPr>
            <a:r>
              <a:rPr lang="it-IT" sz="1500" dirty="0">
                <a:solidFill>
                  <a:srgbClr val="FFFFFF"/>
                </a:solidFill>
              </a:rPr>
              <a:t>l’importo totale relativo a ogni pagina e all’intera minuta;</a:t>
            </a:r>
          </a:p>
          <a:p>
            <a:pPr marL="285750" indent="-285750" algn="just" eaLnBrk="0" fontAlgn="base" hangingPunct="0">
              <a:spcBef>
                <a:spcPct val="0"/>
              </a:spcBef>
              <a:spcAft>
                <a:spcPct val="0"/>
              </a:spcAft>
              <a:buFontTx/>
              <a:buChar char="-"/>
              <a:defRPr/>
            </a:pPr>
            <a:r>
              <a:rPr lang="it-IT" sz="1500" dirty="0">
                <a:solidFill>
                  <a:srgbClr val="FFFFFF"/>
                </a:solidFill>
              </a:rPr>
              <a:t>l’indicazione sintetica delle ragioni per cui è stata effettuata l’iscrizione a ruolo.</a:t>
            </a:r>
          </a:p>
        </p:txBody>
      </p:sp>
      <p:sp>
        <p:nvSpPr>
          <p:cNvPr id="13" name="Rettangolo con angoli arrotondati 1">
            <a:extLst>
              <a:ext uri="{FF2B5EF4-FFF2-40B4-BE49-F238E27FC236}">
                <a16:creationId xmlns:a16="http://schemas.microsoft.com/office/drawing/2014/main" id="{1BE42D64-23EE-4924-BD71-EE164E1ED3CD}"/>
              </a:ext>
            </a:extLst>
          </p:cNvPr>
          <p:cNvSpPr/>
          <p:nvPr/>
        </p:nvSpPr>
        <p:spPr>
          <a:xfrm>
            <a:off x="1930404" y="2506665"/>
            <a:ext cx="8296272" cy="830896"/>
          </a:xfrm>
          <a:prstGeom prst="roundRect">
            <a:avLst/>
          </a:prstGeom>
          <a:no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0" fontAlgn="base" hangingPunct="0">
              <a:spcBef>
                <a:spcPct val="0"/>
              </a:spcBef>
              <a:spcAft>
                <a:spcPct val="0"/>
              </a:spcAft>
              <a:defRPr/>
            </a:pPr>
            <a:r>
              <a:rPr lang="it-IT" sz="1600" dirty="0">
                <a:solidFill>
                  <a:srgbClr val="0070C0"/>
                </a:solidFill>
                <a:latin typeface="Arial"/>
              </a:rPr>
              <a:t>La riscossione coattiva degli importi indebitamente percepiti viene effettuata ai sensi dell’art. 17, comma 1, del D. </a:t>
            </a:r>
            <a:r>
              <a:rPr lang="it-IT" sz="1600" dirty="0" err="1">
                <a:solidFill>
                  <a:srgbClr val="0070C0"/>
                </a:solidFill>
                <a:latin typeface="Arial"/>
              </a:rPr>
              <a:t>lgs</a:t>
            </a:r>
            <a:r>
              <a:rPr lang="it-IT" sz="1600" dirty="0">
                <a:solidFill>
                  <a:srgbClr val="0070C0"/>
                </a:solidFill>
                <a:latin typeface="Arial"/>
              </a:rPr>
              <a:t>. N. 46 del 1999. Nei ruoli sono iscritti il capitale, le eventuali sanzioni e gli interessi che il debitore deve corrispondere.</a:t>
            </a:r>
          </a:p>
        </p:txBody>
      </p:sp>
      <p:sp>
        <p:nvSpPr>
          <p:cNvPr id="11" name="Rettangolo 7">
            <a:extLst>
              <a:ext uri="{FF2B5EF4-FFF2-40B4-BE49-F238E27FC236}">
                <a16:creationId xmlns:a16="http://schemas.microsoft.com/office/drawing/2014/main" id="{142633CC-8C03-4FD1-8D47-F5864CD67766}"/>
              </a:ext>
            </a:extLst>
          </p:cNvPr>
          <p:cNvSpPr/>
          <p:nvPr/>
        </p:nvSpPr>
        <p:spPr>
          <a:xfrm>
            <a:off x="2386584" y="1363664"/>
            <a:ext cx="7726680" cy="554037"/>
          </a:xfrm>
          <a:prstGeom prst="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0" fontAlgn="base" hangingPunct="0">
              <a:spcBef>
                <a:spcPct val="0"/>
              </a:spcBef>
              <a:spcAft>
                <a:spcPct val="0"/>
              </a:spcAft>
              <a:defRPr/>
            </a:pPr>
            <a:r>
              <a:rPr lang="it-IT" sz="2000" b="1" dirty="0">
                <a:solidFill>
                  <a:srgbClr val="FFFF00"/>
                </a:solidFill>
                <a:latin typeface="Arial"/>
              </a:rPr>
              <a:t>Procedure di recupero degli importi indebitamente </a:t>
            </a:r>
            <a:r>
              <a:rPr lang="it-IT" sz="2000" b="1" dirty="0">
                <a:solidFill>
                  <a:srgbClr val="FFFF00"/>
                </a:solidFill>
              </a:rPr>
              <a:t>percepiti</a:t>
            </a:r>
          </a:p>
        </p:txBody>
      </p:sp>
    </p:spTree>
    <p:extLst>
      <p:ext uri="{BB962C8B-B14F-4D97-AF65-F5344CB8AC3E}">
        <p14:creationId xmlns:p14="http://schemas.microsoft.com/office/powerpoint/2010/main" val="710916038"/>
      </p:ext>
    </p:extLst>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tangolo con angoli arrotondati 5">
            <a:extLst>
              <a:ext uri="{FF2B5EF4-FFF2-40B4-BE49-F238E27FC236}">
                <a16:creationId xmlns:a16="http://schemas.microsoft.com/office/drawing/2014/main" id="{E835E6E6-5A55-4BA1-B214-C90B9F257E54}"/>
              </a:ext>
            </a:extLst>
          </p:cNvPr>
          <p:cNvSpPr/>
          <p:nvPr/>
        </p:nvSpPr>
        <p:spPr>
          <a:xfrm>
            <a:off x="1955801" y="1363664"/>
            <a:ext cx="8270875" cy="574675"/>
          </a:xfrm>
          <a:prstGeom prst="roundRect">
            <a:avLst/>
          </a:prstGeom>
          <a:solidFill>
            <a:srgbClr val="00AAE6"/>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defRPr/>
            </a:pPr>
            <a:endParaRPr lang="it-IT" b="1" dirty="0">
              <a:solidFill>
                <a:srgbClr val="FFFF00"/>
              </a:solidFill>
              <a:latin typeface="Arial"/>
            </a:endParaRPr>
          </a:p>
        </p:txBody>
      </p:sp>
      <p:sp>
        <p:nvSpPr>
          <p:cNvPr id="75779" name="Titolo 1">
            <a:extLst>
              <a:ext uri="{FF2B5EF4-FFF2-40B4-BE49-F238E27FC236}">
                <a16:creationId xmlns:a16="http://schemas.microsoft.com/office/drawing/2014/main" id="{2070BCF6-FA1A-43CA-B96D-10C06693794D}"/>
              </a:ext>
            </a:extLst>
          </p:cNvPr>
          <p:cNvSpPr>
            <a:spLocks noGrp="1" noChangeArrowheads="1"/>
          </p:cNvSpPr>
          <p:nvPr>
            <p:ph type="title"/>
          </p:nvPr>
        </p:nvSpPr>
        <p:spPr>
          <a:xfrm>
            <a:off x="1981200" y="279400"/>
            <a:ext cx="8229600" cy="1143000"/>
          </a:xfrm>
        </p:spPr>
        <p:txBody>
          <a:bodyPr/>
          <a:lstStyle/>
          <a:p>
            <a:r>
              <a:rPr lang="it-IT" altLang="it-IT" sz="2100" b="1" dirty="0">
                <a:solidFill>
                  <a:srgbClr val="027EB6"/>
                </a:solidFill>
              </a:rPr>
              <a:t>CICLO DI LOTTA ALLA FRODE</a:t>
            </a:r>
            <a:br>
              <a:rPr lang="it-IT" altLang="it-IT" sz="2100" b="1" dirty="0">
                <a:solidFill>
                  <a:srgbClr val="027EB6"/>
                </a:solidFill>
              </a:rPr>
            </a:br>
            <a:r>
              <a:rPr lang="it-IT" altLang="it-IT" sz="2100" b="1" dirty="0">
                <a:solidFill>
                  <a:srgbClr val="027EB6"/>
                </a:solidFill>
              </a:rPr>
              <a:t>PROCEDURA DI RECUPERO </a:t>
            </a:r>
            <a:br>
              <a:rPr lang="it-IT" altLang="it-IT" sz="2100" b="1" dirty="0">
                <a:solidFill>
                  <a:srgbClr val="027EB6"/>
                </a:solidFill>
              </a:rPr>
            </a:br>
            <a:r>
              <a:rPr lang="it-IT" altLang="it-IT" sz="2100" b="1" dirty="0">
                <a:solidFill>
                  <a:srgbClr val="027EB6"/>
                </a:solidFill>
              </a:rPr>
              <a:t>DEL FEAMP</a:t>
            </a:r>
            <a:br>
              <a:rPr lang="it-IT" altLang="it-IT" sz="1800" b="1" dirty="0">
                <a:solidFill>
                  <a:srgbClr val="027EB6"/>
                </a:solidFill>
              </a:rPr>
            </a:br>
            <a:endParaRPr lang="it-IT" altLang="it-IT" sz="1800" b="1" dirty="0">
              <a:solidFill>
                <a:srgbClr val="027EB6"/>
              </a:solidFill>
            </a:endParaRPr>
          </a:p>
        </p:txBody>
      </p:sp>
      <p:pic>
        <p:nvPicPr>
          <p:cNvPr id="75780" name="Immagine 3">
            <a:extLst>
              <a:ext uri="{FF2B5EF4-FFF2-40B4-BE49-F238E27FC236}">
                <a16:creationId xmlns:a16="http://schemas.microsoft.com/office/drawing/2014/main" id="{8F84D0C2-068B-4B81-A0C4-CB794F6EEB0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1" y="255588"/>
            <a:ext cx="874713" cy="874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5781" name="Picture 2" descr="Risultati immagini per mipaaf pemac">
            <a:extLst>
              <a:ext uri="{FF2B5EF4-FFF2-40B4-BE49-F238E27FC236}">
                <a16:creationId xmlns:a16="http://schemas.microsoft.com/office/drawing/2014/main" id="{9018F9DC-B01E-40B7-B322-0E67B1F4DA2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20188" y="279400"/>
            <a:ext cx="1111250" cy="871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ttangolo con angoli arrotondati 1">
            <a:extLst>
              <a:ext uri="{FF2B5EF4-FFF2-40B4-BE49-F238E27FC236}">
                <a16:creationId xmlns:a16="http://schemas.microsoft.com/office/drawing/2014/main" id="{1BE42D64-23EE-4924-BD71-EE164E1ED3CD}"/>
              </a:ext>
            </a:extLst>
          </p:cNvPr>
          <p:cNvSpPr/>
          <p:nvPr/>
        </p:nvSpPr>
        <p:spPr>
          <a:xfrm>
            <a:off x="1930404" y="2063575"/>
            <a:ext cx="8270875" cy="350442"/>
          </a:xfrm>
          <a:prstGeom prst="roundRect">
            <a:avLst/>
          </a:prstGeom>
          <a:solidFill>
            <a:srgbClr val="00AAE6"/>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0" fontAlgn="base" hangingPunct="0">
              <a:spcBef>
                <a:spcPct val="0"/>
              </a:spcBef>
              <a:spcAft>
                <a:spcPct val="0"/>
              </a:spcAft>
              <a:defRPr/>
            </a:pPr>
            <a:r>
              <a:rPr lang="it-IT" sz="1600" b="1" dirty="0">
                <a:solidFill>
                  <a:schemeClr val="bg1"/>
                </a:solidFill>
                <a:latin typeface="Arial"/>
              </a:rPr>
              <a:t>2. Fase coattiva (2/2)</a:t>
            </a:r>
          </a:p>
        </p:txBody>
      </p:sp>
      <p:sp>
        <p:nvSpPr>
          <p:cNvPr id="13" name="Rettangolo con angoli arrotondati 1">
            <a:extLst>
              <a:ext uri="{FF2B5EF4-FFF2-40B4-BE49-F238E27FC236}">
                <a16:creationId xmlns:a16="http://schemas.microsoft.com/office/drawing/2014/main" id="{1BE42D64-23EE-4924-BD71-EE164E1ED3CD}"/>
              </a:ext>
            </a:extLst>
          </p:cNvPr>
          <p:cNvSpPr/>
          <p:nvPr/>
        </p:nvSpPr>
        <p:spPr>
          <a:xfrm>
            <a:off x="1930404" y="2506665"/>
            <a:ext cx="8296272" cy="830896"/>
          </a:xfrm>
          <a:prstGeom prst="roundRect">
            <a:avLst/>
          </a:prstGeom>
          <a:no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0" fontAlgn="base" hangingPunct="0">
              <a:spcBef>
                <a:spcPct val="0"/>
              </a:spcBef>
              <a:spcAft>
                <a:spcPct val="0"/>
              </a:spcAft>
              <a:defRPr/>
            </a:pPr>
            <a:r>
              <a:rPr lang="it-IT" sz="1600" dirty="0">
                <a:solidFill>
                  <a:srgbClr val="0070C0"/>
                </a:solidFill>
                <a:latin typeface="Arial"/>
              </a:rPr>
              <a:t>Le minute redatte come precedentemente indicato, devono essere trasmesse al</a:t>
            </a:r>
            <a:r>
              <a:rPr lang="it-IT" sz="1600" dirty="0">
                <a:solidFill>
                  <a:srgbClr val="0070C0"/>
                </a:solidFill>
              </a:rPr>
              <a:t>l’Agenzia Entrate-Riscossione,  </a:t>
            </a:r>
            <a:r>
              <a:rPr lang="it-IT" sz="1600" dirty="0">
                <a:solidFill>
                  <a:srgbClr val="0070C0"/>
                </a:solidFill>
                <a:latin typeface="Arial"/>
              </a:rPr>
              <a:t>che provvede alla informatizzazione dei ruoli e ai controlli di propri competenza tramite sistema informativo del MEF.</a:t>
            </a:r>
          </a:p>
        </p:txBody>
      </p:sp>
      <p:sp>
        <p:nvSpPr>
          <p:cNvPr id="11" name="Rettangolo 7">
            <a:extLst>
              <a:ext uri="{FF2B5EF4-FFF2-40B4-BE49-F238E27FC236}">
                <a16:creationId xmlns:a16="http://schemas.microsoft.com/office/drawing/2014/main" id="{142633CC-8C03-4FD1-8D47-F5864CD67766}"/>
              </a:ext>
            </a:extLst>
          </p:cNvPr>
          <p:cNvSpPr/>
          <p:nvPr/>
        </p:nvSpPr>
        <p:spPr>
          <a:xfrm>
            <a:off x="2386584" y="1363664"/>
            <a:ext cx="7726680" cy="554037"/>
          </a:xfrm>
          <a:prstGeom prst="rect">
            <a:avLst/>
          </a:prstGeom>
          <a:solidFill>
            <a:srgbClr val="00AAE6"/>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0" fontAlgn="base" hangingPunct="0">
              <a:spcBef>
                <a:spcPct val="0"/>
              </a:spcBef>
              <a:spcAft>
                <a:spcPct val="0"/>
              </a:spcAft>
              <a:defRPr/>
            </a:pPr>
            <a:r>
              <a:rPr lang="it-IT" sz="2000" b="1" dirty="0">
                <a:solidFill>
                  <a:srgbClr val="FFFF00"/>
                </a:solidFill>
                <a:latin typeface="Arial"/>
              </a:rPr>
              <a:t>Procedure di recupero degli importi indebitamente </a:t>
            </a:r>
            <a:r>
              <a:rPr lang="it-IT" sz="2000" b="1" dirty="0">
                <a:solidFill>
                  <a:srgbClr val="FFFF00"/>
                </a:solidFill>
              </a:rPr>
              <a:t>percepiti</a:t>
            </a:r>
          </a:p>
        </p:txBody>
      </p:sp>
      <p:sp>
        <p:nvSpPr>
          <p:cNvPr id="10" name="Rettangolo con angoli arrotondati 9">
            <a:extLst>
              <a:ext uri="{FF2B5EF4-FFF2-40B4-BE49-F238E27FC236}">
                <a16:creationId xmlns:a16="http://schemas.microsoft.com/office/drawing/2014/main" id="{CB86B47D-B946-4B82-8E17-EDDC7B8E17E7}"/>
              </a:ext>
            </a:extLst>
          </p:cNvPr>
          <p:cNvSpPr/>
          <p:nvPr/>
        </p:nvSpPr>
        <p:spPr>
          <a:xfrm>
            <a:off x="1930404" y="1422400"/>
            <a:ext cx="8270875" cy="574675"/>
          </a:xfrm>
          <a:prstGeom prst="round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defRPr/>
            </a:pPr>
            <a:endParaRPr lang="it-IT" b="1" dirty="0">
              <a:solidFill>
                <a:srgbClr val="FFFF00"/>
              </a:solidFill>
              <a:latin typeface="Arial"/>
            </a:endParaRPr>
          </a:p>
        </p:txBody>
      </p:sp>
      <p:sp>
        <p:nvSpPr>
          <p:cNvPr id="12" name="Rettangolo con angoli arrotondati 11">
            <a:extLst>
              <a:ext uri="{FF2B5EF4-FFF2-40B4-BE49-F238E27FC236}">
                <a16:creationId xmlns:a16="http://schemas.microsoft.com/office/drawing/2014/main" id="{66813B35-AF86-465D-BB13-467A36FDF16F}"/>
              </a:ext>
            </a:extLst>
          </p:cNvPr>
          <p:cNvSpPr/>
          <p:nvPr/>
        </p:nvSpPr>
        <p:spPr>
          <a:xfrm>
            <a:off x="1905007" y="2122311"/>
            <a:ext cx="8270875" cy="350442"/>
          </a:xfrm>
          <a:prstGeom prst="round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0" fontAlgn="base" hangingPunct="0">
              <a:spcBef>
                <a:spcPct val="0"/>
              </a:spcBef>
              <a:spcAft>
                <a:spcPct val="0"/>
              </a:spcAft>
              <a:defRPr/>
            </a:pPr>
            <a:r>
              <a:rPr lang="it-IT" sz="1600" b="1" dirty="0">
                <a:solidFill>
                  <a:schemeClr val="bg1"/>
                </a:solidFill>
                <a:latin typeface="Arial"/>
              </a:rPr>
              <a:t>2. Fase coattiva (2/2)</a:t>
            </a:r>
          </a:p>
        </p:txBody>
      </p:sp>
      <p:sp>
        <p:nvSpPr>
          <p:cNvPr id="14" name="Rettangolo con angoli arrotondati 1">
            <a:extLst>
              <a:ext uri="{FF2B5EF4-FFF2-40B4-BE49-F238E27FC236}">
                <a16:creationId xmlns:a16="http://schemas.microsoft.com/office/drawing/2014/main" id="{7BCC807F-4722-4A4A-A68A-F90346B2AFDC}"/>
              </a:ext>
            </a:extLst>
          </p:cNvPr>
          <p:cNvSpPr/>
          <p:nvPr/>
        </p:nvSpPr>
        <p:spPr>
          <a:xfrm>
            <a:off x="1930404" y="3520440"/>
            <a:ext cx="8296272" cy="3263554"/>
          </a:xfrm>
          <a:prstGeom prst="round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0" fontAlgn="base" hangingPunct="0">
              <a:spcBef>
                <a:spcPct val="0"/>
              </a:spcBef>
              <a:spcAft>
                <a:spcPct val="0"/>
              </a:spcAft>
              <a:defRPr/>
            </a:pPr>
            <a:r>
              <a:rPr lang="it-IT" sz="1600" dirty="0">
                <a:solidFill>
                  <a:srgbClr val="FFFFFF"/>
                </a:solidFill>
              </a:rPr>
              <a:t>Al termine dell’espletamento di tali attività, l’Agenzia Entrate-Riscossione, restituisce all’AdG i ruoli informatizzati indicato i termini entro il quale l’Autorità, resi esecutivi i ruoli con la sottoscrizione degli stessi, deve riconsegnarne un esemplare all’Agenzia Entrate-Riscossione.</a:t>
            </a:r>
          </a:p>
          <a:p>
            <a:pPr algn="just" eaLnBrk="0" fontAlgn="base" hangingPunct="0">
              <a:spcBef>
                <a:spcPct val="0"/>
              </a:spcBef>
              <a:spcAft>
                <a:spcPct val="0"/>
              </a:spcAft>
              <a:defRPr/>
            </a:pPr>
            <a:endParaRPr lang="it-IT" sz="1600" dirty="0">
              <a:solidFill>
                <a:srgbClr val="FFFFFF"/>
              </a:solidFill>
            </a:endParaRPr>
          </a:p>
          <a:p>
            <a:pPr algn="just" eaLnBrk="0" fontAlgn="base" hangingPunct="0">
              <a:spcBef>
                <a:spcPct val="0"/>
              </a:spcBef>
              <a:spcAft>
                <a:spcPct val="0"/>
              </a:spcAft>
              <a:defRPr/>
            </a:pPr>
            <a:r>
              <a:rPr lang="it-IT" sz="1600" dirty="0">
                <a:solidFill>
                  <a:srgbClr val="FFFFFF"/>
                </a:solidFill>
              </a:rPr>
              <a:t>L’Agenzia Entrate-Riscossione, provvede inoltre a trasmettere i ruoli esecutivi agli Agenti della riscossione competenti per territorio che hanno il compito di notificare la cartella esattoriale al debitore.</a:t>
            </a:r>
          </a:p>
          <a:p>
            <a:pPr algn="just" eaLnBrk="0" fontAlgn="base" hangingPunct="0">
              <a:spcBef>
                <a:spcPct val="0"/>
              </a:spcBef>
              <a:spcAft>
                <a:spcPct val="0"/>
              </a:spcAft>
              <a:defRPr/>
            </a:pPr>
            <a:endParaRPr lang="it-IT" sz="1600" dirty="0">
              <a:solidFill>
                <a:srgbClr val="FFFFFF"/>
              </a:solidFill>
            </a:endParaRPr>
          </a:p>
          <a:p>
            <a:pPr algn="just" eaLnBrk="0" fontAlgn="base" hangingPunct="0">
              <a:spcBef>
                <a:spcPct val="0"/>
              </a:spcBef>
              <a:spcAft>
                <a:spcPct val="0"/>
              </a:spcAft>
              <a:defRPr/>
            </a:pPr>
            <a:r>
              <a:rPr lang="it-IT" sz="1600" dirty="0">
                <a:solidFill>
                  <a:srgbClr val="FFFFFF"/>
                </a:solidFill>
              </a:rPr>
              <a:t>In caso di mancato adempimento da parte del debitore, decorsi 60 giorni dalla notifica della cartella, l’Agente procede alla riscossione delle somme non pagate mediante espropriazione forzata.</a:t>
            </a:r>
          </a:p>
        </p:txBody>
      </p:sp>
      <p:sp>
        <p:nvSpPr>
          <p:cNvPr id="15" name="Rettangolo 7">
            <a:extLst>
              <a:ext uri="{FF2B5EF4-FFF2-40B4-BE49-F238E27FC236}">
                <a16:creationId xmlns:a16="http://schemas.microsoft.com/office/drawing/2014/main" id="{EF03B992-5E8A-4939-A894-4C0244D75894}"/>
              </a:ext>
            </a:extLst>
          </p:cNvPr>
          <p:cNvSpPr/>
          <p:nvPr/>
        </p:nvSpPr>
        <p:spPr>
          <a:xfrm>
            <a:off x="2361187" y="1422400"/>
            <a:ext cx="7726680" cy="554037"/>
          </a:xfrm>
          <a:prstGeom prst="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0" fontAlgn="base" hangingPunct="0">
              <a:spcBef>
                <a:spcPct val="0"/>
              </a:spcBef>
              <a:spcAft>
                <a:spcPct val="0"/>
              </a:spcAft>
              <a:defRPr/>
            </a:pPr>
            <a:r>
              <a:rPr lang="it-IT" sz="2000" b="1" dirty="0">
                <a:solidFill>
                  <a:srgbClr val="FFFF00"/>
                </a:solidFill>
                <a:latin typeface="Arial"/>
              </a:rPr>
              <a:t>Procedure di recupero degli importi indebitamente </a:t>
            </a:r>
            <a:r>
              <a:rPr lang="it-IT" sz="2000" b="1" dirty="0">
                <a:solidFill>
                  <a:srgbClr val="FFFF00"/>
                </a:solidFill>
              </a:rPr>
              <a:t>percepiti</a:t>
            </a:r>
          </a:p>
        </p:txBody>
      </p:sp>
    </p:spTree>
    <p:extLst>
      <p:ext uri="{BB962C8B-B14F-4D97-AF65-F5344CB8AC3E}">
        <p14:creationId xmlns:p14="http://schemas.microsoft.com/office/powerpoint/2010/main" val="1144948889"/>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tangolo con angoli arrotondati 5">
            <a:extLst>
              <a:ext uri="{FF2B5EF4-FFF2-40B4-BE49-F238E27FC236}">
                <a16:creationId xmlns:a16="http://schemas.microsoft.com/office/drawing/2014/main" id="{E835E6E6-5A55-4BA1-B214-C90B9F257E54}"/>
              </a:ext>
            </a:extLst>
          </p:cNvPr>
          <p:cNvSpPr/>
          <p:nvPr/>
        </p:nvSpPr>
        <p:spPr>
          <a:xfrm>
            <a:off x="1955801" y="1363664"/>
            <a:ext cx="8270875" cy="574675"/>
          </a:xfrm>
          <a:prstGeom prst="round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defRPr/>
            </a:pPr>
            <a:endParaRPr lang="it-IT" b="1" dirty="0">
              <a:solidFill>
                <a:srgbClr val="FFFF00"/>
              </a:solidFill>
              <a:latin typeface="Arial"/>
            </a:endParaRPr>
          </a:p>
        </p:txBody>
      </p:sp>
      <p:sp>
        <p:nvSpPr>
          <p:cNvPr id="75779" name="Titolo 1">
            <a:extLst>
              <a:ext uri="{FF2B5EF4-FFF2-40B4-BE49-F238E27FC236}">
                <a16:creationId xmlns:a16="http://schemas.microsoft.com/office/drawing/2014/main" id="{2070BCF6-FA1A-43CA-B96D-10C06693794D}"/>
              </a:ext>
            </a:extLst>
          </p:cNvPr>
          <p:cNvSpPr>
            <a:spLocks noGrp="1" noChangeArrowheads="1"/>
          </p:cNvSpPr>
          <p:nvPr>
            <p:ph type="title"/>
          </p:nvPr>
        </p:nvSpPr>
        <p:spPr>
          <a:xfrm>
            <a:off x="1981200" y="279400"/>
            <a:ext cx="8229600" cy="1143000"/>
          </a:xfrm>
        </p:spPr>
        <p:txBody>
          <a:bodyPr/>
          <a:lstStyle/>
          <a:p>
            <a:r>
              <a:rPr lang="it-IT" altLang="it-IT" sz="2100" b="1" dirty="0">
                <a:solidFill>
                  <a:srgbClr val="027EB6"/>
                </a:solidFill>
              </a:rPr>
              <a:t>CICLO DI LOTTA ALLA FRODE</a:t>
            </a:r>
            <a:br>
              <a:rPr lang="it-IT" altLang="it-IT" sz="2100" b="1" dirty="0">
                <a:solidFill>
                  <a:srgbClr val="027EB6"/>
                </a:solidFill>
              </a:rPr>
            </a:br>
            <a:r>
              <a:rPr lang="it-IT" altLang="it-IT" sz="2100" b="1" dirty="0">
                <a:solidFill>
                  <a:srgbClr val="027EB6"/>
                </a:solidFill>
              </a:rPr>
              <a:t>PROCEDURA DI RECUPERO </a:t>
            </a:r>
            <a:br>
              <a:rPr lang="it-IT" altLang="it-IT" sz="2100" b="1" dirty="0">
                <a:solidFill>
                  <a:srgbClr val="027EB6"/>
                </a:solidFill>
              </a:rPr>
            </a:br>
            <a:r>
              <a:rPr lang="it-IT" altLang="it-IT" sz="2100" b="1" dirty="0">
                <a:solidFill>
                  <a:srgbClr val="027EB6"/>
                </a:solidFill>
              </a:rPr>
              <a:t>DEL FEAMP</a:t>
            </a:r>
            <a:br>
              <a:rPr lang="it-IT" altLang="it-IT" sz="1800" b="1" dirty="0">
                <a:solidFill>
                  <a:srgbClr val="027EB6"/>
                </a:solidFill>
              </a:rPr>
            </a:br>
            <a:endParaRPr lang="it-IT" altLang="it-IT" sz="1800" b="1" dirty="0">
              <a:solidFill>
                <a:srgbClr val="027EB6"/>
              </a:solidFill>
            </a:endParaRPr>
          </a:p>
        </p:txBody>
      </p:sp>
      <p:pic>
        <p:nvPicPr>
          <p:cNvPr id="75780" name="Immagine 3">
            <a:extLst>
              <a:ext uri="{FF2B5EF4-FFF2-40B4-BE49-F238E27FC236}">
                <a16:creationId xmlns:a16="http://schemas.microsoft.com/office/drawing/2014/main" id="{8F84D0C2-068B-4B81-A0C4-CB794F6EEB0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1" y="255588"/>
            <a:ext cx="874713" cy="874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5781" name="Picture 2" descr="Risultati immagini per mipaaf pemac">
            <a:extLst>
              <a:ext uri="{FF2B5EF4-FFF2-40B4-BE49-F238E27FC236}">
                <a16:creationId xmlns:a16="http://schemas.microsoft.com/office/drawing/2014/main" id="{9018F9DC-B01E-40B7-B322-0E67B1F4DA2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20188" y="279400"/>
            <a:ext cx="1111250" cy="871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ttangolo con angoli arrotondati 1">
            <a:extLst>
              <a:ext uri="{FF2B5EF4-FFF2-40B4-BE49-F238E27FC236}">
                <a16:creationId xmlns:a16="http://schemas.microsoft.com/office/drawing/2014/main" id="{1BE42D64-23EE-4924-BD71-EE164E1ED3CD}"/>
              </a:ext>
            </a:extLst>
          </p:cNvPr>
          <p:cNvSpPr/>
          <p:nvPr/>
        </p:nvSpPr>
        <p:spPr>
          <a:xfrm>
            <a:off x="1981197" y="2148559"/>
            <a:ext cx="8270875" cy="1870548"/>
          </a:xfrm>
          <a:prstGeom prst="round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0" fontAlgn="base" hangingPunct="0">
              <a:spcBef>
                <a:spcPct val="0"/>
              </a:spcBef>
              <a:spcAft>
                <a:spcPct val="0"/>
              </a:spcAft>
              <a:defRPr/>
            </a:pPr>
            <a:r>
              <a:rPr lang="it-IT" sz="2000" dirty="0">
                <a:solidFill>
                  <a:schemeClr val="bg1"/>
                </a:solidFill>
                <a:latin typeface="Arial"/>
              </a:rPr>
              <a:t>Sulla base delle comunicazioni ricevute dall’AdG in merito agli importi irregolari, l’</a:t>
            </a:r>
            <a:r>
              <a:rPr lang="it-IT" sz="2000" dirty="0">
                <a:solidFill>
                  <a:srgbClr val="FFFF00"/>
                </a:solidFill>
                <a:latin typeface="Arial"/>
              </a:rPr>
              <a:t>AdC, in base all’articolo 126, lettera h), del Reg. n. (UE) 1303/2013</a:t>
            </a:r>
            <a:r>
              <a:rPr lang="it-IT" sz="2000" dirty="0">
                <a:solidFill>
                  <a:schemeClr val="bg1"/>
                </a:solidFill>
                <a:latin typeface="Arial"/>
              </a:rPr>
              <a:t>, </a:t>
            </a:r>
            <a:r>
              <a:rPr lang="it-IT" sz="2000" dirty="0">
                <a:solidFill>
                  <a:srgbClr val="FFFF00"/>
                </a:solidFill>
                <a:latin typeface="Arial"/>
              </a:rPr>
              <a:t>tiene la contabilità degli importi recuperabili o ritirati e provvede ad aggiornare la contabilità degli stessi</a:t>
            </a:r>
            <a:r>
              <a:rPr lang="it-IT" sz="2000" dirty="0">
                <a:solidFill>
                  <a:schemeClr val="bg1"/>
                </a:solidFill>
                <a:latin typeface="Arial"/>
              </a:rPr>
              <a:t>, classificandoli nei seguenti modi, </a:t>
            </a:r>
            <a:r>
              <a:rPr lang="it-IT" sz="2000" b="1" dirty="0">
                <a:solidFill>
                  <a:schemeClr val="bg1"/>
                </a:solidFill>
                <a:latin typeface="Arial"/>
              </a:rPr>
              <a:t>anche in funzione della rappresentazione dei Conti di cui all’articolo 137 del Reg. (UE) n. 1303/2013</a:t>
            </a:r>
            <a:r>
              <a:rPr lang="it-IT" sz="2000" dirty="0">
                <a:solidFill>
                  <a:schemeClr val="bg1"/>
                </a:solidFill>
                <a:latin typeface="Arial"/>
              </a:rPr>
              <a:t>:</a:t>
            </a:r>
            <a:endParaRPr lang="it-IT" sz="2000" dirty="0">
              <a:solidFill>
                <a:srgbClr val="FF0000"/>
              </a:solidFill>
              <a:latin typeface="Arial"/>
            </a:endParaRPr>
          </a:p>
        </p:txBody>
      </p:sp>
      <p:sp>
        <p:nvSpPr>
          <p:cNvPr id="9" name="Rettangolo con angoli arrotondati 1">
            <a:extLst>
              <a:ext uri="{FF2B5EF4-FFF2-40B4-BE49-F238E27FC236}">
                <a16:creationId xmlns:a16="http://schemas.microsoft.com/office/drawing/2014/main" id="{1BE42D64-23EE-4924-BD71-EE164E1ED3CD}"/>
              </a:ext>
            </a:extLst>
          </p:cNvPr>
          <p:cNvSpPr/>
          <p:nvPr/>
        </p:nvSpPr>
        <p:spPr>
          <a:xfrm>
            <a:off x="6311900" y="4196250"/>
            <a:ext cx="3133650" cy="619121"/>
          </a:xfrm>
          <a:prstGeom prst="round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0" fontAlgn="base" hangingPunct="0">
              <a:spcBef>
                <a:spcPct val="0"/>
              </a:spcBef>
              <a:spcAft>
                <a:spcPct val="0"/>
              </a:spcAft>
              <a:defRPr/>
            </a:pPr>
            <a:r>
              <a:rPr lang="it-IT" sz="2000" dirty="0">
                <a:solidFill>
                  <a:srgbClr val="FFFFFF"/>
                </a:solidFill>
                <a:latin typeface="Arial"/>
              </a:rPr>
              <a:t>Importi recuperati</a:t>
            </a:r>
          </a:p>
        </p:txBody>
      </p:sp>
      <p:sp>
        <p:nvSpPr>
          <p:cNvPr id="10" name="Rettangolo con angoli arrotondati 1">
            <a:extLst>
              <a:ext uri="{FF2B5EF4-FFF2-40B4-BE49-F238E27FC236}">
                <a16:creationId xmlns:a16="http://schemas.microsoft.com/office/drawing/2014/main" id="{1BE42D64-23EE-4924-BD71-EE164E1ED3CD}"/>
              </a:ext>
            </a:extLst>
          </p:cNvPr>
          <p:cNvSpPr/>
          <p:nvPr/>
        </p:nvSpPr>
        <p:spPr>
          <a:xfrm>
            <a:off x="2613099" y="4196251"/>
            <a:ext cx="3133651" cy="619121"/>
          </a:xfrm>
          <a:prstGeom prst="round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0" fontAlgn="base" hangingPunct="0">
              <a:spcBef>
                <a:spcPct val="0"/>
              </a:spcBef>
              <a:spcAft>
                <a:spcPct val="0"/>
              </a:spcAft>
              <a:defRPr/>
            </a:pPr>
            <a:r>
              <a:rPr lang="it-IT" sz="2000" dirty="0">
                <a:solidFill>
                  <a:srgbClr val="FFFFFF"/>
                </a:solidFill>
                <a:latin typeface="Arial"/>
              </a:rPr>
              <a:t>Recuperi pendenti</a:t>
            </a:r>
          </a:p>
        </p:txBody>
      </p:sp>
      <p:sp>
        <p:nvSpPr>
          <p:cNvPr id="11" name="Rettangolo con angoli arrotondati 1">
            <a:extLst>
              <a:ext uri="{FF2B5EF4-FFF2-40B4-BE49-F238E27FC236}">
                <a16:creationId xmlns:a16="http://schemas.microsoft.com/office/drawing/2014/main" id="{1BE42D64-23EE-4924-BD71-EE164E1ED3CD}"/>
              </a:ext>
            </a:extLst>
          </p:cNvPr>
          <p:cNvSpPr/>
          <p:nvPr/>
        </p:nvSpPr>
        <p:spPr>
          <a:xfrm>
            <a:off x="2613099" y="4995286"/>
            <a:ext cx="3133650" cy="619121"/>
          </a:xfrm>
          <a:prstGeom prst="round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0" fontAlgn="base" hangingPunct="0">
              <a:spcBef>
                <a:spcPct val="0"/>
              </a:spcBef>
              <a:spcAft>
                <a:spcPct val="0"/>
              </a:spcAft>
              <a:defRPr/>
            </a:pPr>
            <a:r>
              <a:rPr lang="it-IT" sz="2000" dirty="0">
                <a:solidFill>
                  <a:srgbClr val="FFFFFF"/>
                </a:solidFill>
                <a:latin typeface="Arial"/>
              </a:rPr>
              <a:t>Importi ritirati</a:t>
            </a:r>
          </a:p>
        </p:txBody>
      </p:sp>
      <p:sp>
        <p:nvSpPr>
          <p:cNvPr id="12" name="Rettangolo con angoli arrotondati 1">
            <a:extLst>
              <a:ext uri="{FF2B5EF4-FFF2-40B4-BE49-F238E27FC236}">
                <a16:creationId xmlns:a16="http://schemas.microsoft.com/office/drawing/2014/main" id="{1BE42D64-23EE-4924-BD71-EE164E1ED3CD}"/>
              </a:ext>
            </a:extLst>
          </p:cNvPr>
          <p:cNvSpPr/>
          <p:nvPr/>
        </p:nvSpPr>
        <p:spPr>
          <a:xfrm>
            <a:off x="6311900" y="4992514"/>
            <a:ext cx="3133651" cy="619121"/>
          </a:xfrm>
          <a:prstGeom prst="round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0" fontAlgn="base" hangingPunct="0">
              <a:spcBef>
                <a:spcPct val="0"/>
              </a:spcBef>
              <a:spcAft>
                <a:spcPct val="0"/>
              </a:spcAft>
              <a:defRPr/>
            </a:pPr>
            <a:r>
              <a:rPr lang="it-IT" sz="2000" i="1" dirty="0">
                <a:solidFill>
                  <a:srgbClr val="FFFF00"/>
                </a:solidFill>
                <a:latin typeface="Arial"/>
              </a:rPr>
              <a:t>Importi non recuperabili</a:t>
            </a:r>
          </a:p>
        </p:txBody>
      </p:sp>
      <p:sp>
        <p:nvSpPr>
          <p:cNvPr id="14" name="Rettangolo 7">
            <a:extLst>
              <a:ext uri="{FF2B5EF4-FFF2-40B4-BE49-F238E27FC236}">
                <a16:creationId xmlns:a16="http://schemas.microsoft.com/office/drawing/2014/main" id="{142633CC-8C03-4FD1-8D47-F5864CD67766}"/>
              </a:ext>
            </a:extLst>
          </p:cNvPr>
          <p:cNvSpPr/>
          <p:nvPr/>
        </p:nvSpPr>
        <p:spPr>
          <a:xfrm>
            <a:off x="2227898" y="1352092"/>
            <a:ext cx="7726680" cy="554037"/>
          </a:xfrm>
          <a:prstGeom prst="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0" fontAlgn="base" hangingPunct="0">
              <a:spcBef>
                <a:spcPct val="0"/>
              </a:spcBef>
              <a:spcAft>
                <a:spcPct val="0"/>
              </a:spcAft>
              <a:defRPr/>
            </a:pPr>
            <a:r>
              <a:rPr lang="it-IT" sz="2000" b="1" dirty="0">
                <a:solidFill>
                  <a:srgbClr val="FFFF00"/>
                </a:solidFill>
                <a:latin typeface="Arial"/>
              </a:rPr>
              <a:t>Procedure di recupero degli importi indebitamente </a:t>
            </a:r>
            <a:r>
              <a:rPr lang="it-IT" sz="2000" b="1" dirty="0">
                <a:solidFill>
                  <a:srgbClr val="FFFF00"/>
                </a:solidFill>
              </a:rPr>
              <a:t>percepiti</a:t>
            </a:r>
          </a:p>
        </p:txBody>
      </p:sp>
      <p:pic>
        <p:nvPicPr>
          <p:cNvPr id="5" name="Segnaposto contenuto 4" descr="Immagine che contiene cibo, segnale, disegnando&#10;&#10;Descrizione generata automaticamente">
            <a:extLst>
              <a:ext uri="{FF2B5EF4-FFF2-40B4-BE49-F238E27FC236}">
                <a16:creationId xmlns:a16="http://schemas.microsoft.com/office/drawing/2014/main" id="{04A706CA-B419-4672-973B-E12673198770}"/>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5371910" y="5788778"/>
            <a:ext cx="1438656" cy="1078992"/>
          </a:xfrm>
        </p:spPr>
      </p:pic>
    </p:spTree>
    <p:extLst>
      <p:ext uri="{BB962C8B-B14F-4D97-AF65-F5344CB8AC3E}">
        <p14:creationId xmlns:p14="http://schemas.microsoft.com/office/powerpoint/2010/main" val="554306037"/>
      </p:ext>
    </p:extLst>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tangolo con angoli arrotondati 5">
            <a:extLst>
              <a:ext uri="{FF2B5EF4-FFF2-40B4-BE49-F238E27FC236}">
                <a16:creationId xmlns:a16="http://schemas.microsoft.com/office/drawing/2014/main" id="{E835E6E6-5A55-4BA1-B214-C90B9F257E54}"/>
              </a:ext>
            </a:extLst>
          </p:cNvPr>
          <p:cNvSpPr/>
          <p:nvPr/>
        </p:nvSpPr>
        <p:spPr>
          <a:xfrm>
            <a:off x="1955801" y="1363664"/>
            <a:ext cx="8270875" cy="574675"/>
          </a:xfrm>
          <a:prstGeom prst="round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defRPr/>
            </a:pPr>
            <a:endParaRPr lang="it-IT" b="1" dirty="0">
              <a:solidFill>
                <a:srgbClr val="FFFF00"/>
              </a:solidFill>
              <a:latin typeface="Arial"/>
            </a:endParaRPr>
          </a:p>
        </p:txBody>
      </p:sp>
      <p:sp>
        <p:nvSpPr>
          <p:cNvPr id="75779" name="Titolo 1">
            <a:extLst>
              <a:ext uri="{FF2B5EF4-FFF2-40B4-BE49-F238E27FC236}">
                <a16:creationId xmlns:a16="http://schemas.microsoft.com/office/drawing/2014/main" id="{2070BCF6-FA1A-43CA-B96D-10C06693794D}"/>
              </a:ext>
            </a:extLst>
          </p:cNvPr>
          <p:cNvSpPr>
            <a:spLocks noGrp="1" noChangeArrowheads="1"/>
          </p:cNvSpPr>
          <p:nvPr>
            <p:ph type="title"/>
          </p:nvPr>
        </p:nvSpPr>
        <p:spPr>
          <a:xfrm>
            <a:off x="1981200" y="279400"/>
            <a:ext cx="8229600" cy="1143000"/>
          </a:xfrm>
        </p:spPr>
        <p:txBody>
          <a:bodyPr/>
          <a:lstStyle/>
          <a:p>
            <a:r>
              <a:rPr lang="it-IT" altLang="it-IT" sz="1800" b="1" dirty="0">
                <a:solidFill>
                  <a:srgbClr val="027EB6"/>
                </a:solidFill>
              </a:rPr>
              <a:t>Linee guida EGESIF </a:t>
            </a:r>
            <a:br>
              <a:rPr lang="it-IT" altLang="it-IT" sz="2800" b="1" dirty="0">
                <a:solidFill>
                  <a:srgbClr val="027EB6"/>
                </a:solidFill>
              </a:rPr>
            </a:br>
            <a:r>
              <a:rPr lang="it-IT" altLang="it-IT" sz="2800" b="1" dirty="0">
                <a:solidFill>
                  <a:srgbClr val="027EB6"/>
                </a:solidFill>
              </a:rPr>
              <a:t>CICLO DI LOTTA ALLA FRODE</a:t>
            </a:r>
            <a:br>
              <a:rPr lang="it-IT" altLang="it-IT" sz="1800" b="1" dirty="0">
                <a:solidFill>
                  <a:srgbClr val="027EB6"/>
                </a:solidFill>
              </a:rPr>
            </a:br>
            <a:endParaRPr lang="it-IT" altLang="it-IT" sz="1800" b="1" dirty="0">
              <a:solidFill>
                <a:srgbClr val="027EB6"/>
              </a:solidFill>
            </a:endParaRPr>
          </a:p>
        </p:txBody>
      </p:sp>
      <p:pic>
        <p:nvPicPr>
          <p:cNvPr id="75780" name="Immagine 3">
            <a:extLst>
              <a:ext uri="{FF2B5EF4-FFF2-40B4-BE49-F238E27FC236}">
                <a16:creationId xmlns:a16="http://schemas.microsoft.com/office/drawing/2014/main" id="{8F84D0C2-068B-4B81-A0C4-CB794F6EEB0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1" y="255588"/>
            <a:ext cx="874713" cy="874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5781" name="Picture 2" descr="Risultati immagini per mipaaf pemac">
            <a:extLst>
              <a:ext uri="{FF2B5EF4-FFF2-40B4-BE49-F238E27FC236}">
                <a16:creationId xmlns:a16="http://schemas.microsoft.com/office/drawing/2014/main" id="{9018F9DC-B01E-40B7-B322-0E67B1F4DA2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20188" y="279400"/>
            <a:ext cx="1111250" cy="871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ttangolo con angoli arrotondati 1">
            <a:extLst>
              <a:ext uri="{FF2B5EF4-FFF2-40B4-BE49-F238E27FC236}">
                <a16:creationId xmlns:a16="http://schemas.microsoft.com/office/drawing/2014/main" id="{1BE42D64-23EE-4924-BD71-EE164E1ED3CD}"/>
              </a:ext>
            </a:extLst>
          </p:cNvPr>
          <p:cNvSpPr/>
          <p:nvPr/>
        </p:nvSpPr>
        <p:spPr>
          <a:xfrm>
            <a:off x="1981200" y="2099939"/>
            <a:ext cx="8270875" cy="1554687"/>
          </a:xfrm>
          <a:prstGeom prst="round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0" fontAlgn="base" hangingPunct="0">
              <a:spcBef>
                <a:spcPct val="0"/>
              </a:spcBef>
              <a:spcAft>
                <a:spcPct val="0"/>
              </a:spcAft>
              <a:defRPr/>
            </a:pPr>
            <a:r>
              <a:rPr lang="it-IT" dirty="0">
                <a:solidFill>
                  <a:schemeClr val="bg1"/>
                </a:solidFill>
                <a:latin typeface="Arial"/>
              </a:rPr>
              <a:t>Al fine di poter garantire la corretta rappresentazione degli importi alla data della presentazione dei Conti (15.02.N+2) di cui </a:t>
            </a:r>
            <a:r>
              <a:rPr lang="it-IT" dirty="0">
                <a:solidFill>
                  <a:srgbClr val="FFFF00"/>
                </a:solidFill>
                <a:latin typeface="Arial"/>
              </a:rPr>
              <a:t>all’articolo 137 del Reg. (UE) n. 1303/2013</a:t>
            </a:r>
            <a:r>
              <a:rPr lang="it-IT" dirty="0">
                <a:solidFill>
                  <a:schemeClr val="bg1"/>
                </a:solidFill>
                <a:latin typeface="Arial"/>
              </a:rPr>
              <a:t>, ognuna delle autorità coinvolte nelle attività di verifica ha l’obbligo di alimentare il </a:t>
            </a:r>
            <a:r>
              <a:rPr lang="it-IT" b="1" u="sng" dirty="0">
                <a:solidFill>
                  <a:schemeClr val="bg1"/>
                </a:solidFill>
                <a:latin typeface="Arial"/>
              </a:rPr>
              <a:t>Registro unico dei controlli </a:t>
            </a:r>
            <a:r>
              <a:rPr lang="it-IT" u="sng" dirty="0">
                <a:solidFill>
                  <a:schemeClr val="bg1"/>
                </a:solidFill>
                <a:latin typeface="Arial"/>
              </a:rPr>
              <a:t>(</a:t>
            </a:r>
            <a:r>
              <a:rPr lang="it-IT" b="1" u="sng" dirty="0">
                <a:solidFill>
                  <a:schemeClr val="bg1"/>
                </a:solidFill>
                <a:latin typeface="Arial"/>
              </a:rPr>
              <a:t>RUC</a:t>
            </a:r>
            <a:r>
              <a:rPr lang="it-IT" u="sng" dirty="0">
                <a:solidFill>
                  <a:schemeClr val="bg1"/>
                </a:solidFill>
                <a:latin typeface="Arial"/>
              </a:rPr>
              <a:t>).</a:t>
            </a:r>
            <a:endParaRPr lang="it-IT" u="sng" dirty="0">
              <a:solidFill>
                <a:srgbClr val="FF0000"/>
              </a:solidFill>
              <a:latin typeface="Arial"/>
            </a:endParaRPr>
          </a:p>
        </p:txBody>
      </p:sp>
      <p:sp>
        <p:nvSpPr>
          <p:cNvPr id="14" name="Rettangolo 7">
            <a:extLst>
              <a:ext uri="{FF2B5EF4-FFF2-40B4-BE49-F238E27FC236}">
                <a16:creationId xmlns:a16="http://schemas.microsoft.com/office/drawing/2014/main" id="{142633CC-8C03-4FD1-8D47-F5864CD67766}"/>
              </a:ext>
            </a:extLst>
          </p:cNvPr>
          <p:cNvSpPr/>
          <p:nvPr/>
        </p:nvSpPr>
        <p:spPr>
          <a:xfrm>
            <a:off x="2227898" y="1352092"/>
            <a:ext cx="7726680" cy="554037"/>
          </a:xfrm>
          <a:prstGeom prst="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0" fontAlgn="base" hangingPunct="0">
              <a:spcBef>
                <a:spcPct val="0"/>
              </a:spcBef>
              <a:spcAft>
                <a:spcPct val="0"/>
              </a:spcAft>
              <a:defRPr/>
            </a:pPr>
            <a:r>
              <a:rPr lang="it-IT" sz="2000" b="1" dirty="0">
                <a:solidFill>
                  <a:srgbClr val="FFFF00"/>
                </a:solidFill>
                <a:latin typeface="Arial"/>
              </a:rPr>
              <a:t>Procedure di recupero degli importi indebitamente </a:t>
            </a:r>
            <a:r>
              <a:rPr lang="it-IT" sz="2000" b="1" dirty="0">
                <a:solidFill>
                  <a:srgbClr val="FFFF00"/>
                </a:solidFill>
              </a:rPr>
              <a:t>percepiti</a:t>
            </a:r>
          </a:p>
        </p:txBody>
      </p:sp>
      <p:sp>
        <p:nvSpPr>
          <p:cNvPr id="13" name="Rettangolo con angoli arrotondati 1">
            <a:extLst>
              <a:ext uri="{FF2B5EF4-FFF2-40B4-BE49-F238E27FC236}">
                <a16:creationId xmlns:a16="http://schemas.microsoft.com/office/drawing/2014/main" id="{1BE42D64-23EE-4924-BD71-EE164E1ED3CD}"/>
              </a:ext>
            </a:extLst>
          </p:cNvPr>
          <p:cNvSpPr/>
          <p:nvPr/>
        </p:nvSpPr>
        <p:spPr>
          <a:xfrm>
            <a:off x="1981200" y="3814378"/>
            <a:ext cx="8270875" cy="1746450"/>
          </a:xfrm>
          <a:prstGeom prst="round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0" fontAlgn="base" hangingPunct="0">
              <a:spcBef>
                <a:spcPct val="0"/>
              </a:spcBef>
              <a:spcAft>
                <a:spcPct val="0"/>
              </a:spcAft>
              <a:defRPr/>
            </a:pPr>
            <a:r>
              <a:rPr lang="it-IT" b="1" dirty="0">
                <a:solidFill>
                  <a:schemeClr val="bg1"/>
                </a:solidFill>
                <a:latin typeface="Arial"/>
              </a:rPr>
              <a:t>All’interno del sistema informativo SIPA è stato predisposto uno </a:t>
            </a:r>
            <a:r>
              <a:rPr lang="it-IT" b="1" u="sng" dirty="0">
                <a:solidFill>
                  <a:schemeClr val="bg1"/>
                </a:solidFill>
                <a:latin typeface="Arial"/>
              </a:rPr>
              <a:t>specifico applicativo </a:t>
            </a:r>
            <a:r>
              <a:rPr lang="it-IT" b="1" dirty="0">
                <a:solidFill>
                  <a:schemeClr val="bg1"/>
                </a:solidFill>
                <a:latin typeface="Arial"/>
              </a:rPr>
              <a:t>che consente di inserire le informazioni minime legate alle operazioni oggetto di controllo, al fine di poter procedere alla deduzione degli importi ai fini della presentazione dei Conti e, se del caso, alla alimentazione del Registro dei debitori laddove venga accertata la irregolarità delle spese. </a:t>
            </a:r>
            <a:endParaRPr lang="it-IT" b="1" dirty="0">
              <a:solidFill>
                <a:srgbClr val="FF0000"/>
              </a:solidFill>
              <a:latin typeface="Arial"/>
            </a:endParaRPr>
          </a:p>
        </p:txBody>
      </p:sp>
      <p:pic>
        <p:nvPicPr>
          <p:cNvPr id="5" name="Segnaposto contenuto 4" descr="Immagine che contiene cibo, segnale, disegnando&#10;&#10;Descrizione generata automaticamente">
            <a:extLst>
              <a:ext uri="{FF2B5EF4-FFF2-40B4-BE49-F238E27FC236}">
                <a16:creationId xmlns:a16="http://schemas.microsoft.com/office/drawing/2014/main" id="{5BBC0658-FC17-4F38-9276-81144DA6637D}"/>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5129022" y="5720580"/>
            <a:ext cx="1438656" cy="1078992"/>
          </a:xfrm>
        </p:spPr>
      </p:pic>
    </p:spTree>
    <p:extLst>
      <p:ext uri="{BB962C8B-B14F-4D97-AF65-F5344CB8AC3E}">
        <p14:creationId xmlns:p14="http://schemas.microsoft.com/office/powerpoint/2010/main" val="413420014"/>
      </p:ext>
    </p:extLst>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tangolo con angoli arrotondati 5">
            <a:extLst>
              <a:ext uri="{FF2B5EF4-FFF2-40B4-BE49-F238E27FC236}">
                <a16:creationId xmlns:a16="http://schemas.microsoft.com/office/drawing/2014/main" id="{E835E6E6-5A55-4BA1-B214-C90B9F257E54}"/>
              </a:ext>
            </a:extLst>
          </p:cNvPr>
          <p:cNvSpPr/>
          <p:nvPr/>
        </p:nvSpPr>
        <p:spPr>
          <a:xfrm>
            <a:off x="1955801" y="1363664"/>
            <a:ext cx="8270875" cy="574675"/>
          </a:xfrm>
          <a:prstGeom prst="round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defRPr/>
            </a:pPr>
            <a:endParaRPr lang="it-IT" b="1" dirty="0">
              <a:solidFill>
                <a:srgbClr val="FFFF00"/>
              </a:solidFill>
              <a:latin typeface="Arial"/>
            </a:endParaRPr>
          </a:p>
        </p:txBody>
      </p:sp>
      <p:sp>
        <p:nvSpPr>
          <p:cNvPr id="75779" name="Titolo 1">
            <a:extLst>
              <a:ext uri="{FF2B5EF4-FFF2-40B4-BE49-F238E27FC236}">
                <a16:creationId xmlns:a16="http://schemas.microsoft.com/office/drawing/2014/main" id="{2070BCF6-FA1A-43CA-B96D-10C06693794D}"/>
              </a:ext>
            </a:extLst>
          </p:cNvPr>
          <p:cNvSpPr>
            <a:spLocks noGrp="1" noChangeArrowheads="1"/>
          </p:cNvSpPr>
          <p:nvPr>
            <p:ph type="title"/>
          </p:nvPr>
        </p:nvSpPr>
        <p:spPr>
          <a:xfrm>
            <a:off x="1981200" y="279400"/>
            <a:ext cx="8229600" cy="1143000"/>
          </a:xfrm>
        </p:spPr>
        <p:txBody>
          <a:bodyPr/>
          <a:lstStyle/>
          <a:p>
            <a:r>
              <a:rPr lang="it-IT" altLang="it-IT" sz="2100" b="1" dirty="0">
                <a:solidFill>
                  <a:srgbClr val="027EB6"/>
                </a:solidFill>
              </a:rPr>
              <a:t>CICLO DI LOTTA ALLA FRODE</a:t>
            </a:r>
            <a:br>
              <a:rPr lang="it-IT" altLang="it-IT" sz="2100" b="1" dirty="0">
                <a:solidFill>
                  <a:srgbClr val="027EB6"/>
                </a:solidFill>
              </a:rPr>
            </a:br>
            <a:r>
              <a:rPr lang="it-IT" altLang="it-IT" sz="2100" b="1" dirty="0">
                <a:solidFill>
                  <a:srgbClr val="027EB6"/>
                </a:solidFill>
              </a:rPr>
              <a:t>PROCEDURA DI RECUPERO </a:t>
            </a:r>
            <a:br>
              <a:rPr lang="it-IT" altLang="it-IT" sz="2100" b="1" dirty="0">
                <a:solidFill>
                  <a:srgbClr val="027EB6"/>
                </a:solidFill>
              </a:rPr>
            </a:br>
            <a:r>
              <a:rPr lang="it-IT" altLang="it-IT" sz="2100" b="1" dirty="0">
                <a:solidFill>
                  <a:srgbClr val="027EB6"/>
                </a:solidFill>
              </a:rPr>
              <a:t>DEL FEAMP</a:t>
            </a:r>
            <a:br>
              <a:rPr lang="it-IT" altLang="it-IT" sz="1800" b="1" dirty="0">
                <a:solidFill>
                  <a:srgbClr val="027EB6"/>
                </a:solidFill>
              </a:rPr>
            </a:br>
            <a:endParaRPr lang="it-IT" altLang="it-IT" sz="1800" b="1" dirty="0">
              <a:solidFill>
                <a:srgbClr val="027EB6"/>
              </a:solidFill>
            </a:endParaRPr>
          </a:p>
        </p:txBody>
      </p:sp>
      <p:pic>
        <p:nvPicPr>
          <p:cNvPr id="75780" name="Immagine 3">
            <a:extLst>
              <a:ext uri="{FF2B5EF4-FFF2-40B4-BE49-F238E27FC236}">
                <a16:creationId xmlns:a16="http://schemas.microsoft.com/office/drawing/2014/main" id="{8F84D0C2-068B-4B81-A0C4-CB794F6EEB0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1" y="255588"/>
            <a:ext cx="874713" cy="874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5781" name="Picture 2" descr="Risultati immagini per mipaaf pemac">
            <a:extLst>
              <a:ext uri="{FF2B5EF4-FFF2-40B4-BE49-F238E27FC236}">
                <a16:creationId xmlns:a16="http://schemas.microsoft.com/office/drawing/2014/main" id="{9018F9DC-B01E-40B7-B322-0E67B1F4DA2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20188" y="279400"/>
            <a:ext cx="1111250" cy="871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ttangolo con angoli arrotondati 1">
            <a:extLst>
              <a:ext uri="{FF2B5EF4-FFF2-40B4-BE49-F238E27FC236}">
                <a16:creationId xmlns:a16="http://schemas.microsoft.com/office/drawing/2014/main" id="{1BE42D64-23EE-4924-BD71-EE164E1ED3CD}"/>
              </a:ext>
            </a:extLst>
          </p:cNvPr>
          <p:cNvSpPr/>
          <p:nvPr/>
        </p:nvSpPr>
        <p:spPr>
          <a:xfrm>
            <a:off x="1981197" y="2148559"/>
            <a:ext cx="8270875" cy="786665"/>
          </a:xfrm>
          <a:prstGeom prst="round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0" fontAlgn="base" hangingPunct="0">
              <a:spcBef>
                <a:spcPct val="0"/>
              </a:spcBef>
              <a:spcAft>
                <a:spcPct val="0"/>
              </a:spcAft>
              <a:defRPr/>
            </a:pPr>
            <a:r>
              <a:rPr lang="it-IT" sz="1600" dirty="0">
                <a:solidFill>
                  <a:schemeClr val="bg1"/>
                </a:solidFill>
                <a:latin typeface="Arial"/>
              </a:rPr>
              <a:t>Gli importi recuperati prima della chiusura del PO FEAMP, che devono essere riversati al bilancio generale dell’UE a seguito di rettifiche finanziarie, sono detratti dalla dichiarazione di spesa successiva. </a:t>
            </a:r>
            <a:endParaRPr lang="it-IT" sz="1600" dirty="0">
              <a:solidFill>
                <a:srgbClr val="FF0000"/>
              </a:solidFill>
              <a:latin typeface="Arial"/>
            </a:endParaRPr>
          </a:p>
        </p:txBody>
      </p:sp>
      <p:sp>
        <p:nvSpPr>
          <p:cNvPr id="13" name="Rettangolo con angoli arrotondati 1">
            <a:extLst>
              <a:ext uri="{FF2B5EF4-FFF2-40B4-BE49-F238E27FC236}">
                <a16:creationId xmlns:a16="http://schemas.microsoft.com/office/drawing/2014/main" id="{1BE42D64-23EE-4924-BD71-EE164E1ED3CD}"/>
              </a:ext>
            </a:extLst>
          </p:cNvPr>
          <p:cNvSpPr/>
          <p:nvPr/>
        </p:nvSpPr>
        <p:spPr>
          <a:xfrm>
            <a:off x="1981197" y="3145444"/>
            <a:ext cx="8270875" cy="1499708"/>
          </a:xfrm>
          <a:prstGeom prst="round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0" fontAlgn="base" hangingPunct="0">
              <a:spcBef>
                <a:spcPct val="0"/>
              </a:spcBef>
              <a:spcAft>
                <a:spcPct val="0"/>
              </a:spcAft>
              <a:defRPr/>
            </a:pPr>
            <a:r>
              <a:rPr lang="it-IT" sz="1600" dirty="0">
                <a:solidFill>
                  <a:schemeClr val="bg1"/>
                </a:solidFill>
                <a:latin typeface="Arial"/>
              </a:rPr>
              <a:t>Qualora l’AdG ritenga di non poter recuperare o prevedere la restituzione di un importo indebitamente erogato, avendo precedentemente esperito tutte le possibili procedure per il recupero, può richiedere che tale importo sia posto a carico del bilancio UE secondo la procedura di cui al documento «</a:t>
            </a:r>
            <a:r>
              <a:rPr lang="it-IT" sz="1600" dirty="0">
                <a:solidFill>
                  <a:srgbClr val="FFFF00"/>
                </a:solidFill>
                <a:latin typeface="Arial"/>
              </a:rPr>
              <a:t>EGESIF 15_0017-00 Linee Guida per gli Stati membri sugli importi ritirati, recuperati o da recuperare e sugli importi irrecuperabili</a:t>
            </a:r>
            <a:r>
              <a:rPr lang="it-IT" sz="1600" dirty="0">
                <a:solidFill>
                  <a:schemeClr val="bg1"/>
                </a:solidFill>
                <a:latin typeface="Arial"/>
              </a:rPr>
              <a:t>».</a:t>
            </a:r>
            <a:endParaRPr lang="it-IT" sz="1600" dirty="0">
              <a:solidFill>
                <a:srgbClr val="FF0000"/>
              </a:solidFill>
              <a:latin typeface="Arial"/>
            </a:endParaRPr>
          </a:p>
        </p:txBody>
      </p:sp>
      <p:sp>
        <p:nvSpPr>
          <p:cNvPr id="14" name="Rettangolo con angoli arrotondati 1">
            <a:extLst>
              <a:ext uri="{FF2B5EF4-FFF2-40B4-BE49-F238E27FC236}">
                <a16:creationId xmlns:a16="http://schemas.microsoft.com/office/drawing/2014/main" id="{1BE42D64-23EE-4924-BD71-EE164E1ED3CD}"/>
              </a:ext>
            </a:extLst>
          </p:cNvPr>
          <p:cNvSpPr/>
          <p:nvPr/>
        </p:nvSpPr>
        <p:spPr>
          <a:xfrm>
            <a:off x="1981197" y="4855372"/>
            <a:ext cx="8270875" cy="749900"/>
          </a:xfrm>
          <a:prstGeom prst="round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0" fontAlgn="base" hangingPunct="0">
              <a:spcBef>
                <a:spcPct val="0"/>
              </a:spcBef>
              <a:spcAft>
                <a:spcPct val="0"/>
              </a:spcAft>
              <a:defRPr/>
            </a:pPr>
            <a:r>
              <a:rPr lang="it-IT" sz="1600" b="1" dirty="0">
                <a:solidFill>
                  <a:schemeClr val="bg1"/>
                </a:solidFill>
                <a:latin typeface="Arial"/>
              </a:rPr>
              <a:t>In caso di mancato recupero riconducibile a colpa o negligenza imputabile all’AdG e ai suoi OOII, il rimborso al bilancio UE graverà esclusivamente sul bilancio dello Stato membro.</a:t>
            </a:r>
            <a:endParaRPr lang="it-IT" sz="1600" b="1" dirty="0">
              <a:solidFill>
                <a:srgbClr val="FF0000"/>
              </a:solidFill>
              <a:latin typeface="Arial"/>
            </a:endParaRPr>
          </a:p>
        </p:txBody>
      </p:sp>
      <p:sp>
        <p:nvSpPr>
          <p:cNvPr id="15" name="Rettangolo 7">
            <a:extLst>
              <a:ext uri="{FF2B5EF4-FFF2-40B4-BE49-F238E27FC236}">
                <a16:creationId xmlns:a16="http://schemas.microsoft.com/office/drawing/2014/main" id="{142633CC-8C03-4FD1-8D47-F5864CD67766}"/>
              </a:ext>
            </a:extLst>
          </p:cNvPr>
          <p:cNvSpPr/>
          <p:nvPr/>
        </p:nvSpPr>
        <p:spPr>
          <a:xfrm>
            <a:off x="2386584" y="1363664"/>
            <a:ext cx="7726680" cy="554037"/>
          </a:xfrm>
          <a:prstGeom prst="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0" fontAlgn="base" hangingPunct="0">
              <a:spcBef>
                <a:spcPct val="0"/>
              </a:spcBef>
              <a:spcAft>
                <a:spcPct val="0"/>
              </a:spcAft>
              <a:defRPr/>
            </a:pPr>
            <a:r>
              <a:rPr lang="it-IT" sz="2000" b="1" dirty="0">
                <a:solidFill>
                  <a:srgbClr val="FFFF00"/>
                </a:solidFill>
                <a:latin typeface="Arial"/>
              </a:rPr>
              <a:t>Procedure di recupero degli importi indebitamente </a:t>
            </a:r>
            <a:r>
              <a:rPr lang="it-IT" sz="2000" b="1" dirty="0">
                <a:solidFill>
                  <a:srgbClr val="FFFF00"/>
                </a:solidFill>
              </a:rPr>
              <a:t>percepiti</a:t>
            </a:r>
          </a:p>
        </p:txBody>
      </p:sp>
      <p:pic>
        <p:nvPicPr>
          <p:cNvPr id="5" name="Segnaposto contenuto 4" descr="Immagine che contiene cibo, segnale, disegnando&#10;&#10;Descrizione generata automaticamente">
            <a:extLst>
              <a:ext uri="{FF2B5EF4-FFF2-40B4-BE49-F238E27FC236}">
                <a16:creationId xmlns:a16="http://schemas.microsoft.com/office/drawing/2014/main" id="{36EEA8E8-1017-44F3-9955-8EFEDE426BA1}"/>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5129022" y="5779008"/>
            <a:ext cx="1438656" cy="1078992"/>
          </a:xfrm>
        </p:spPr>
      </p:pic>
    </p:spTree>
    <p:extLst>
      <p:ext uri="{BB962C8B-B14F-4D97-AF65-F5344CB8AC3E}">
        <p14:creationId xmlns:p14="http://schemas.microsoft.com/office/powerpoint/2010/main" val="606377382"/>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tangolo con angoli arrotondati 5">
            <a:extLst>
              <a:ext uri="{FF2B5EF4-FFF2-40B4-BE49-F238E27FC236}">
                <a16:creationId xmlns:a16="http://schemas.microsoft.com/office/drawing/2014/main" id="{E835E6E6-5A55-4BA1-B214-C90B9F257E54}"/>
              </a:ext>
            </a:extLst>
          </p:cNvPr>
          <p:cNvSpPr/>
          <p:nvPr/>
        </p:nvSpPr>
        <p:spPr>
          <a:xfrm>
            <a:off x="1955801" y="1363664"/>
            <a:ext cx="8270875" cy="574675"/>
          </a:xfrm>
          <a:prstGeom prst="round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defRPr/>
            </a:pPr>
            <a:endParaRPr lang="it-IT" b="1" dirty="0">
              <a:solidFill>
                <a:srgbClr val="FFFF00"/>
              </a:solidFill>
              <a:latin typeface="Arial"/>
            </a:endParaRPr>
          </a:p>
        </p:txBody>
      </p:sp>
      <p:sp>
        <p:nvSpPr>
          <p:cNvPr id="75779" name="Titolo 1">
            <a:extLst>
              <a:ext uri="{FF2B5EF4-FFF2-40B4-BE49-F238E27FC236}">
                <a16:creationId xmlns:a16="http://schemas.microsoft.com/office/drawing/2014/main" id="{2070BCF6-FA1A-43CA-B96D-10C06693794D}"/>
              </a:ext>
            </a:extLst>
          </p:cNvPr>
          <p:cNvSpPr>
            <a:spLocks noGrp="1" noChangeArrowheads="1"/>
          </p:cNvSpPr>
          <p:nvPr>
            <p:ph type="title"/>
          </p:nvPr>
        </p:nvSpPr>
        <p:spPr>
          <a:xfrm>
            <a:off x="1981200" y="279400"/>
            <a:ext cx="8229600" cy="1143000"/>
          </a:xfrm>
        </p:spPr>
        <p:txBody>
          <a:bodyPr/>
          <a:lstStyle/>
          <a:p>
            <a:r>
              <a:rPr lang="it-IT" altLang="it-IT" sz="2100" b="1" dirty="0">
                <a:solidFill>
                  <a:srgbClr val="027EB6"/>
                </a:solidFill>
              </a:rPr>
              <a:t>CICLO DI LOTTA ALLA FRODE</a:t>
            </a:r>
            <a:br>
              <a:rPr lang="it-IT" altLang="it-IT" sz="2100" b="1" dirty="0">
                <a:solidFill>
                  <a:srgbClr val="027EB6"/>
                </a:solidFill>
              </a:rPr>
            </a:br>
            <a:r>
              <a:rPr lang="it-IT" altLang="it-IT" sz="2100" b="1" dirty="0">
                <a:solidFill>
                  <a:srgbClr val="027EB6"/>
                </a:solidFill>
              </a:rPr>
              <a:t>PROCEDURA DI RECUPERO </a:t>
            </a:r>
            <a:br>
              <a:rPr lang="it-IT" altLang="it-IT" sz="2100" b="1" dirty="0">
                <a:solidFill>
                  <a:srgbClr val="027EB6"/>
                </a:solidFill>
              </a:rPr>
            </a:br>
            <a:r>
              <a:rPr lang="it-IT" altLang="it-IT" sz="2100" b="1" dirty="0">
                <a:solidFill>
                  <a:srgbClr val="027EB6"/>
                </a:solidFill>
              </a:rPr>
              <a:t>DEL FEAMP</a:t>
            </a:r>
            <a:br>
              <a:rPr lang="it-IT" altLang="it-IT" sz="1800" b="1" dirty="0">
                <a:solidFill>
                  <a:srgbClr val="027EB6"/>
                </a:solidFill>
              </a:rPr>
            </a:br>
            <a:endParaRPr lang="it-IT" altLang="it-IT" sz="1800" b="1" dirty="0">
              <a:solidFill>
                <a:srgbClr val="027EB6"/>
              </a:solidFill>
            </a:endParaRPr>
          </a:p>
        </p:txBody>
      </p:sp>
      <p:pic>
        <p:nvPicPr>
          <p:cNvPr id="75780" name="Immagine 3">
            <a:extLst>
              <a:ext uri="{FF2B5EF4-FFF2-40B4-BE49-F238E27FC236}">
                <a16:creationId xmlns:a16="http://schemas.microsoft.com/office/drawing/2014/main" id="{8F84D0C2-068B-4B81-A0C4-CB794F6EEB0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1" y="255588"/>
            <a:ext cx="874713" cy="874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5781" name="Picture 2" descr="Risultati immagini per mipaaf pemac">
            <a:extLst>
              <a:ext uri="{FF2B5EF4-FFF2-40B4-BE49-F238E27FC236}">
                <a16:creationId xmlns:a16="http://schemas.microsoft.com/office/drawing/2014/main" id="{9018F9DC-B01E-40B7-B322-0E67B1F4DA2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20188" y="279400"/>
            <a:ext cx="1111250" cy="871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ttangolo 7">
            <a:extLst>
              <a:ext uri="{FF2B5EF4-FFF2-40B4-BE49-F238E27FC236}">
                <a16:creationId xmlns:a16="http://schemas.microsoft.com/office/drawing/2014/main" id="{142633CC-8C03-4FD1-8D47-F5864CD67766}"/>
              </a:ext>
            </a:extLst>
          </p:cNvPr>
          <p:cNvSpPr/>
          <p:nvPr/>
        </p:nvSpPr>
        <p:spPr>
          <a:xfrm>
            <a:off x="3739896" y="1363665"/>
            <a:ext cx="5648834" cy="554036"/>
          </a:xfrm>
          <a:prstGeom prst="rect">
            <a:avLst/>
          </a:prstGeom>
          <a:solidFill>
            <a:srgbClr val="00AAE6"/>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0" fontAlgn="base" hangingPunct="0">
              <a:spcBef>
                <a:spcPct val="0"/>
              </a:spcBef>
              <a:spcAft>
                <a:spcPct val="0"/>
              </a:spcAft>
              <a:defRPr/>
            </a:pPr>
            <a:r>
              <a:rPr lang="it-IT" sz="2400" b="1" dirty="0">
                <a:solidFill>
                  <a:srgbClr val="FFFF00"/>
                </a:solidFill>
                <a:latin typeface="Arial"/>
              </a:rPr>
              <a:t>Gestione delle irregolarità e recuperi</a:t>
            </a:r>
          </a:p>
        </p:txBody>
      </p:sp>
      <p:sp>
        <p:nvSpPr>
          <p:cNvPr id="11" name="Rettangolo 7">
            <a:extLst>
              <a:ext uri="{FF2B5EF4-FFF2-40B4-BE49-F238E27FC236}">
                <a16:creationId xmlns:a16="http://schemas.microsoft.com/office/drawing/2014/main" id="{142633CC-8C03-4FD1-8D47-F5864CD67766}"/>
              </a:ext>
            </a:extLst>
          </p:cNvPr>
          <p:cNvSpPr/>
          <p:nvPr/>
        </p:nvSpPr>
        <p:spPr>
          <a:xfrm>
            <a:off x="2386584" y="1363664"/>
            <a:ext cx="7726680" cy="554037"/>
          </a:xfrm>
          <a:prstGeom prst="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0" fontAlgn="base" hangingPunct="0">
              <a:spcBef>
                <a:spcPct val="0"/>
              </a:spcBef>
              <a:spcAft>
                <a:spcPct val="0"/>
              </a:spcAft>
              <a:defRPr/>
            </a:pPr>
            <a:r>
              <a:rPr lang="it-IT" sz="2000" b="1" dirty="0">
                <a:solidFill>
                  <a:srgbClr val="FFFF00"/>
                </a:solidFill>
                <a:latin typeface="Arial"/>
              </a:rPr>
              <a:t>Procedure di recupero degli importi indebitamente </a:t>
            </a:r>
            <a:r>
              <a:rPr lang="it-IT" sz="2000" b="1" dirty="0">
                <a:solidFill>
                  <a:srgbClr val="FFFF00"/>
                </a:solidFill>
              </a:rPr>
              <a:t>percepiti</a:t>
            </a:r>
          </a:p>
        </p:txBody>
      </p:sp>
      <p:sp>
        <p:nvSpPr>
          <p:cNvPr id="12" name="Rettangolo con angoli arrotondati 1">
            <a:extLst>
              <a:ext uri="{FF2B5EF4-FFF2-40B4-BE49-F238E27FC236}">
                <a16:creationId xmlns:a16="http://schemas.microsoft.com/office/drawing/2014/main" id="{1BE42D64-23EE-4924-BD71-EE164E1ED3CD}"/>
              </a:ext>
            </a:extLst>
          </p:cNvPr>
          <p:cNvSpPr/>
          <p:nvPr/>
        </p:nvSpPr>
        <p:spPr>
          <a:xfrm>
            <a:off x="1955801" y="2059828"/>
            <a:ext cx="8270875" cy="942137"/>
          </a:xfrm>
          <a:prstGeom prst="round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0" fontAlgn="base" hangingPunct="0">
              <a:spcBef>
                <a:spcPct val="0"/>
              </a:spcBef>
              <a:spcAft>
                <a:spcPct val="0"/>
              </a:spcAft>
              <a:defRPr/>
            </a:pPr>
            <a:r>
              <a:rPr lang="it-IT" sz="2000" dirty="0">
                <a:solidFill>
                  <a:srgbClr val="FFFF00"/>
                </a:solidFill>
                <a:latin typeface="Arial"/>
              </a:rPr>
              <a:t>A norma del Reg. (UE) n. 2015/1974</a:t>
            </a:r>
            <a:r>
              <a:rPr lang="it-IT" sz="2000" dirty="0">
                <a:solidFill>
                  <a:schemeClr val="bg1"/>
                </a:solidFill>
                <a:latin typeface="Arial"/>
              </a:rPr>
              <a:t>, le segnalazioni relative alle irregolarità vanno comunicate alla Commissione secondo la tempistica di seguito riportata:</a:t>
            </a:r>
            <a:endParaRPr lang="it-IT" sz="2000" b="1" dirty="0">
              <a:solidFill>
                <a:srgbClr val="FF0000"/>
              </a:solidFill>
              <a:latin typeface="Arial"/>
            </a:endParaRPr>
          </a:p>
        </p:txBody>
      </p:sp>
      <p:sp>
        <p:nvSpPr>
          <p:cNvPr id="14" name="Rettangolo con angoli arrotondati 1">
            <a:extLst>
              <a:ext uri="{FF2B5EF4-FFF2-40B4-BE49-F238E27FC236}">
                <a16:creationId xmlns:a16="http://schemas.microsoft.com/office/drawing/2014/main" id="{1BE42D64-23EE-4924-BD71-EE164E1ED3CD}"/>
              </a:ext>
            </a:extLst>
          </p:cNvPr>
          <p:cNvSpPr/>
          <p:nvPr/>
        </p:nvSpPr>
        <p:spPr>
          <a:xfrm>
            <a:off x="1930404" y="3123454"/>
            <a:ext cx="8296272" cy="830896"/>
          </a:xfrm>
          <a:prstGeom prst="roundRect">
            <a:avLst/>
          </a:prstGeom>
          <a:no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85750" indent="-285750" algn="just" eaLnBrk="0" fontAlgn="base" hangingPunct="0">
              <a:spcBef>
                <a:spcPct val="0"/>
              </a:spcBef>
              <a:spcAft>
                <a:spcPct val="0"/>
              </a:spcAft>
              <a:buFont typeface="Arial" panose="020B0604020202020204" pitchFamily="34" charset="0"/>
              <a:buChar char="•"/>
              <a:defRPr/>
            </a:pPr>
            <a:r>
              <a:rPr lang="it-IT" sz="1600" dirty="0">
                <a:solidFill>
                  <a:srgbClr val="0070C0"/>
                </a:solidFill>
                <a:latin typeface="Arial"/>
              </a:rPr>
              <a:t>l’AdG trasmette la Relazione Iniziale sulle irregolarità entro due mesi dal termine di ciascun trimestre dell’anno solare in cui l’irregolarità è stata accertata;</a:t>
            </a:r>
          </a:p>
        </p:txBody>
      </p:sp>
      <p:sp>
        <p:nvSpPr>
          <p:cNvPr id="16" name="Rettangolo con angoli arrotondati 1">
            <a:extLst>
              <a:ext uri="{FF2B5EF4-FFF2-40B4-BE49-F238E27FC236}">
                <a16:creationId xmlns:a16="http://schemas.microsoft.com/office/drawing/2014/main" id="{1BE42D64-23EE-4924-BD71-EE164E1ED3CD}"/>
              </a:ext>
            </a:extLst>
          </p:cNvPr>
          <p:cNvSpPr/>
          <p:nvPr/>
        </p:nvSpPr>
        <p:spPr>
          <a:xfrm>
            <a:off x="1930404" y="5008960"/>
            <a:ext cx="8296272" cy="830896"/>
          </a:xfrm>
          <a:prstGeom prst="roundRect">
            <a:avLst/>
          </a:prstGeom>
          <a:no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85750" indent="-285750" algn="just" eaLnBrk="0" fontAlgn="base" hangingPunct="0">
              <a:spcBef>
                <a:spcPct val="0"/>
              </a:spcBef>
              <a:spcAft>
                <a:spcPct val="0"/>
              </a:spcAft>
              <a:buFont typeface="Arial" panose="020B0604020202020204" pitchFamily="34" charset="0"/>
              <a:buChar char="•"/>
              <a:defRPr/>
            </a:pPr>
            <a:r>
              <a:rPr lang="it-IT" sz="1600" dirty="0">
                <a:solidFill>
                  <a:srgbClr val="0070C0"/>
                </a:solidFill>
                <a:latin typeface="Arial"/>
              </a:rPr>
              <a:t>l’AdG segnala eventuali irregolarità che possano avere ripercussioni all’esterno del proprio territorio.</a:t>
            </a:r>
          </a:p>
        </p:txBody>
      </p:sp>
      <p:sp>
        <p:nvSpPr>
          <p:cNvPr id="17" name="Rettangolo con angoli arrotondati 1">
            <a:extLst>
              <a:ext uri="{FF2B5EF4-FFF2-40B4-BE49-F238E27FC236}">
                <a16:creationId xmlns:a16="http://schemas.microsoft.com/office/drawing/2014/main" id="{1BE42D64-23EE-4924-BD71-EE164E1ED3CD}"/>
              </a:ext>
            </a:extLst>
          </p:cNvPr>
          <p:cNvSpPr/>
          <p:nvPr/>
        </p:nvSpPr>
        <p:spPr>
          <a:xfrm>
            <a:off x="1943102" y="4075839"/>
            <a:ext cx="8296272" cy="830896"/>
          </a:xfrm>
          <a:prstGeom prst="roundRect">
            <a:avLst/>
          </a:prstGeom>
          <a:no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85750" indent="-285750" algn="just" eaLnBrk="0" fontAlgn="base" hangingPunct="0">
              <a:spcBef>
                <a:spcPct val="0"/>
              </a:spcBef>
              <a:spcAft>
                <a:spcPct val="0"/>
              </a:spcAft>
              <a:buFont typeface="Arial" panose="020B0604020202020204" pitchFamily="34" charset="0"/>
              <a:buChar char="•"/>
              <a:defRPr/>
            </a:pPr>
            <a:r>
              <a:rPr lang="it-IT" sz="1600" dirty="0">
                <a:solidFill>
                  <a:srgbClr val="0070C0"/>
                </a:solidFill>
                <a:latin typeface="Arial"/>
              </a:rPr>
              <a:t>l’AdG una volta ottenute le informazioni sugli aggiornamenti, trasmette le Relazioni successive sui provvedimenti adottati;</a:t>
            </a:r>
          </a:p>
        </p:txBody>
      </p:sp>
      <p:pic>
        <p:nvPicPr>
          <p:cNvPr id="4" name="Segnaposto contenuto 3" descr="Immagine che contiene cibo, segnale, disegnando&#10;&#10;Descrizione generata automaticamente">
            <a:extLst>
              <a:ext uri="{FF2B5EF4-FFF2-40B4-BE49-F238E27FC236}">
                <a16:creationId xmlns:a16="http://schemas.microsoft.com/office/drawing/2014/main" id="{749DF048-99C5-43B3-B2F8-A0A4079427C2}"/>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5239957" y="5779008"/>
            <a:ext cx="1438656" cy="1078992"/>
          </a:xfrm>
        </p:spPr>
      </p:pic>
    </p:spTree>
    <p:extLst>
      <p:ext uri="{BB962C8B-B14F-4D97-AF65-F5344CB8AC3E}">
        <p14:creationId xmlns:p14="http://schemas.microsoft.com/office/powerpoint/2010/main" val="4294635358"/>
      </p:ext>
    </p:extLst>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tangolo con angoli arrotondati 5">
            <a:extLst>
              <a:ext uri="{FF2B5EF4-FFF2-40B4-BE49-F238E27FC236}">
                <a16:creationId xmlns:a16="http://schemas.microsoft.com/office/drawing/2014/main" id="{E835E6E6-5A55-4BA1-B214-C90B9F257E54}"/>
              </a:ext>
            </a:extLst>
          </p:cNvPr>
          <p:cNvSpPr/>
          <p:nvPr/>
        </p:nvSpPr>
        <p:spPr>
          <a:xfrm>
            <a:off x="1955801" y="1363664"/>
            <a:ext cx="8270875" cy="574675"/>
          </a:xfrm>
          <a:prstGeom prst="round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defRPr/>
            </a:pPr>
            <a:endParaRPr lang="it-IT" b="1" dirty="0">
              <a:solidFill>
                <a:srgbClr val="FFFF00"/>
              </a:solidFill>
              <a:latin typeface="Arial"/>
            </a:endParaRPr>
          </a:p>
        </p:txBody>
      </p:sp>
      <p:sp>
        <p:nvSpPr>
          <p:cNvPr id="75779" name="Titolo 1">
            <a:extLst>
              <a:ext uri="{FF2B5EF4-FFF2-40B4-BE49-F238E27FC236}">
                <a16:creationId xmlns:a16="http://schemas.microsoft.com/office/drawing/2014/main" id="{2070BCF6-FA1A-43CA-B96D-10C06693794D}"/>
              </a:ext>
            </a:extLst>
          </p:cNvPr>
          <p:cNvSpPr>
            <a:spLocks noGrp="1" noChangeArrowheads="1"/>
          </p:cNvSpPr>
          <p:nvPr>
            <p:ph type="title"/>
          </p:nvPr>
        </p:nvSpPr>
        <p:spPr>
          <a:xfrm>
            <a:off x="1981200" y="279400"/>
            <a:ext cx="8229600" cy="1143000"/>
          </a:xfrm>
        </p:spPr>
        <p:txBody>
          <a:bodyPr/>
          <a:lstStyle/>
          <a:p>
            <a:r>
              <a:rPr lang="it-IT" altLang="it-IT" sz="2100" b="1" dirty="0">
                <a:solidFill>
                  <a:srgbClr val="027EB6"/>
                </a:solidFill>
              </a:rPr>
              <a:t>CICLO DI LOTTA ALLA FRODE</a:t>
            </a:r>
            <a:br>
              <a:rPr lang="it-IT" altLang="it-IT" sz="2100" b="1" dirty="0">
                <a:solidFill>
                  <a:srgbClr val="027EB6"/>
                </a:solidFill>
              </a:rPr>
            </a:br>
            <a:r>
              <a:rPr lang="it-IT" altLang="it-IT" sz="2100" b="1" dirty="0">
                <a:solidFill>
                  <a:srgbClr val="027EB6"/>
                </a:solidFill>
              </a:rPr>
              <a:t>PROCEDURA DI RECUPERO </a:t>
            </a:r>
            <a:br>
              <a:rPr lang="it-IT" altLang="it-IT" sz="2100" b="1" dirty="0">
                <a:solidFill>
                  <a:srgbClr val="027EB6"/>
                </a:solidFill>
              </a:rPr>
            </a:br>
            <a:r>
              <a:rPr lang="it-IT" altLang="it-IT" sz="2100" b="1" dirty="0">
                <a:solidFill>
                  <a:srgbClr val="027EB6"/>
                </a:solidFill>
              </a:rPr>
              <a:t>DEL FEAMP</a:t>
            </a:r>
            <a:br>
              <a:rPr lang="it-IT" altLang="it-IT" sz="1800" b="1" dirty="0">
                <a:solidFill>
                  <a:srgbClr val="027EB6"/>
                </a:solidFill>
              </a:rPr>
            </a:br>
            <a:endParaRPr lang="it-IT" altLang="it-IT" sz="1800" b="1" dirty="0">
              <a:solidFill>
                <a:srgbClr val="027EB6"/>
              </a:solidFill>
            </a:endParaRPr>
          </a:p>
        </p:txBody>
      </p:sp>
      <p:pic>
        <p:nvPicPr>
          <p:cNvPr id="75780" name="Immagine 3">
            <a:extLst>
              <a:ext uri="{FF2B5EF4-FFF2-40B4-BE49-F238E27FC236}">
                <a16:creationId xmlns:a16="http://schemas.microsoft.com/office/drawing/2014/main" id="{8F84D0C2-068B-4B81-A0C4-CB794F6EEB0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1" y="255588"/>
            <a:ext cx="874713" cy="874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5781" name="Picture 2" descr="Risultati immagini per mipaaf pemac">
            <a:extLst>
              <a:ext uri="{FF2B5EF4-FFF2-40B4-BE49-F238E27FC236}">
                <a16:creationId xmlns:a16="http://schemas.microsoft.com/office/drawing/2014/main" id="{9018F9DC-B01E-40B7-B322-0E67B1F4DA2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20188" y="279400"/>
            <a:ext cx="1111250" cy="871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ttangolo 7">
            <a:extLst>
              <a:ext uri="{FF2B5EF4-FFF2-40B4-BE49-F238E27FC236}">
                <a16:creationId xmlns:a16="http://schemas.microsoft.com/office/drawing/2014/main" id="{142633CC-8C03-4FD1-8D47-F5864CD67766}"/>
              </a:ext>
            </a:extLst>
          </p:cNvPr>
          <p:cNvSpPr/>
          <p:nvPr/>
        </p:nvSpPr>
        <p:spPr>
          <a:xfrm>
            <a:off x="3739896" y="1363665"/>
            <a:ext cx="5648834" cy="554036"/>
          </a:xfrm>
          <a:prstGeom prst="rect">
            <a:avLst/>
          </a:prstGeom>
          <a:solidFill>
            <a:srgbClr val="00AAE6"/>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0" fontAlgn="base" hangingPunct="0">
              <a:spcBef>
                <a:spcPct val="0"/>
              </a:spcBef>
              <a:spcAft>
                <a:spcPct val="0"/>
              </a:spcAft>
              <a:defRPr/>
            </a:pPr>
            <a:r>
              <a:rPr lang="it-IT" sz="2400" b="1" dirty="0">
                <a:solidFill>
                  <a:srgbClr val="FFFF00"/>
                </a:solidFill>
                <a:latin typeface="Arial"/>
              </a:rPr>
              <a:t>Gestione delle irregolarità e recuperi</a:t>
            </a:r>
          </a:p>
        </p:txBody>
      </p:sp>
      <p:sp>
        <p:nvSpPr>
          <p:cNvPr id="10" name="Rettangolo con angoli arrotondati 1">
            <a:extLst>
              <a:ext uri="{FF2B5EF4-FFF2-40B4-BE49-F238E27FC236}">
                <a16:creationId xmlns:a16="http://schemas.microsoft.com/office/drawing/2014/main" id="{1BE42D64-23EE-4924-BD71-EE164E1ED3CD}"/>
              </a:ext>
            </a:extLst>
          </p:cNvPr>
          <p:cNvSpPr/>
          <p:nvPr/>
        </p:nvSpPr>
        <p:spPr>
          <a:xfrm>
            <a:off x="1939925" y="2171703"/>
            <a:ext cx="8270875" cy="1372614"/>
          </a:xfrm>
          <a:prstGeom prst="round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0" fontAlgn="base" hangingPunct="0">
              <a:spcBef>
                <a:spcPct val="0"/>
              </a:spcBef>
              <a:spcAft>
                <a:spcPct val="0"/>
              </a:spcAft>
              <a:defRPr/>
            </a:pPr>
            <a:r>
              <a:rPr lang="it-IT" sz="2000" dirty="0">
                <a:solidFill>
                  <a:schemeClr val="bg1"/>
                </a:solidFill>
                <a:latin typeface="Arial"/>
              </a:rPr>
              <a:t>L’AdG, sulla base anche delle informazioni inoltrate dagli OO.II.  dell’AdG, procede al caricamento delle informazioni sull’applicativo </a:t>
            </a:r>
            <a:r>
              <a:rPr lang="it-IT" sz="2000" b="1" dirty="0">
                <a:solidFill>
                  <a:schemeClr val="bg1"/>
                </a:solidFill>
                <a:latin typeface="Arial"/>
              </a:rPr>
              <a:t>IMS (</a:t>
            </a:r>
            <a:r>
              <a:rPr lang="it-IT" sz="2000" dirty="0" err="1">
                <a:solidFill>
                  <a:srgbClr val="FFFF00"/>
                </a:solidFill>
                <a:latin typeface="Arial"/>
              </a:rPr>
              <a:t>Irregularity</a:t>
            </a:r>
            <a:r>
              <a:rPr lang="it-IT" sz="2000" dirty="0">
                <a:solidFill>
                  <a:srgbClr val="FFFF00"/>
                </a:solidFill>
                <a:latin typeface="Arial"/>
              </a:rPr>
              <a:t> Management System</a:t>
            </a:r>
            <a:r>
              <a:rPr lang="it-IT" sz="2000" b="1" dirty="0">
                <a:solidFill>
                  <a:schemeClr val="bg1"/>
                </a:solidFill>
                <a:latin typeface="Arial"/>
              </a:rPr>
              <a:t>), </a:t>
            </a:r>
            <a:r>
              <a:rPr lang="it-IT" sz="2000" dirty="0">
                <a:solidFill>
                  <a:schemeClr val="bg1"/>
                </a:solidFill>
                <a:latin typeface="Arial"/>
              </a:rPr>
              <a:t>accessibile tramite il portale AFIS (</a:t>
            </a:r>
            <a:r>
              <a:rPr lang="it-IT" sz="2000" dirty="0">
                <a:solidFill>
                  <a:srgbClr val="FFFF00"/>
                </a:solidFill>
                <a:latin typeface="Arial"/>
              </a:rPr>
              <a:t>Anti – Fraud Information System</a:t>
            </a:r>
            <a:r>
              <a:rPr lang="it-IT" sz="2000" dirty="0">
                <a:solidFill>
                  <a:schemeClr val="bg1"/>
                </a:solidFill>
                <a:latin typeface="Arial"/>
              </a:rPr>
              <a:t>).</a:t>
            </a:r>
            <a:endParaRPr lang="it-IT" sz="2000" dirty="0">
              <a:solidFill>
                <a:srgbClr val="FF0000"/>
              </a:solidFill>
              <a:latin typeface="Arial"/>
            </a:endParaRPr>
          </a:p>
        </p:txBody>
      </p:sp>
      <p:sp>
        <p:nvSpPr>
          <p:cNvPr id="11" name="Rettangolo 7">
            <a:extLst>
              <a:ext uri="{FF2B5EF4-FFF2-40B4-BE49-F238E27FC236}">
                <a16:creationId xmlns:a16="http://schemas.microsoft.com/office/drawing/2014/main" id="{142633CC-8C03-4FD1-8D47-F5864CD67766}"/>
              </a:ext>
            </a:extLst>
          </p:cNvPr>
          <p:cNvSpPr/>
          <p:nvPr/>
        </p:nvSpPr>
        <p:spPr>
          <a:xfrm>
            <a:off x="2386584" y="1363664"/>
            <a:ext cx="7726680" cy="554037"/>
          </a:xfrm>
          <a:prstGeom prst="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0" fontAlgn="base" hangingPunct="0">
              <a:spcBef>
                <a:spcPct val="0"/>
              </a:spcBef>
              <a:spcAft>
                <a:spcPct val="0"/>
              </a:spcAft>
              <a:defRPr/>
            </a:pPr>
            <a:r>
              <a:rPr lang="it-IT" sz="2000" b="1" dirty="0">
                <a:solidFill>
                  <a:srgbClr val="FFFF00"/>
                </a:solidFill>
                <a:latin typeface="Arial"/>
              </a:rPr>
              <a:t>Procedure di recupero degli importi indebitamente </a:t>
            </a:r>
            <a:r>
              <a:rPr lang="it-IT" sz="2000" b="1" dirty="0">
                <a:solidFill>
                  <a:srgbClr val="FFFF00"/>
                </a:solidFill>
              </a:rPr>
              <a:t>percepiti</a:t>
            </a:r>
            <a:endParaRPr lang="it-IT" sz="2000" b="1" dirty="0">
              <a:solidFill>
                <a:srgbClr val="FFFF00"/>
              </a:solidFill>
              <a:latin typeface="Arial"/>
            </a:endParaRPr>
          </a:p>
        </p:txBody>
      </p:sp>
      <p:sp>
        <p:nvSpPr>
          <p:cNvPr id="13" name="Rettangolo con angoli arrotondati 1">
            <a:extLst>
              <a:ext uri="{FF2B5EF4-FFF2-40B4-BE49-F238E27FC236}">
                <a16:creationId xmlns:a16="http://schemas.microsoft.com/office/drawing/2014/main" id="{1BE42D64-23EE-4924-BD71-EE164E1ED3CD}"/>
              </a:ext>
            </a:extLst>
          </p:cNvPr>
          <p:cNvSpPr/>
          <p:nvPr/>
        </p:nvSpPr>
        <p:spPr>
          <a:xfrm>
            <a:off x="1939924" y="3777681"/>
            <a:ext cx="8270875" cy="1288095"/>
          </a:xfrm>
          <a:prstGeom prst="round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0" fontAlgn="base" hangingPunct="0">
              <a:spcBef>
                <a:spcPct val="0"/>
              </a:spcBef>
              <a:spcAft>
                <a:spcPct val="0"/>
              </a:spcAft>
              <a:defRPr/>
            </a:pPr>
            <a:r>
              <a:rPr lang="it-IT" sz="2000" dirty="0">
                <a:solidFill>
                  <a:schemeClr val="bg1"/>
                </a:solidFill>
                <a:latin typeface="Arial"/>
              </a:rPr>
              <a:t>In base all’articolo 122 del Reg. n. 1303/2013, vanno comunicati all’OLAF (Office </a:t>
            </a:r>
            <a:r>
              <a:rPr lang="it-IT" sz="2000" dirty="0" err="1">
                <a:solidFill>
                  <a:schemeClr val="bg1"/>
                </a:solidFill>
                <a:latin typeface="Arial"/>
              </a:rPr>
              <a:t>européen</a:t>
            </a:r>
            <a:r>
              <a:rPr lang="it-IT" sz="2000" dirty="0">
                <a:solidFill>
                  <a:schemeClr val="bg1"/>
                </a:solidFill>
                <a:latin typeface="Arial"/>
              </a:rPr>
              <a:t> de </a:t>
            </a:r>
            <a:r>
              <a:rPr lang="it-IT" sz="2000" dirty="0" err="1">
                <a:solidFill>
                  <a:schemeClr val="bg1"/>
                </a:solidFill>
                <a:latin typeface="Arial"/>
              </a:rPr>
              <a:t>Lutte</a:t>
            </a:r>
            <a:r>
              <a:rPr lang="it-IT" sz="2000" dirty="0">
                <a:solidFill>
                  <a:schemeClr val="bg1"/>
                </a:solidFill>
                <a:latin typeface="Arial"/>
              </a:rPr>
              <a:t> Anti-</a:t>
            </a:r>
            <a:r>
              <a:rPr lang="it-IT" sz="2000" dirty="0" err="1">
                <a:solidFill>
                  <a:schemeClr val="bg1"/>
                </a:solidFill>
                <a:latin typeface="Arial"/>
              </a:rPr>
              <a:t>Fraude</a:t>
            </a:r>
            <a:r>
              <a:rPr lang="it-IT" sz="2000" dirty="0">
                <a:solidFill>
                  <a:schemeClr val="bg1"/>
                </a:solidFill>
                <a:latin typeface="Arial"/>
              </a:rPr>
              <a:t>) le seguenti fattispecie (segue):</a:t>
            </a:r>
          </a:p>
          <a:p>
            <a:pPr algn="just" eaLnBrk="0" fontAlgn="base" hangingPunct="0">
              <a:spcBef>
                <a:spcPct val="0"/>
              </a:spcBef>
              <a:spcAft>
                <a:spcPct val="0"/>
              </a:spcAft>
              <a:defRPr/>
            </a:pPr>
            <a:endParaRPr lang="it-IT" sz="2000" dirty="0">
              <a:solidFill>
                <a:srgbClr val="FF0000"/>
              </a:solidFill>
              <a:latin typeface="Arial"/>
            </a:endParaRPr>
          </a:p>
        </p:txBody>
      </p:sp>
      <p:pic>
        <p:nvPicPr>
          <p:cNvPr id="4" name="Segnaposto contenuto 3" descr="Immagine che contiene cibo, segnale, disegnando&#10;&#10;Descrizione generata automaticamente">
            <a:extLst>
              <a:ext uri="{FF2B5EF4-FFF2-40B4-BE49-F238E27FC236}">
                <a16:creationId xmlns:a16="http://schemas.microsoft.com/office/drawing/2014/main" id="{04A62616-81DA-483B-A2AE-ED1DE5E8AFBF}"/>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5356033" y="5499608"/>
            <a:ext cx="1438656" cy="1078992"/>
          </a:xfrm>
        </p:spPr>
      </p:pic>
    </p:spTree>
    <p:extLst>
      <p:ext uri="{BB962C8B-B14F-4D97-AF65-F5344CB8AC3E}">
        <p14:creationId xmlns:p14="http://schemas.microsoft.com/office/powerpoint/2010/main" val="3362285577"/>
      </p:ext>
    </p:extLst>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tangolo con angoli arrotondati 5">
            <a:extLst>
              <a:ext uri="{FF2B5EF4-FFF2-40B4-BE49-F238E27FC236}">
                <a16:creationId xmlns:a16="http://schemas.microsoft.com/office/drawing/2014/main" id="{E835E6E6-5A55-4BA1-B214-C90B9F257E54}"/>
              </a:ext>
            </a:extLst>
          </p:cNvPr>
          <p:cNvSpPr/>
          <p:nvPr/>
        </p:nvSpPr>
        <p:spPr>
          <a:xfrm>
            <a:off x="1955801" y="1363664"/>
            <a:ext cx="8270875" cy="574675"/>
          </a:xfrm>
          <a:prstGeom prst="round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defRPr/>
            </a:pPr>
            <a:endParaRPr lang="it-IT" b="1" dirty="0">
              <a:solidFill>
                <a:srgbClr val="FFFF00"/>
              </a:solidFill>
              <a:latin typeface="Arial"/>
            </a:endParaRPr>
          </a:p>
        </p:txBody>
      </p:sp>
      <p:sp>
        <p:nvSpPr>
          <p:cNvPr id="75779" name="Titolo 1">
            <a:extLst>
              <a:ext uri="{FF2B5EF4-FFF2-40B4-BE49-F238E27FC236}">
                <a16:creationId xmlns:a16="http://schemas.microsoft.com/office/drawing/2014/main" id="{2070BCF6-FA1A-43CA-B96D-10C06693794D}"/>
              </a:ext>
            </a:extLst>
          </p:cNvPr>
          <p:cNvSpPr>
            <a:spLocks noGrp="1" noChangeArrowheads="1"/>
          </p:cNvSpPr>
          <p:nvPr>
            <p:ph type="title"/>
          </p:nvPr>
        </p:nvSpPr>
        <p:spPr>
          <a:xfrm>
            <a:off x="1981200" y="279400"/>
            <a:ext cx="8229600" cy="1143000"/>
          </a:xfrm>
        </p:spPr>
        <p:txBody>
          <a:bodyPr/>
          <a:lstStyle/>
          <a:p>
            <a:r>
              <a:rPr lang="it-IT" altLang="it-IT" sz="2100" b="1" dirty="0">
                <a:solidFill>
                  <a:srgbClr val="027EB6"/>
                </a:solidFill>
              </a:rPr>
              <a:t>CICLO DI LOTTA ALLA FRODE</a:t>
            </a:r>
            <a:br>
              <a:rPr lang="it-IT" altLang="it-IT" sz="2100" b="1" dirty="0">
                <a:solidFill>
                  <a:srgbClr val="027EB6"/>
                </a:solidFill>
              </a:rPr>
            </a:br>
            <a:r>
              <a:rPr lang="it-IT" altLang="it-IT" sz="2100" b="1" dirty="0">
                <a:solidFill>
                  <a:srgbClr val="027EB6"/>
                </a:solidFill>
              </a:rPr>
              <a:t>PROCEDURA DI RECUPERO </a:t>
            </a:r>
            <a:br>
              <a:rPr lang="it-IT" altLang="it-IT" sz="2100" b="1" dirty="0">
                <a:solidFill>
                  <a:srgbClr val="027EB6"/>
                </a:solidFill>
              </a:rPr>
            </a:br>
            <a:r>
              <a:rPr lang="it-IT" altLang="it-IT" sz="2100" b="1" dirty="0">
                <a:solidFill>
                  <a:srgbClr val="027EB6"/>
                </a:solidFill>
              </a:rPr>
              <a:t>DEL FEAMP</a:t>
            </a:r>
            <a:br>
              <a:rPr lang="it-IT" altLang="it-IT" sz="1800" b="1" dirty="0">
                <a:solidFill>
                  <a:srgbClr val="027EB6"/>
                </a:solidFill>
              </a:rPr>
            </a:br>
            <a:endParaRPr lang="it-IT" altLang="it-IT" sz="1800" b="1" dirty="0">
              <a:solidFill>
                <a:srgbClr val="027EB6"/>
              </a:solidFill>
            </a:endParaRPr>
          </a:p>
        </p:txBody>
      </p:sp>
      <p:pic>
        <p:nvPicPr>
          <p:cNvPr id="75780" name="Immagine 3">
            <a:extLst>
              <a:ext uri="{FF2B5EF4-FFF2-40B4-BE49-F238E27FC236}">
                <a16:creationId xmlns:a16="http://schemas.microsoft.com/office/drawing/2014/main" id="{8F84D0C2-068B-4B81-A0C4-CB794F6EEB0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1" y="255588"/>
            <a:ext cx="874713" cy="874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5781" name="Picture 2" descr="Risultati immagini per mipaaf pemac">
            <a:extLst>
              <a:ext uri="{FF2B5EF4-FFF2-40B4-BE49-F238E27FC236}">
                <a16:creationId xmlns:a16="http://schemas.microsoft.com/office/drawing/2014/main" id="{9018F9DC-B01E-40B7-B322-0E67B1F4DA2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20188" y="279400"/>
            <a:ext cx="1111250" cy="871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ttangolo 7">
            <a:extLst>
              <a:ext uri="{FF2B5EF4-FFF2-40B4-BE49-F238E27FC236}">
                <a16:creationId xmlns:a16="http://schemas.microsoft.com/office/drawing/2014/main" id="{142633CC-8C03-4FD1-8D47-F5864CD67766}"/>
              </a:ext>
            </a:extLst>
          </p:cNvPr>
          <p:cNvSpPr/>
          <p:nvPr/>
        </p:nvSpPr>
        <p:spPr>
          <a:xfrm>
            <a:off x="3739896" y="1363665"/>
            <a:ext cx="5648834" cy="554036"/>
          </a:xfrm>
          <a:prstGeom prst="rect">
            <a:avLst/>
          </a:prstGeom>
          <a:solidFill>
            <a:srgbClr val="00AAE6"/>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0" fontAlgn="base" hangingPunct="0">
              <a:spcBef>
                <a:spcPct val="0"/>
              </a:spcBef>
              <a:spcAft>
                <a:spcPct val="0"/>
              </a:spcAft>
              <a:defRPr/>
            </a:pPr>
            <a:r>
              <a:rPr lang="it-IT" sz="2400" b="1" dirty="0">
                <a:solidFill>
                  <a:srgbClr val="FFFF00"/>
                </a:solidFill>
                <a:latin typeface="Arial"/>
              </a:rPr>
              <a:t>Gestione delle irregolarità e recuperi</a:t>
            </a:r>
          </a:p>
        </p:txBody>
      </p:sp>
      <p:sp>
        <p:nvSpPr>
          <p:cNvPr id="11" name="Rettangolo 7">
            <a:extLst>
              <a:ext uri="{FF2B5EF4-FFF2-40B4-BE49-F238E27FC236}">
                <a16:creationId xmlns:a16="http://schemas.microsoft.com/office/drawing/2014/main" id="{142633CC-8C03-4FD1-8D47-F5864CD67766}"/>
              </a:ext>
            </a:extLst>
          </p:cNvPr>
          <p:cNvSpPr/>
          <p:nvPr/>
        </p:nvSpPr>
        <p:spPr>
          <a:xfrm>
            <a:off x="2386584" y="1363664"/>
            <a:ext cx="7726680" cy="554037"/>
          </a:xfrm>
          <a:prstGeom prst="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0" fontAlgn="base" hangingPunct="0">
              <a:spcBef>
                <a:spcPct val="0"/>
              </a:spcBef>
              <a:spcAft>
                <a:spcPct val="0"/>
              </a:spcAft>
              <a:defRPr/>
            </a:pPr>
            <a:r>
              <a:rPr lang="it-IT" sz="2000" b="1" dirty="0">
                <a:solidFill>
                  <a:srgbClr val="FFFF00"/>
                </a:solidFill>
                <a:latin typeface="Arial"/>
              </a:rPr>
              <a:t>Procedure di recupero degli importi indebitamente </a:t>
            </a:r>
            <a:r>
              <a:rPr lang="it-IT" sz="2000" b="1" dirty="0">
                <a:solidFill>
                  <a:srgbClr val="FFFF00"/>
                </a:solidFill>
              </a:rPr>
              <a:t>percepiti</a:t>
            </a:r>
            <a:endParaRPr lang="it-IT" sz="2000" b="1" dirty="0">
              <a:solidFill>
                <a:srgbClr val="FFFF00"/>
              </a:solidFill>
              <a:latin typeface="Arial"/>
            </a:endParaRPr>
          </a:p>
        </p:txBody>
      </p:sp>
      <p:sp>
        <p:nvSpPr>
          <p:cNvPr id="13" name="Rettangolo con angoli arrotondati 1">
            <a:extLst>
              <a:ext uri="{FF2B5EF4-FFF2-40B4-BE49-F238E27FC236}">
                <a16:creationId xmlns:a16="http://schemas.microsoft.com/office/drawing/2014/main" id="{1BE42D64-23EE-4924-BD71-EE164E1ED3CD}"/>
              </a:ext>
            </a:extLst>
          </p:cNvPr>
          <p:cNvSpPr/>
          <p:nvPr/>
        </p:nvSpPr>
        <p:spPr>
          <a:xfrm>
            <a:off x="1939925" y="2073277"/>
            <a:ext cx="8270875" cy="433388"/>
          </a:xfrm>
          <a:prstGeom prst="round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0" fontAlgn="base" hangingPunct="0">
              <a:spcBef>
                <a:spcPct val="0"/>
              </a:spcBef>
              <a:spcAft>
                <a:spcPct val="0"/>
              </a:spcAft>
              <a:defRPr/>
            </a:pPr>
            <a:r>
              <a:rPr lang="it-IT" dirty="0">
                <a:solidFill>
                  <a:schemeClr val="bg1"/>
                </a:solidFill>
                <a:latin typeface="Arial"/>
              </a:rPr>
              <a:t>Fattispecie di irregolarità che </a:t>
            </a:r>
            <a:r>
              <a:rPr lang="it-IT" b="1" dirty="0">
                <a:solidFill>
                  <a:schemeClr val="bg1"/>
                </a:solidFill>
                <a:latin typeface="Arial"/>
              </a:rPr>
              <a:t>DEVONO </a:t>
            </a:r>
            <a:r>
              <a:rPr lang="it-IT" dirty="0">
                <a:solidFill>
                  <a:schemeClr val="bg1"/>
                </a:solidFill>
                <a:latin typeface="Arial"/>
              </a:rPr>
              <a:t>essere comunicate all’OLAF (1/2):</a:t>
            </a:r>
            <a:endParaRPr lang="it-IT" dirty="0">
              <a:solidFill>
                <a:srgbClr val="FF0000"/>
              </a:solidFill>
              <a:latin typeface="Arial"/>
            </a:endParaRPr>
          </a:p>
        </p:txBody>
      </p:sp>
      <p:sp>
        <p:nvSpPr>
          <p:cNvPr id="15" name="Rettangolo con angoli arrotondati 1">
            <a:extLst>
              <a:ext uri="{FF2B5EF4-FFF2-40B4-BE49-F238E27FC236}">
                <a16:creationId xmlns:a16="http://schemas.microsoft.com/office/drawing/2014/main" id="{1BE42D64-23EE-4924-BD71-EE164E1ED3CD}"/>
              </a:ext>
            </a:extLst>
          </p:cNvPr>
          <p:cNvSpPr/>
          <p:nvPr/>
        </p:nvSpPr>
        <p:spPr>
          <a:xfrm>
            <a:off x="1914528" y="2637969"/>
            <a:ext cx="8296272" cy="3168471"/>
          </a:xfrm>
          <a:prstGeom prst="roundRect">
            <a:avLst/>
          </a:prstGeom>
          <a:no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85750" indent="-285750" algn="just" eaLnBrk="0" fontAlgn="base" hangingPunct="0">
              <a:spcBef>
                <a:spcPct val="0"/>
              </a:spcBef>
              <a:spcAft>
                <a:spcPct val="0"/>
              </a:spcAft>
              <a:buFont typeface="Arial" panose="020B0604020202020204" pitchFamily="34" charset="0"/>
              <a:buChar char="•"/>
              <a:defRPr/>
            </a:pPr>
            <a:r>
              <a:rPr lang="it-IT" dirty="0">
                <a:solidFill>
                  <a:srgbClr val="0070C0"/>
                </a:solidFill>
                <a:latin typeface="Arial"/>
              </a:rPr>
              <a:t>devono essere comunicate all’OLAF i casi di irregolarità con importi superiori a 10.000 euro;</a:t>
            </a:r>
          </a:p>
          <a:p>
            <a:pPr marL="285750" indent="-285750" algn="just" eaLnBrk="0" fontAlgn="base" hangingPunct="0">
              <a:spcBef>
                <a:spcPct val="0"/>
              </a:spcBef>
              <a:spcAft>
                <a:spcPct val="0"/>
              </a:spcAft>
              <a:buFont typeface="Arial" panose="020B0604020202020204" pitchFamily="34" charset="0"/>
              <a:buChar char="•"/>
              <a:defRPr/>
            </a:pPr>
            <a:r>
              <a:rPr lang="it-IT" dirty="0">
                <a:solidFill>
                  <a:srgbClr val="0070C0"/>
                </a:solidFill>
                <a:latin typeface="Arial"/>
              </a:rPr>
              <a:t>devono essere comunicate all’OLAF le irregolarità </a:t>
            </a:r>
            <a:r>
              <a:rPr lang="it-IT" u="sng" dirty="0">
                <a:solidFill>
                  <a:srgbClr val="0070C0"/>
                </a:solidFill>
                <a:latin typeface="Arial"/>
              </a:rPr>
              <a:t>precedenti un fallimento</a:t>
            </a:r>
            <a:r>
              <a:rPr lang="it-IT" dirty="0">
                <a:solidFill>
                  <a:srgbClr val="0070C0"/>
                </a:solidFill>
                <a:latin typeface="Arial"/>
              </a:rPr>
              <a:t> ed i casi di </a:t>
            </a:r>
            <a:r>
              <a:rPr lang="it-IT" u="sng" dirty="0">
                <a:solidFill>
                  <a:srgbClr val="0070C0"/>
                </a:solidFill>
                <a:latin typeface="Arial"/>
              </a:rPr>
              <a:t>frode sospetta</a:t>
            </a:r>
            <a:r>
              <a:rPr lang="it-IT" dirty="0">
                <a:solidFill>
                  <a:srgbClr val="0070C0"/>
                </a:solidFill>
                <a:latin typeface="Arial"/>
              </a:rPr>
              <a:t>;</a:t>
            </a:r>
          </a:p>
          <a:p>
            <a:pPr marL="285750" indent="-285750" algn="just" eaLnBrk="0" fontAlgn="base" hangingPunct="0">
              <a:spcBef>
                <a:spcPct val="0"/>
              </a:spcBef>
              <a:spcAft>
                <a:spcPct val="0"/>
              </a:spcAft>
              <a:buFont typeface="Arial" panose="020B0604020202020204" pitchFamily="34" charset="0"/>
              <a:buChar char="•"/>
              <a:defRPr/>
            </a:pPr>
            <a:r>
              <a:rPr lang="it-IT" dirty="0">
                <a:solidFill>
                  <a:srgbClr val="0070C0"/>
                </a:solidFill>
                <a:latin typeface="Arial"/>
              </a:rPr>
              <a:t>ai sensi dell’art. 122, paragrafo 2, del Reg. (UE) n. 130372013, in casi di irregolarità relative a somme inferiori o uguali a 10.000 euro a carico del bilancio comunitario, l’AdG procede alla comunicazione solo su esplicita richiesta della Commissione.</a:t>
            </a:r>
          </a:p>
        </p:txBody>
      </p:sp>
      <p:pic>
        <p:nvPicPr>
          <p:cNvPr id="4" name="Segnaposto contenuto 3" descr="Immagine che contiene cibo, segnale, disegnando&#10;&#10;Descrizione generata automaticamente">
            <a:extLst>
              <a:ext uri="{FF2B5EF4-FFF2-40B4-BE49-F238E27FC236}">
                <a16:creationId xmlns:a16="http://schemas.microsoft.com/office/drawing/2014/main" id="{B5ED4357-98C2-427D-B583-6ECCBB608605}"/>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5343336" y="5759958"/>
            <a:ext cx="1438656" cy="1078992"/>
          </a:xfrm>
        </p:spPr>
      </p:pic>
    </p:spTree>
    <p:extLst>
      <p:ext uri="{BB962C8B-B14F-4D97-AF65-F5344CB8AC3E}">
        <p14:creationId xmlns:p14="http://schemas.microsoft.com/office/powerpoint/2010/main" val="3020770295"/>
      </p:ext>
    </p:extLst>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tangolo con angoli arrotondati 5">
            <a:extLst>
              <a:ext uri="{FF2B5EF4-FFF2-40B4-BE49-F238E27FC236}">
                <a16:creationId xmlns:a16="http://schemas.microsoft.com/office/drawing/2014/main" id="{E835E6E6-5A55-4BA1-B214-C90B9F257E54}"/>
              </a:ext>
            </a:extLst>
          </p:cNvPr>
          <p:cNvSpPr/>
          <p:nvPr/>
        </p:nvSpPr>
        <p:spPr>
          <a:xfrm>
            <a:off x="1955801" y="1363664"/>
            <a:ext cx="8270875" cy="574675"/>
          </a:xfrm>
          <a:prstGeom prst="round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defRPr/>
            </a:pPr>
            <a:endParaRPr lang="it-IT" b="1" dirty="0">
              <a:solidFill>
                <a:srgbClr val="FFFF00"/>
              </a:solidFill>
              <a:latin typeface="Arial"/>
            </a:endParaRPr>
          </a:p>
        </p:txBody>
      </p:sp>
      <p:sp>
        <p:nvSpPr>
          <p:cNvPr id="75779" name="Titolo 1">
            <a:extLst>
              <a:ext uri="{FF2B5EF4-FFF2-40B4-BE49-F238E27FC236}">
                <a16:creationId xmlns:a16="http://schemas.microsoft.com/office/drawing/2014/main" id="{2070BCF6-FA1A-43CA-B96D-10C06693794D}"/>
              </a:ext>
            </a:extLst>
          </p:cNvPr>
          <p:cNvSpPr>
            <a:spLocks noGrp="1" noChangeArrowheads="1"/>
          </p:cNvSpPr>
          <p:nvPr>
            <p:ph type="title"/>
          </p:nvPr>
        </p:nvSpPr>
        <p:spPr>
          <a:xfrm>
            <a:off x="1981200" y="279400"/>
            <a:ext cx="8229600" cy="1143000"/>
          </a:xfrm>
        </p:spPr>
        <p:txBody>
          <a:bodyPr/>
          <a:lstStyle/>
          <a:p>
            <a:r>
              <a:rPr lang="it-IT" altLang="it-IT" sz="2100" b="1" dirty="0">
                <a:solidFill>
                  <a:srgbClr val="027EB6"/>
                </a:solidFill>
              </a:rPr>
              <a:t>CICLO DI LOTTA ALLA FRODE</a:t>
            </a:r>
            <a:br>
              <a:rPr lang="it-IT" altLang="it-IT" sz="2100" b="1" dirty="0">
                <a:solidFill>
                  <a:srgbClr val="027EB6"/>
                </a:solidFill>
              </a:rPr>
            </a:br>
            <a:r>
              <a:rPr lang="it-IT" altLang="it-IT" sz="2100" b="1" dirty="0">
                <a:solidFill>
                  <a:srgbClr val="027EB6"/>
                </a:solidFill>
              </a:rPr>
              <a:t>PROCEDURA DI RECUPERO </a:t>
            </a:r>
            <a:br>
              <a:rPr lang="it-IT" altLang="it-IT" sz="2100" b="1" dirty="0">
                <a:solidFill>
                  <a:srgbClr val="027EB6"/>
                </a:solidFill>
              </a:rPr>
            </a:br>
            <a:r>
              <a:rPr lang="it-IT" altLang="it-IT" sz="2100" b="1" dirty="0">
                <a:solidFill>
                  <a:srgbClr val="027EB6"/>
                </a:solidFill>
              </a:rPr>
              <a:t>DEL FEAMP</a:t>
            </a:r>
            <a:br>
              <a:rPr lang="it-IT" altLang="it-IT" sz="1800" b="1" dirty="0">
                <a:solidFill>
                  <a:srgbClr val="027EB6"/>
                </a:solidFill>
              </a:rPr>
            </a:br>
            <a:endParaRPr lang="it-IT" altLang="it-IT" sz="1800" b="1" dirty="0">
              <a:solidFill>
                <a:srgbClr val="027EB6"/>
              </a:solidFill>
            </a:endParaRPr>
          </a:p>
        </p:txBody>
      </p:sp>
      <p:pic>
        <p:nvPicPr>
          <p:cNvPr id="75780" name="Immagine 3">
            <a:extLst>
              <a:ext uri="{FF2B5EF4-FFF2-40B4-BE49-F238E27FC236}">
                <a16:creationId xmlns:a16="http://schemas.microsoft.com/office/drawing/2014/main" id="{8F84D0C2-068B-4B81-A0C4-CB794F6EEB0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1" y="255588"/>
            <a:ext cx="874713" cy="874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5781" name="Picture 2" descr="Risultati immagini per mipaaf pemac">
            <a:extLst>
              <a:ext uri="{FF2B5EF4-FFF2-40B4-BE49-F238E27FC236}">
                <a16:creationId xmlns:a16="http://schemas.microsoft.com/office/drawing/2014/main" id="{9018F9DC-B01E-40B7-B322-0E67B1F4DA2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20188" y="279400"/>
            <a:ext cx="1111250" cy="871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ttangolo 7">
            <a:extLst>
              <a:ext uri="{FF2B5EF4-FFF2-40B4-BE49-F238E27FC236}">
                <a16:creationId xmlns:a16="http://schemas.microsoft.com/office/drawing/2014/main" id="{142633CC-8C03-4FD1-8D47-F5864CD67766}"/>
              </a:ext>
            </a:extLst>
          </p:cNvPr>
          <p:cNvSpPr/>
          <p:nvPr/>
        </p:nvSpPr>
        <p:spPr>
          <a:xfrm>
            <a:off x="3739896" y="1363665"/>
            <a:ext cx="5648834" cy="554036"/>
          </a:xfrm>
          <a:prstGeom prst="rect">
            <a:avLst/>
          </a:prstGeom>
          <a:solidFill>
            <a:srgbClr val="00AAE6"/>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0" fontAlgn="base" hangingPunct="0">
              <a:spcBef>
                <a:spcPct val="0"/>
              </a:spcBef>
              <a:spcAft>
                <a:spcPct val="0"/>
              </a:spcAft>
              <a:defRPr/>
            </a:pPr>
            <a:r>
              <a:rPr lang="it-IT" sz="2400" b="1" dirty="0">
                <a:solidFill>
                  <a:srgbClr val="FFFF00"/>
                </a:solidFill>
                <a:latin typeface="Arial"/>
              </a:rPr>
              <a:t>Gestione delle irregolarità e recuperi</a:t>
            </a:r>
          </a:p>
        </p:txBody>
      </p:sp>
      <p:sp>
        <p:nvSpPr>
          <p:cNvPr id="11" name="Rettangolo 7">
            <a:extLst>
              <a:ext uri="{FF2B5EF4-FFF2-40B4-BE49-F238E27FC236}">
                <a16:creationId xmlns:a16="http://schemas.microsoft.com/office/drawing/2014/main" id="{142633CC-8C03-4FD1-8D47-F5864CD67766}"/>
              </a:ext>
            </a:extLst>
          </p:cNvPr>
          <p:cNvSpPr/>
          <p:nvPr/>
        </p:nvSpPr>
        <p:spPr>
          <a:xfrm>
            <a:off x="2386584" y="1363664"/>
            <a:ext cx="7726680" cy="554037"/>
          </a:xfrm>
          <a:prstGeom prst="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0" fontAlgn="base" hangingPunct="0">
              <a:spcBef>
                <a:spcPct val="0"/>
              </a:spcBef>
              <a:spcAft>
                <a:spcPct val="0"/>
              </a:spcAft>
              <a:defRPr/>
            </a:pPr>
            <a:r>
              <a:rPr lang="it-IT" sz="2000" b="1" dirty="0">
                <a:solidFill>
                  <a:srgbClr val="FFFF00"/>
                </a:solidFill>
                <a:latin typeface="Arial"/>
              </a:rPr>
              <a:t>Procedure di recupero degli importi indebitamente </a:t>
            </a:r>
            <a:r>
              <a:rPr lang="it-IT" sz="2000" b="1" dirty="0">
                <a:solidFill>
                  <a:srgbClr val="FFFF00"/>
                </a:solidFill>
              </a:rPr>
              <a:t>percepiti</a:t>
            </a:r>
            <a:endParaRPr lang="it-IT" sz="2000" b="1" dirty="0">
              <a:solidFill>
                <a:srgbClr val="FFFF00"/>
              </a:solidFill>
              <a:latin typeface="Arial"/>
            </a:endParaRPr>
          </a:p>
        </p:txBody>
      </p:sp>
      <p:sp>
        <p:nvSpPr>
          <p:cNvPr id="13" name="Rettangolo con angoli arrotondati 1">
            <a:extLst>
              <a:ext uri="{FF2B5EF4-FFF2-40B4-BE49-F238E27FC236}">
                <a16:creationId xmlns:a16="http://schemas.microsoft.com/office/drawing/2014/main" id="{1BE42D64-23EE-4924-BD71-EE164E1ED3CD}"/>
              </a:ext>
            </a:extLst>
          </p:cNvPr>
          <p:cNvSpPr/>
          <p:nvPr/>
        </p:nvSpPr>
        <p:spPr>
          <a:xfrm>
            <a:off x="1939925" y="2073277"/>
            <a:ext cx="8270875" cy="433388"/>
          </a:xfrm>
          <a:prstGeom prst="round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0" fontAlgn="base" hangingPunct="0">
              <a:spcBef>
                <a:spcPct val="0"/>
              </a:spcBef>
              <a:spcAft>
                <a:spcPct val="0"/>
              </a:spcAft>
              <a:defRPr/>
            </a:pPr>
            <a:r>
              <a:rPr lang="it-IT" dirty="0">
                <a:solidFill>
                  <a:schemeClr val="bg1"/>
                </a:solidFill>
                <a:latin typeface="Arial"/>
              </a:rPr>
              <a:t>Fattispecie di irregolarità che </a:t>
            </a:r>
            <a:r>
              <a:rPr lang="it-IT" b="1" dirty="0">
                <a:solidFill>
                  <a:schemeClr val="bg1"/>
                </a:solidFill>
                <a:latin typeface="Arial"/>
              </a:rPr>
              <a:t>DEVONO </a:t>
            </a:r>
            <a:r>
              <a:rPr lang="it-IT" dirty="0">
                <a:solidFill>
                  <a:schemeClr val="bg1"/>
                </a:solidFill>
                <a:latin typeface="Arial"/>
              </a:rPr>
              <a:t>essere comunicate all’OLAF (2/2):</a:t>
            </a:r>
            <a:endParaRPr lang="it-IT" dirty="0">
              <a:solidFill>
                <a:srgbClr val="FF0000"/>
              </a:solidFill>
              <a:latin typeface="Arial"/>
            </a:endParaRPr>
          </a:p>
        </p:txBody>
      </p:sp>
      <p:sp>
        <p:nvSpPr>
          <p:cNvPr id="12" name="Rettangolo con angoli arrotondati 1">
            <a:extLst>
              <a:ext uri="{FF2B5EF4-FFF2-40B4-BE49-F238E27FC236}">
                <a16:creationId xmlns:a16="http://schemas.microsoft.com/office/drawing/2014/main" id="{1BE42D64-23EE-4924-BD71-EE164E1ED3CD}"/>
              </a:ext>
            </a:extLst>
          </p:cNvPr>
          <p:cNvSpPr/>
          <p:nvPr/>
        </p:nvSpPr>
        <p:spPr>
          <a:xfrm>
            <a:off x="1981200" y="2641603"/>
            <a:ext cx="8296272" cy="4114294"/>
          </a:xfrm>
          <a:prstGeom prst="roundRect">
            <a:avLst/>
          </a:prstGeom>
          <a:no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0" fontAlgn="base" hangingPunct="0">
              <a:spcBef>
                <a:spcPct val="0"/>
              </a:spcBef>
              <a:spcAft>
                <a:spcPct val="0"/>
              </a:spcAft>
              <a:defRPr/>
            </a:pPr>
            <a:r>
              <a:rPr lang="it-IT" sz="1600" dirty="0">
                <a:solidFill>
                  <a:srgbClr val="0070C0"/>
                </a:solidFill>
                <a:latin typeface="Arial"/>
              </a:rPr>
              <a:t>L’eventuale </a:t>
            </a:r>
            <a:r>
              <a:rPr lang="it-IT" sz="1600" b="1" u="sng" dirty="0">
                <a:solidFill>
                  <a:srgbClr val="0070C0"/>
                </a:solidFill>
                <a:latin typeface="Arial"/>
              </a:rPr>
              <a:t>chiusura dei casi </a:t>
            </a:r>
            <a:r>
              <a:rPr lang="it-IT" sz="1600" dirty="0">
                <a:solidFill>
                  <a:srgbClr val="0070C0"/>
                </a:solidFill>
                <a:latin typeface="Arial"/>
              </a:rPr>
              <a:t>di irregolarità e di frode precedentemente segnalati all’OLAF, può avvenire nel caso in cui:	</a:t>
            </a:r>
            <a:br>
              <a:rPr lang="it-IT" sz="1600" dirty="0">
                <a:solidFill>
                  <a:srgbClr val="0070C0"/>
                </a:solidFill>
                <a:latin typeface="Arial"/>
              </a:rPr>
            </a:br>
            <a:endParaRPr lang="it-IT" sz="1600" dirty="0">
              <a:solidFill>
                <a:srgbClr val="0070C0"/>
              </a:solidFill>
              <a:latin typeface="Arial"/>
            </a:endParaRPr>
          </a:p>
          <a:p>
            <a:pPr marL="285750" indent="-285750" algn="just" eaLnBrk="0" fontAlgn="base" hangingPunct="0">
              <a:spcBef>
                <a:spcPct val="0"/>
              </a:spcBef>
              <a:spcAft>
                <a:spcPct val="0"/>
              </a:spcAft>
              <a:buFont typeface="Arial" panose="020B0604020202020204" pitchFamily="34" charset="0"/>
              <a:buChar char="•"/>
              <a:defRPr/>
            </a:pPr>
            <a:r>
              <a:rPr lang="it-IT" sz="1600" dirty="0">
                <a:solidFill>
                  <a:srgbClr val="0070C0"/>
                </a:solidFill>
                <a:latin typeface="Arial"/>
              </a:rPr>
              <a:t>è stato possibile recuperare le somme indebitamente percepite;</a:t>
            </a:r>
          </a:p>
          <a:p>
            <a:pPr marL="285750" indent="-285750" algn="just" eaLnBrk="0" fontAlgn="base" hangingPunct="0">
              <a:spcBef>
                <a:spcPct val="0"/>
              </a:spcBef>
              <a:spcAft>
                <a:spcPct val="0"/>
              </a:spcAft>
              <a:buFont typeface="Arial" panose="020B0604020202020204" pitchFamily="34" charset="0"/>
              <a:buChar char="•"/>
              <a:defRPr/>
            </a:pPr>
            <a:r>
              <a:rPr lang="it-IT" sz="1600" dirty="0">
                <a:solidFill>
                  <a:srgbClr val="0070C0"/>
                </a:solidFill>
                <a:latin typeface="Arial"/>
              </a:rPr>
              <a:t>è stata effettuata una deduzione dalla certificazione della spesa;</a:t>
            </a:r>
          </a:p>
          <a:p>
            <a:pPr marL="285750" indent="-285750" algn="just" eaLnBrk="0" fontAlgn="base" hangingPunct="0">
              <a:spcBef>
                <a:spcPct val="0"/>
              </a:spcBef>
              <a:spcAft>
                <a:spcPct val="0"/>
              </a:spcAft>
              <a:buFont typeface="Arial" panose="020B0604020202020204" pitchFamily="34" charset="0"/>
              <a:buChar char="•"/>
              <a:defRPr/>
            </a:pPr>
            <a:r>
              <a:rPr lang="it-IT" sz="1600" dirty="0">
                <a:solidFill>
                  <a:srgbClr val="0070C0"/>
                </a:solidFill>
                <a:latin typeface="Arial"/>
              </a:rPr>
              <a:t>è stata successivamente accertata la regolarità delle operazioni segnalate come irregolari;</a:t>
            </a:r>
          </a:p>
          <a:p>
            <a:pPr marL="285750" indent="-285750" algn="just" eaLnBrk="0" fontAlgn="base" hangingPunct="0">
              <a:spcBef>
                <a:spcPct val="0"/>
              </a:spcBef>
              <a:spcAft>
                <a:spcPct val="0"/>
              </a:spcAft>
              <a:buFont typeface="Arial" panose="020B0604020202020204" pitchFamily="34" charset="0"/>
              <a:buChar char="•"/>
              <a:defRPr/>
            </a:pPr>
            <a:r>
              <a:rPr lang="it-IT" sz="1600" dirty="0">
                <a:solidFill>
                  <a:srgbClr val="0070C0"/>
                </a:solidFill>
                <a:latin typeface="Arial"/>
              </a:rPr>
              <a:t>non è possibile recuperare le somme indebitamente percepite.</a:t>
            </a:r>
          </a:p>
          <a:p>
            <a:pPr algn="just" eaLnBrk="0" fontAlgn="base" hangingPunct="0">
              <a:spcBef>
                <a:spcPct val="0"/>
              </a:spcBef>
              <a:spcAft>
                <a:spcPct val="0"/>
              </a:spcAft>
              <a:defRPr/>
            </a:pPr>
            <a:endParaRPr lang="it-IT" sz="1600" dirty="0">
              <a:solidFill>
                <a:srgbClr val="0070C0"/>
              </a:solidFill>
              <a:latin typeface="Arial"/>
            </a:endParaRPr>
          </a:p>
          <a:p>
            <a:pPr algn="just" eaLnBrk="0" fontAlgn="base" hangingPunct="0">
              <a:spcBef>
                <a:spcPct val="0"/>
              </a:spcBef>
              <a:spcAft>
                <a:spcPct val="0"/>
              </a:spcAft>
              <a:defRPr/>
            </a:pPr>
            <a:r>
              <a:rPr lang="it-IT" sz="1600" dirty="0">
                <a:solidFill>
                  <a:srgbClr val="0070C0"/>
                </a:solidFill>
              </a:rPr>
              <a:t>Laddove in seguito di ulteriori indagini, un caso segnalato inizialmente come «irregolare» non costituisce alcuna violazione, è possibile procedere all’annullamento dello stesso nella fase di aggiornamento della Relazione Iniziale. </a:t>
            </a:r>
            <a:endParaRPr lang="it-IT" sz="1600" dirty="0">
              <a:solidFill>
                <a:srgbClr val="0070C0"/>
              </a:solidFill>
              <a:latin typeface="Arial"/>
            </a:endParaRPr>
          </a:p>
          <a:p>
            <a:pPr algn="just" eaLnBrk="0" fontAlgn="base" hangingPunct="0">
              <a:spcBef>
                <a:spcPct val="0"/>
              </a:spcBef>
              <a:spcAft>
                <a:spcPct val="0"/>
              </a:spcAft>
              <a:defRPr/>
            </a:pPr>
            <a:r>
              <a:rPr lang="it-IT" sz="1600" dirty="0">
                <a:solidFill>
                  <a:srgbClr val="0070C0"/>
                </a:solidFill>
                <a:latin typeface="Arial"/>
              </a:rPr>
              <a:t>Nei casi di chiusura/cancellazione delle segnalazioni, l’AdG ha il compito di trasmettere all’OLAF tutta la documentazione attestante le circostanze per le quali si richiede la chiusura/cancellazione del caso precedentemente segnalato.</a:t>
            </a:r>
          </a:p>
        </p:txBody>
      </p:sp>
    </p:spTree>
    <p:extLst>
      <p:ext uri="{BB962C8B-B14F-4D97-AF65-F5344CB8AC3E}">
        <p14:creationId xmlns:p14="http://schemas.microsoft.com/office/powerpoint/2010/main" val="3554848774"/>
      </p:ext>
    </p:extLst>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tangolo con angoli arrotondati 5">
            <a:extLst>
              <a:ext uri="{FF2B5EF4-FFF2-40B4-BE49-F238E27FC236}">
                <a16:creationId xmlns:a16="http://schemas.microsoft.com/office/drawing/2014/main" id="{E835E6E6-5A55-4BA1-B214-C90B9F257E54}"/>
              </a:ext>
            </a:extLst>
          </p:cNvPr>
          <p:cNvSpPr/>
          <p:nvPr/>
        </p:nvSpPr>
        <p:spPr>
          <a:xfrm>
            <a:off x="1955801" y="1363664"/>
            <a:ext cx="8270875" cy="574675"/>
          </a:xfrm>
          <a:prstGeom prst="round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defRPr/>
            </a:pPr>
            <a:endParaRPr lang="it-IT" b="1" dirty="0">
              <a:solidFill>
                <a:srgbClr val="FFFF00"/>
              </a:solidFill>
              <a:latin typeface="Arial"/>
            </a:endParaRPr>
          </a:p>
        </p:txBody>
      </p:sp>
      <p:sp>
        <p:nvSpPr>
          <p:cNvPr id="75779" name="Titolo 1">
            <a:extLst>
              <a:ext uri="{FF2B5EF4-FFF2-40B4-BE49-F238E27FC236}">
                <a16:creationId xmlns:a16="http://schemas.microsoft.com/office/drawing/2014/main" id="{2070BCF6-FA1A-43CA-B96D-10C06693794D}"/>
              </a:ext>
            </a:extLst>
          </p:cNvPr>
          <p:cNvSpPr>
            <a:spLocks noGrp="1" noChangeArrowheads="1"/>
          </p:cNvSpPr>
          <p:nvPr>
            <p:ph type="title"/>
          </p:nvPr>
        </p:nvSpPr>
        <p:spPr>
          <a:xfrm>
            <a:off x="1981200" y="279400"/>
            <a:ext cx="8229600" cy="1143000"/>
          </a:xfrm>
        </p:spPr>
        <p:txBody>
          <a:bodyPr/>
          <a:lstStyle/>
          <a:p>
            <a:r>
              <a:rPr lang="it-IT" altLang="it-IT" sz="2100" b="1" dirty="0">
                <a:solidFill>
                  <a:srgbClr val="027EB6"/>
                </a:solidFill>
              </a:rPr>
              <a:t>CICLO DI LOTTA ALLA FRODE</a:t>
            </a:r>
            <a:br>
              <a:rPr lang="it-IT" altLang="it-IT" sz="2100" b="1" dirty="0">
                <a:solidFill>
                  <a:srgbClr val="027EB6"/>
                </a:solidFill>
              </a:rPr>
            </a:br>
            <a:r>
              <a:rPr lang="it-IT" altLang="it-IT" sz="2100" b="1" dirty="0">
                <a:solidFill>
                  <a:srgbClr val="027EB6"/>
                </a:solidFill>
              </a:rPr>
              <a:t>PROCEDURA DI RECUPERO </a:t>
            </a:r>
            <a:br>
              <a:rPr lang="it-IT" altLang="it-IT" sz="2100" b="1" dirty="0">
                <a:solidFill>
                  <a:srgbClr val="027EB6"/>
                </a:solidFill>
              </a:rPr>
            </a:br>
            <a:r>
              <a:rPr lang="it-IT" altLang="it-IT" sz="2100" b="1" dirty="0">
                <a:solidFill>
                  <a:srgbClr val="027EB6"/>
                </a:solidFill>
              </a:rPr>
              <a:t>DEL FEAMP</a:t>
            </a:r>
            <a:br>
              <a:rPr lang="it-IT" altLang="it-IT" sz="1800" b="1" dirty="0">
                <a:solidFill>
                  <a:srgbClr val="027EB6"/>
                </a:solidFill>
              </a:rPr>
            </a:br>
            <a:endParaRPr lang="it-IT" altLang="it-IT" sz="1800" b="1" dirty="0">
              <a:solidFill>
                <a:srgbClr val="027EB6"/>
              </a:solidFill>
            </a:endParaRPr>
          </a:p>
        </p:txBody>
      </p:sp>
      <p:pic>
        <p:nvPicPr>
          <p:cNvPr id="75780" name="Immagine 3">
            <a:extLst>
              <a:ext uri="{FF2B5EF4-FFF2-40B4-BE49-F238E27FC236}">
                <a16:creationId xmlns:a16="http://schemas.microsoft.com/office/drawing/2014/main" id="{8F84D0C2-068B-4B81-A0C4-CB794F6EEB0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1" y="255588"/>
            <a:ext cx="874713" cy="874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5781" name="Picture 2" descr="Risultati immagini per mipaaf pemac">
            <a:extLst>
              <a:ext uri="{FF2B5EF4-FFF2-40B4-BE49-F238E27FC236}">
                <a16:creationId xmlns:a16="http://schemas.microsoft.com/office/drawing/2014/main" id="{9018F9DC-B01E-40B7-B322-0E67B1F4DA2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20188" y="279400"/>
            <a:ext cx="1111250" cy="871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ttangolo 7">
            <a:extLst>
              <a:ext uri="{FF2B5EF4-FFF2-40B4-BE49-F238E27FC236}">
                <a16:creationId xmlns:a16="http://schemas.microsoft.com/office/drawing/2014/main" id="{142633CC-8C03-4FD1-8D47-F5864CD67766}"/>
              </a:ext>
            </a:extLst>
          </p:cNvPr>
          <p:cNvSpPr/>
          <p:nvPr/>
        </p:nvSpPr>
        <p:spPr>
          <a:xfrm>
            <a:off x="3739896" y="1363665"/>
            <a:ext cx="5648834" cy="554036"/>
          </a:xfrm>
          <a:prstGeom prst="rect">
            <a:avLst/>
          </a:prstGeom>
          <a:solidFill>
            <a:srgbClr val="00AAE6"/>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0" fontAlgn="base" hangingPunct="0">
              <a:spcBef>
                <a:spcPct val="0"/>
              </a:spcBef>
              <a:spcAft>
                <a:spcPct val="0"/>
              </a:spcAft>
              <a:defRPr/>
            </a:pPr>
            <a:r>
              <a:rPr lang="it-IT" sz="2400" b="1" dirty="0">
                <a:solidFill>
                  <a:srgbClr val="FFFF00"/>
                </a:solidFill>
                <a:latin typeface="Arial"/>
              </a:rPr>
              <a:t>Gestione delle irregolarità e recuperi</a:t>
            </a:r>
          </a:p>
        </p:txBody>
      </p:sp>
      <p:sp>
        <p:nvSpPr>
          <p:cNvPr id="11" name="Rettangolo 7">
            <a:extLst>
              <a:ext uri="{FF2B5EF4-FFF2-40B4-BE49-F238E27FC236}">
                <a16:creationId xmlns:a16="http://schemas.microsoft.com/office/drawing/2014/main" id="{142633CC-8C03-4FD1-8D47-F5864CD67766}"/>
              </a:ext>
            </a:extLst>
          </p:cNvPr>
          <p:cNvSpPr/>
          <p:nvPr/>
        </p:nvSpPr>
        <p:spPr>
          <a:xfrm>
            <a:off x="2386584" y="1363664"/>
            <a:ext cx="7726680" cy="554037"/>
          </a:xfrm>
          <a:prstGeom prst="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0" fontAlgn="base" hangingPunct="0">
              <a:spcBef>
                <a:spcPct val="0"/>
              </a:spcBef>
              <a:spcAft>
                <a:spcPct val="0"/>
              </a:spcAft>
              <a:defRPr/>
            </a:pPr>
            <a:r>
              <a:rPr lang="it-IT" sz="2000" b="1" dirty="0">
                <a:solidFill>
                  <a:srgbClr val="FFFF00"/>
                </a:solidFill>
                <a:latin typeface="Arial"/>
              </a:rPr>
              <a:t>Procedure di recupero degli importi indebitamente </a:t>
            </a:r>
            <a:r>
              <a:rPr lang="it-IT" sz="2000" b="1" dirty="0">
                <a:solidFill>
                  <a:srgbClr val="FFFF00"/>
                </a:solidFill>
              </a:rPr>
              <a:t>percepiti</a:t>
            </a:r>
            <a:endParaRPr lang="it-IT" sz="2000" b="1" dirty="0">
              <a:solidFill>
                <a:srgbClr val="FFFF00"/>
              </a:solidFill>
              <a:latin typeface="Arial"/>
            </a:endParaRPr>
          </a:p>
        </p:txBody>
      </p:sp>
      <p:sp>
        <p:nvSpPr>
          <p:cNvPr id="13" name="Rettangolo con angoli arrotondati 1">
            <a:extLst>
              <a:ext uri="{FF2B5EF4-FFF2-40B4-BE49-F238E27FC236}">
                <a16:creationId xmlns:a16="http://schemas.microsoft.com/office/drawing/2014/main" id="{1BE42D64-23EE-4924-BD71-EE164E1ED3CD}"/>
              </a:ext>
            </a:extLst>
          </p:cNvPr>
          <p:cNvSpPr/>
          <p:nvPr/>
        </p:nvSpPr>
        <p:spPr>
          <a:xfrm>
            <a:off x="1939925" y="2073277"/>
            <a:ext cx="8270875" cy="433388"/>
          </a:xfrm>
          <a:prstGeom prst="round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0" fontAlgn="base" hangingPunct="0">
              <a:spcBef>
                <a:spcPct val="0"/>
              </a:spcBef>
              <a:spcAft>
                <a:spcPct val="0"/>
              </a:spcAft>
              <a:defRPr/>
            </a:pPr>
            <a:r>
              <a:rPr lang="it-IT" sz="1600" dirty="0">
                <a:solidFill>
                  <a:schemeClr val="bg1"/>
                </a:solidFill>
                <a:latin typeface="Arial"/>
              </a:rPr>
              <a:t>Fattispecie di irregolarità che </a:t>
            </a:r>
            <a:r>
              <a:rPr lang="it-IT" sz="1600" b="1" dirty="0">
                <a:solidFill>
                  <a:schemeClr val="bg1"/>
                </a:solidFill>
                <a:latin typeface="Arial"/>
              </a:rPr>
              <a:t>NON </a:t>
            </a:r>
            <a:r>
              <a:rPr lang="it-IT" sz="1600" dirty="0">
                <a:solidFill>
                  <a:schemeClr val="bg1"/>
                </a:solidFill>
                <a:latin typeface="Arial"/>
              </a:rPr>
              <a:t>devono essere </a:t>
            </a:r>
            <a:r>
              <a:rPr lang="it-IT" sz="1600" b="1" dirty="0">
                <a:solidFill>
                  <a:schemeClr val="bg1"/>
                </a:solidFill>
                <a:latin typeface="Arial"/>
              </a:rPr>
              <a:t>c</a:t>
            </a:r>
            <a:r>
              <a:rPr lang="it-IT" sz="1600" dirty="0">
                <a:solidFill>
                  <a:schemeClr val="bg1"/>
                </a:solidFill>
                <a:latin typeface="Arial"/>
              </a:rPr>
              <a:t>omunicate all’OLAF:</a:t>
            </a:r>
            <a:endParaRPr lang="it-IT" sz="1600" dirty="0">
              <a:solidFill>
                <a:srgbClr val="FF0000"/>
              </a:solidFill>
              <a:latin typeface="Arial"/>
            </a:endParaRPr>
          </a:p>
        </p:txBody>
      </p:sp>
      <p:sp>
        <p:nvSpPr>
          <p:cNvPr id="12" name="Rettangolo con angoli arrotondati 1">
            <a:extLst>
              <a:ext uri="{FF2B5EF4-FFF2-40B4-BE49-F238E27FC236}">
                <a16:creationId xmlns:a16="http://schemas.microsoft.com/office/drawing/2014/main" id="{1BE42D64-23EE-4924-BD71-EE164E1ED3CD}"/>
              </a:ext>
            </a:extLst>
          </p:cNvPr>
          <p:cNvSpPr/>
          <p:nvPr/>
        </p:nvSpPr>
        <p:spPr>
          <a:xfrm>
            <a:off x="1927226" y="5366216"/>
            <a:ext cx="8296272" cy="634684"/>
          </a:xfrm>
          <a:prstGeom prst="roundRect">
            <a:avLst/>
          </a:prstGeom>
          <a:no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85750" indent="-285750" algn="just" eaLnBrk="0" fontAlgn="base" hangingPunct="0">
              <a:spcBef>
                <a:spcPct val="0"/>
              </a:spcBef>
              <a:spcAft>
                <a:spcPct val="0"/>
              </a:spcAft>
              <a:buFont typeface="Arial" panose="020B0604020202020204" pitchFamily="34" charset="0"/>
              <a:buChar char="•"/>
              <a:defRPr/>
            </a:pPr>
            <a:r>
              <a:rPr lang="it-IT" sz="1400" dirty="0">
                <a:solidFill>
                  <a:srgbClr val="0070C0"/>
                </a:solidFill>
                <a:latin typeface="Arial"/>
              </a:rPr>
              <a:t>Casi di </a:t>
            </a:r>
            <a:r>
              <a:rPr lang="it-IT" sz="1600" u="sng" dirty="0">
                <a:solidFill>
                  <a:srgbClr val="0070C0"/>
                </a:solidFill>
                <a:latin typeface="Arial"/>
              </a:rPr>
              <a:t>mera negligenza e/o errore materiale </a:t>
            </a:r>
            <a:r>
              <a:rPr lang="it-IT" sz="1400" dirty="0">
                <a:solidFill>
                  <a:srgbClr val="0070C0"/>
                </a:solidFill>
                <a:latin typeface="Arial"/>
              </a:rPr>
              <a:t>non connessi ad irregolarità o frodi, anche sospette.</a:t>
            </a:r>
          </a:p>
        </p:txBody>
      </p:sp>
      <p:sp>
        <p:nvSpPr>
          <p:cNvPr id="14" name="Rettangolo con angoli arrotondati 1">
            <a:extLst>
              <a:ext uri="{FF2B5EF4-FFF2-40B4-BE49-F238E27FC236}">
                <a16:creationId xmlns:a16="http://schemas.microsoft.com/office/drawing/2014/main" id="{1BE42D64-23EE-4924-BD71-EE164E1ED3CD}"/>
              </a:ext>
            </a:extLst>
          </p:cNvPr>
          <p:cNvSpPr/>
          <p:nvPr/>
        </p:nvSpPr>
        <p:spPr>
          <a:xfrm>
            <a:off x="1927226" y="3510828"/>
            <a:ext cx="8296272" cy="796856"/>
          </a:xfrm>
          <a:prstGeom prst="roundRect">
            <a:avLst/>
          </a:prstGeom>
          <a:no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85750" indent="-285750" algn="just" eaLnBrk="0" fontAlgn="base" hangingPunct="0">
              <a:spcBef>
                <a:spcPct val="0"/>
              </a:spcBef>
              <a:spcAft>
                <a:spcPct val="0"/>
              </a:spcAft>
              <a:buFont typeface="Arial" panose="020B0604020202020204" pitchFamily="34" charset="0"/>
              <a:buChar char="•"/>
              <a:defRPr/>
            </a:pPr>
            <a:r>
              <a:rPr lang="it-IT" sz="1400" dirty="0">
                <a:solidFill>
                  <a:srgbClr val="0070C0"/>
                </a:solidFill>
                <a:latin typeface="Arial"/>
              </a:rPr>
              <a:t>casi </a:t>
            </a:r>
            <a:r>
              <a:rPr lang="it-IT" sz="1600" u="sng" dirty="0">
                <a:solidFill>
                  <a:srgbClr val="0070C0"/>
                </a:solidFill>
                <a:latin typeface="Arial"/>
              </a:rPr>
              <a:t>segnalati spontaneamente </a:t>
            </a:r>
            <a:r>
              <a:rPr lang="it-IT" sz="1400" dirty="0">
                <a:solidFill>
                  <a:srgbClr val="0070C0"/>
                </a:solidFill>
                <a:latin typeface="Arial"/>
              </a:rPr>
              <a:t>dal beneficiario all’AdG o all’AdC prima che l’autorità competente li individui, prima o dopo l’inclusione delle spese in una dichiarazione certificata presentata alla Commissione;</a:t>
            </a:r>
          </a:p>
        </p:txBody>
      </p:sp>
      <p:sp>
        <p:nvSpPr>
          <p:cNvPr id="15" name="Rettangolo con angoli arrotondati 1">
            <a:extLst>
              <a:ext uri="{FF2B5EF4-FFF2-40B4-BE49-F238E27FC236}">
                <a16:creationId xmlns:a16="http://schemas.microsoft.com/office/drawing/2014/main" id="{1BE42D64-23EE-4924-BD71-EE164E1ED3CD}"/>
              </a:ext>
            </a:extLst>
          </p:cNvPr>
          <p:cNvSpPr/>
          <p:nvPr/>
        </p:nvSpPr>
        <p:spPr>
          <a:xfrm>
            <a:off x="1914528" y="2637969"/>
            <a:ext cx="8296272" cy="791031"/>
          </a:xfrm>
          <a:prstGeom prst="roundRect">
            <a:avLst/>
          </a:prstGeom>
          <a:no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85750" indent="-285750" algn="just" eaLnBrk="0" fontAlgn="base" hangingPunct="0">
              <a:spcBef>
                <a:spcPct val="0"/>
              </a:spcBef>
              <a:spcAft>
                <a:spcPct val="0"/>
              </a:spcAft>
              <a:buFont typeface="Arial" panose="020B0604020202020204" pitchFamily="34" charset="0"/>
              <a:buChar char="•"/>
              <a:defRPr/>
            </a:pPr>
            <a:r>
              <a:rPr lang="it-IT" sz="1600" dirty="0">
                <a:solidFill>
                  <a:srgbClr val="0070C0"/>
                </a:solidFill>
                <a:highlight>
                  <a:srgbClr val="FFFF00"/>
                </a:highlight>
                <a:latin typeface="Arial"/>
              </a:rPr>
              <a:t>casi in cui l’irregolarità consista unicamente nella mancata esecuzione, in tutto o in parte, di un’operazione cofinanziata dal PO FEAMP in seguito al fallimento del beneficiario</a:t>
            </a:r>
            <a:r>
              <a:rPr lang="it-IT" sz="1600" dirty="0">
                <a:solidFill>
                  <a:srgbClr val="0070C0"/>
                </a:solidFill>
                <a:latin typeface="Arial"/>
              </a:rPr>
              <a:t>;</a:t>
            </a:r>
          </a:p>
        </p:txBody>
      </p:sp>
      <p:sp>
        <p:nvSpPr>
          <p:cNvPr id="16" name="Rettangolo con angoli arrotondati 1">
            <a:extLst>
              <a:ext uri="{FF2B5EF4-FFF2-40B4-BE49-F238E27FC236}">
                <a16:creationId xmlns:a16="http://schemas.microsoft.com/office/drawing/2014/main" id="{1BE42D64-23EE-4924-BD71-EE164E1ED3CD}"/>
              </a:ext>
            </a:extLst>
          </p:cNvPr>
          <p:cNvSpPr/>
          <p:nvPr/>
        </p:nvSpPr>
        <p:spPr>
          <a:xfrm>
            <a:off x="1927226" y="4421502"/>
            <a:ext cx="8296272" cy="830896"/>
          </a:xfrm>
          <a:prstGeom prst="roundRect">
            <a:avLst/>
          </a:prstGeom>
          <a:no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85750" indent="-285750" algn="just" eaLnBrk="0" fontAlgn="base" hangingPunct="0">
              <a:spcBef>
                <a:spcPct val="0"/>
              </a:spcBef>
              <a:spcAft>
                <a:spcPct val="0"/>
              </a:spcAft>
              <a:buFont typeface="Arial" panose="020B0604020202020204" pitchFamily="34" charset="0"/>
              <a:buChar char="•"/>
              <a:defRPr/>
            </a:pPr>
            <a:r>
              <a:rPr lang="it-IT" sz="1400" dirty="0">
                <a:solidFill>
                  <a:srgbClr val="0070C0"/>
                </a:solidFill>
                <a:latin typeface="Arial"/>
              </a:rPr>
              <a:t>casi </a:t>
            </a:r>
            <a:r>
              <a:rPr lang="it-IT" sz="1600" u="sng" dirty="0">
                <a:solidFill>
                  <a:srgbClr val="0070C0"/>
                </a:solidFill>
                <a:latin typeface="Arial"/>
              </a:rPr>
              <a:t>rilevati e corretti </a:t>
            </a:r>
            <a:r>
              <a:rPr lang="it-IT" sz="1400" dirty="0">
                <a:solidFill>
                  <a:srgbClr val="0070C0"/>
                </a:solidFill>
                <a:latin typeface="Arial"/>
              </a:rPr>
              <a:t>dall’AdG o AdC prima dell’inclusione delle spese in una dichiarazione di spesa presentata alla Commissione;</a:t>
            </a:r>
          </a:p>
        </p:txBody>
      </p:sp>
      <p:pic>
        <p:nvPicPr>
          <p:cNvPr id="4" name="Segnaposto contenuto 3" descr="Immagine che contiene cibo, segnale, disegnando&#10;&#10;Descrizione generata automaticamente">
            <a:extLst>
              <a:ext uri="{FF2B5EF4-FFF2-40B4-BE49-F238E27FC236}">
                <a16:creationId xmlns:a16="http://schemas.microsoft.com/office/drawing/2014/main" id="{04D03324-7713-411E-A63C-28BCB3649272}"/>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5343336" y="5879164"/>
            <a:ext cx="1305114" cy="978836"/>
          </a:xfrm>
        </p:spPr>
      </p:pic>
    </p:spTree>
    <p:extLst>
      <p:ext uri="{BB962C8B-B14F-4D97-AF65-F5344CB8AC3E}">
        <p14:creationId xmlns:p14="http://schemas.microsoft.com/office/powerpoint/2010/main" val="3312785934"/>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tangolo con angoli arrotondati 5">
            <a:extLst>
              <a:ext uri="{FF2B5EF4-FFF2-40B4-BE49-F238E27FC236}">
                <a16:creationId xmlns:a16="http://schemas.microsoft.com/office/drawing/2014/main" id="{E835E6E6-5A55-4BA1-B214-C90B9F257E54}"/>
              </a:ext>
            </a:extLst>
          </p:cNvPr>
          <p:cNvSpPr/>
          <p:nvPr/>
        </p:nvSpPr>
        <p:spPr>
          <a:xfrm>
            <a:off x="1955801" y="1363664"/>
            <a:ext cx="8270875" cy="574675"/>
          </a:xfrm>
          <a:prstGeom prst="round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defRPr/>
            </a:pPr>
            <a:endParaRPr lang="it-IT" b="1" dirty="0">
              <a:solidFill>
                <a:srgbClr val="FFFF00"/>
              </a:solidFill>
              <a:latin typeface="Arial"/>
            </a:endParaRPr>
          </a:p>
        </p:txBody>
      </p:sp>
      <p:sp>
        <p:nvSpPr>
          <p:cNvPr id="75779" name="Titolo 1">
            <a:extLst>
              <a:ext uri="{FF2B5EF4-FFF2-40B4-BE49-F238E27FC236}">
                <a16:creationId xmlns:a16="http://schemas.microsoft.com/office/drawing/2014/main" id="{2070BCF6-FA1A-43CA-B96D-10C06693794D}"/>
              </a:ext>
            </a:extLst>
          </p:cNvPr>
          <p:cNvSpPr>
            <a:spLocks noGrp="1" noChangeArrowheads="1"/>
          </p:cNvSpPr>
          <p:nvPr>
            <p:ph type="title"/>
          </p:nvPr>
        </p:nvSpPr>
        <p:spPr>
          <a:xfrm>
            <a:off x="1981200" y="279400"/>
            <a:ext cx="8229600" cy="1143000"/>
          </a:xfrm>
        </p:spPr>
        <p:txBody>
          <a:bodyPr/>
          <a:lstStyle/>
          <a:p>
            <a:r>
              <a:rPr lang="it-IT" altLang="it-IT" sz="2100" b="1" dirty="0">
                <a:solidFill>
                  <a:srgbClr val="027EB6"/>
                </a:solidFill>
              </a:rPr>
              <a:t>CICLO DI LOTTA ALLA FRODE</a:t>
            </a:r>
            <a:br>
              <a:rPr lang="it-IT" altLang="it-IT" sz="2100" b="1" dirty="0">
                <a:solidFill>
                  <a:srgbClr val="027EB6"/>
                </a:solidFill>
              </a:rPr>
            </a:br>
            <a:r>
              <a:rPr lang="it-IT" altLang="it-IT" sz="2100" b="1" dirty="0">
                <a:solidFill>
                  <a:srgbClr val="027EB6"/>
                </a:solidFill>
              </a:rPr>
              <a:t>PROCEDURA DI RECUPERO </a:t>
            </a:r>
            <a:br>
              <a:rPr lang="it-IT" altLang="it-IT" sz="2100" b="1" dirty="0">
                <a:solidFill>
                  <a:srgbClr val="027EB6"/>
                </a:solidFill>
              </a:rPr>
            </a:br>
            <a:r>
              <a:rPr lang="it-IT" altLang="it-IT" sz="2100" b="1" dirty="0">
                <a:solidFill>
                  <a:srgbClr val="027EB6"/>
                </a:solidFill>
              </a:rPr>
              <a:t>DEL FEAMP</a:t>
            </a:r>
            <a:br>
              <a:rPr lang="it-IT" altLang="it-IT" sz="1800" b="1" dirty="0">
                <a:solidFill>
                  <a:srgbClr val="027EB6"/>
                </a:solidFill>
              </a:rPr>
            </a:br>
            <a:endParaRPr lang="it-IT" altLang="it-IT" sz="1800" b="1" dirty="0">
              <a:solidFill>
                <a:srgbClr val="027EB6"/>
              </a:solidFill>
            </a:endParaRPr>
          </a:p>
        </p:txBody>
      </p:sp>
      <p:pic>
        <p:nvPicPr>
          <p:cNvPr id="75780" name="Immagine 3">
            <a:extLst>
              <a:ext uri="{FF2B5EF4-FFF2-40B4-BE49-F238E27FC236}">
                <a16:creationId xmlns:a16="http://schemas.microsoft.com/office/drawing/2014/main" id="{8F84D0C2-068B-4B81-A0C4-CB794F6EEB0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1" y="255588"/>
            <a:ext cx="874713" cy="874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5781" name="Picture 2" descr="Risultati immagini per mipaaf pemac">
            <a:extLst>
              <a:ext uri="{FF2B5EF4-FFF2-40B4-BE49-F238E27FC236}">
                <a16:creationId xmlns:a16="http://schemas.microsoft.com/office/drawing/2014/main" id="{9018F9DC-B01E-40B7-B322-0E67B1F4DA2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20188" y="279400"/>
            <a:ext cx="1111250" cy="871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ttangolo con angoli arrotondati 1">
            <a:extLst>
              <a:ext uri="{FF2B5EF4-FFF2-40B4-BE49-F238E27FC236}">
                <a16:creationId xmlns:a16="http://schemas.microsoft.com/office/drawing/2014/main" id="{1BE42D64-23EE-4924-BD71-EE164E1ED3CD}"/>
              </a:ext>
            </a:extLst>
          </p:cNvPr>
          <p:cNvSpPr/>
          <p:nvPr/>
        </p:nvSpPr>
        <p:spPr>
          <a:xfrm>
            <a:off x="1955801" y="2151065"/>
            <a:ext cx="8270875" cy="1762060"/>
          </a:xfrm>
          <a:prstGeom prst="roundRect">
            <a:avLst/>
          </a:prstGeom>
          <a:solidFill>
            <a:schemeClr val="bg1"/>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0" fontAlgn="base" hangingPunct="0">
              <a:spcBef>
                <a:spcPct val="0"/>
              </a:spcBef>
              <a:spcAft>
                <a:spcPct val="0"/>
              </a:spcAft>
              <a:defRPr/>
            </a:pPr>
            <a:r>
              <a:rPr lang="it-IT" sz="2000" dirty="0">
                <a:solidFill>
                  <a:srgbClr val="00B0F0"/>
                </a:solidFill>
                <a:latin typeface="Arial"/>
              </a:rPr>
              <a:t>L’articolo</a:t>
            </a:r>
            <a:r>
              <a:rPr lang="it-IT" sz="2000" b="1" dirty="0">
                <a:solidFill>
                  <a:srgbClr val="00B0F0"/>
                </a:solidFill>
                <a:latin typeface="Arial"/>
              </a:rPr>
              <a:t> </a:t>
            </a:r>
            <a:r>
              <a:rPr lang="it-IT" sz="2000" dirty="0">
                <a:solidFill>
                  <a:srgbClr val="00B0F0"/>
                </a:solidFill>
                <a:latin typeface="Arial"/>
              </a:rPr>
              <a:t>125, paragrafo 4, lettera c) del Reg. (UE) n. 1303/2013 stabilisce l’obbligo in capo all’AdG di istituire un sistema di gestione e controllo in grado di assicurare «</a:t>
            </a:r>
            <a:r>
              <a:rPr lang="it-IT" sz="2000" dirty="0">
                <a:solidFill>
                  <a:srgbClr val="00B0F0"/>
                </a:solidFill>
              </a:rPr>
              <a:t>misure antifrode efficaci e proporzionate, tenendo conto dei rischi individuati».</a:t>
            </a:r>
          </a:p>
        </p:txBody>
      </p:sp>
      <p:sp>
        <p:nvSpPr>
          <p:cNvPr id="10" name="Rettangolo 7">
            <a:extLst>
              <a:ext uri="{FF2B5EF4-FFF2-40B4-BE49-F238E27FC236}">
                <a16:creationId xmlns:a16="http://schemas.microsoft.com/office/drawing/2014/main" id="{142633CC-8C03-4FD1-8D47-F5864CD67766}"/>
              </a:ext>
            </a:extLst>
          </p:cNvPr>
          <p:cNvSpPr/>
          <p:nvPr/>
        </p:nvSpPr>
        <p:spPr>
          <a:xfrm>
            <a:off x="2386584" y="1363664"/>
            <a:ext cx="7726680" cy="554037"/>
          </a:xfrm>
          <a:prstGeom prst="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0" fontAlgn="base" hangingPunct="0">
              <a:spcBef>
                <a:spcPct val="0"/>
              </a:spcBef>
              <a:spcAft>
                <a:spcPct val="0"/>
              </a:spcAft>
              <a:defRPr/>
            </a:pPr>
            <a:r>
              <a:rPr lang="it-IT" sz="2000" b="1" dirty="0">
                <a:solidFill>
                  <a:srgbClr val="FFFF00"/>
                </a:solidFill>
                <a:latin typeface="Arial"/>
              </a:rPr>
              <a:t>Procedure di recupero degli importi indebitamente percepiti</a:t>
            </a:r>
          </a:p>
        </p:txBody>
      </p:sp>
      <p:sp>
        <p:nvSpPr>
          <p:cNvPr id="11" name="Rettangolo con angoli arrotondati 1">
            <a:extLst>
              <a:ext uri="{FF2B5EF4-FFF2-40B4-BE49-F238E27FC236}">
                <a16:creationId xmlns:a16="http://schemas.microsoft.com/office/drawing/2014/main" id="{1BE42D64-23EE-4924-BD71-EE164E1ED3CD}"/>
              </a:ext>
            </a:extLst>
          </p:cNvPr>
          <p:cNvSpPr/>
          <p:nvPr/>
        </p:nvSpPr>
        <p:spPr>
          <a:xfrm>
            <a:off x="1981200" y="4207449"/>
            <a:ext cx="8270875" cy="1224087"/>
          </a:xfrm>
          <a:prstGeom prst="roundRect">
            <a:avLst/>
          </a:prstGeom>
          <a:solidFill>
            <a:schemeClr val="bg1"/>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0" fontAlgn="base" hangingPunct="0">
              <a:spcBef>
                <a:spcPct val="0"/>
              </a:spcBef>
              <a:spcAft>
                <a:spcPct val="0"/>
              </a:spcAft>
              <a:defRPr/>
            </a:pPr>
            <a:r>
              <a:rPr lang="it-IT" sz="2000" dirty="0">
                <a:solidFill>
                  <a:srgbClr val="00B0F0"/>
                </a:solidFill>
                <a:latin typeface="Arial"/>
              </a:rPr>
              <a:t>Ai sensi dell’articolo su menzionato, l’AdG ha il compito di predisporre ed alimentare nel sistema informativo SIPA, il </a:t>
            </a:r>
            <a:r>
              <a:rPr lang="it-IT" sz="2000" b="1" dirty="0">
                <a:solidFill>
                  <a:srgbClr val="00B0F0"/>
                </a:solidFill>
                <a:latin typeface="Arial"/>
              </a:rPr>
              <a:t>Registro dei debitori</a:t>
            </a:r>
            <a:r>
              <a:rPr lang="it-IT" sz="2000" dirty="0">
                <a:solidFill>
                  <a:srgbClr val="00B0F0"/>
                </a:solidFill>
                <a:latin typeface="Arial"/>
              </a:rPr>
              <a:t>.</a:t>
            </a:r>
            <a:endParaRPr lang="it-IT" sz="2000" dirty="0">
              <a:solidFill>
                <a:srgbClr val="00B0F0"/>
              </a:solidFill>
            </a:endParaRPr>
          </a:p>
        </p:txBody>
      </p:sp>
      <p:pic>
        <p:nvPicPr>
          <p:cNvPr id="5" name="Segnaposto contenuto 4" descr="Immagine che contiene cibo, segnale, disegnando&#10;&#10;Descrizione generata automaticamente">
            <a:extLst>
              <a:ext uri="{FF2B5EF4-FFF2-40B4-BE49-F238E27FC236}">
                <a16:creationId xmlns:a16="http://schemas.microsoft.com/office/drawing/2014/main" id="{4634B9FD-32CE-475F-800D-C306F2C772E0}"/>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4982777" y="5642739"/>
            <a:ext cx="1438656" cy="1078992"/>
          </a:xfrm>
        </p:spPr>
      </p:pic>
    </p:spTree>
    <p:extLst>
      <p:ext uri="{BB962C8B-B14F-4D97-AF65-F5344CB8AC3E}">
        <p14:creationId xmlns:p14="http://schemas.microsoft.com/office/powerpoint/2010/main" val="2487351629"/>
      </p:ext>
    </p:extLst>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tangolo con angoli arrotondati 5">
            <a:extLst>
              <a:ext uri="{FF2B5EF4-FFF2-40B4-BE49-F238E27FC236}">
                <a16:creationId xmlns:a16="http://schemas.microsoft.com/office/drawing/2014/main" id="{E835E6E6-5A55-4BA1-B214-C90B9F257E54}"/>
              </a:ext>
            </a:extLst>
          </p:cNvPr>
          <p:cNvSpPr/>
          <p:nvPr/>
        </p:nvSpPr>
        <p:spPr>
          <a:xfrm>
            <a:off x="1955801" y="1363664"/>
            <a:ext cx="8270875" cy="574675"/>
          </a:xfrm>
          <a:prstGeom prst="round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defRPr/>
            </a:pPr>
            <a:endParaRPr lang="it-IT" b="1" dirty="0">
              <a:solidFill>
                <a:srgbClr val="FFFF00"/>
              </a:solidFill>
              <a:latin typeface="Arial"/>
            </a:endParaRPr>
          </a:p>
        </p:txBody>
      </p:sp>
      <p:sp>
        <p:nvSpPr>
          <p:cNvPr id="75779" name="Titolo 1">
            <a:extLst>
              <a:ext uri="{FF2B5EF4-FFF2-40B4-BE49-F238E27FC236}">
                <a16:creationId xmlns:a16="http://schemas.microsoft.com/office/drawing/2014/main" id="{2070BCF6-FA1A-43CA-B96D-10C06693794D}"/>
              </a:ext>
            </a:extLst>
          </p:cNvPr>
          <p:cNvSpPr>
            <a:spLocks noGrp="1" noChangeArrowheads="1"/>
          </p:cNvSpPr>
          <p:nvPr>
            <p:ph type="title"/>
          </p:nvPr>
        </p:nvSpPr>
        <p:spPr>
          <a:xfrm>
            <a:off x="1981200" y="279400"/>
            <a:ext cx="8229600" cy="1143000"/>
          </a:xfrm>
        </p:spPr>
        <p:txBody>
          <a:bodyPr/>
          <a:lstStyle/>
          <a:p>
            <a:r>
              <a:rPr lang="it-IT" altLang="it-IT" sz="2100" b="1" dirty="0">
                <a:solidFill>
                  <a:srgbClr val="027EB6"/>
                </a:solidFill>
              </a:rPr>
              <a:t>CICLO DI LOTTA ALLA FRODE</a:t>
            </a:r>
            <a:br>
              <a:rPr lang="it-IT" altLang="it-IT" sz="2100" b="1" dirty="0">
                <a:solidFill>
                  <a:srgbClr val="027EB6"/>
                </a:solidFill>
              </a:rPr>
            </a:br>
            <a:r>
              <a:rPr lang="it-IT" altLang="it-IT" sz="2100" b="1" dirty="0">
                <a:solidFill>
                  <a:srgbClr val="027EB6"/>
                </a:solidFill>
              </a:rPr>
              <a:t>PROCEDURA DI RECUPERO </a:t>
            </a:r>
            <a:br>
              <a:rPr lang="it-IT" altLang="it-IT" sz="2100" b="1" dirty="0">
                <a:solidFill>
                  <a:srgbClr val="027EB6"/>
                </a:solidFill>
              </a:rPr>
            </a:br>
            <a:r>
              <a:rPr lang="it-IT" altLang="it-IT" sz="2100" b="1" dirty="0">
                <a:solidFill>
                  <a:srgbClr val="027EB6"/>
                </a:solidFill>
              </a:rPr>
              <a:t>DEL FEAMP</a:t>
            </a:r>
            <a:br>
              <a:rPr lang="it-IT" altLang="it-IT" sz="1800" b="1" dirty="0">
                <a:solidFill>
                  <a:srgbClr val="027EB6"/>
                </a:solidFill>
              </a:rPr>
            </a:br>
            <a:endParaRPr lang="it-IT" altLang="it-IT" sz="1800" b="1" dirty="0">
              <a:solidFill>
                <a:srgbClr val="027EB6"/>
              </a:solidFill>
            </a:endParaRPr>
          </a:p>
        </p:txBody>
      </p:sp>
      <p:pic>
        <p:nvPicPr>
          <p:cNvPr id="75780" name="Immagine 3">
            <a:extLst>
              <a:ext uri="{FF2B5EF4-FFF2-40B4-BE49-F238E27FC236}">
                <a16:creationId xmlns:a16="http://schemas.microsoft.com/office/drawing/2014/main" id="{8F84D0C2-068B-4B81-A0C4-CB794F6EEB0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1" y="255588"/>
            <a:ext cx="874713" cy="874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5781" name="Picture 2" descr="Risultati immagini per mipaaf pemac">
            <a:extLst>
              <a:ext uri="{FF2B5EF4-FFF2-40B4-BE49-F238E27FC236}">
                <a16:creationId xmlns:a16="http://schemas.microsoft.com/office/drawing/2014/main" id="{9018F9DC-B01E-40B7-B322-0E67B1F4DA2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20188" y="279400"/>
            <a:ext cx="1111250" cy="871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ttangolo 7">
            <a:extLst>
              <a:ext uri="{FF2B5EF4-FFF2-40B4-BE49-F238E27FC236}">
                <a16:creationId xmlns:a16="http://schemas.microsoft.com/office/drawing/2014/main" id="{142633CC-8C03-4FD1-8D47-F5864CD67766}"/>
              </a:ext>
            </a:extLst>
          </p:cNvPr>
          <p:cNvSpPr/>
          <p:nvPr/>
        </p:nvSpPr>
        <p:spPr>
          <a:xfrm>
            <a:off x="3739896" y="1363665"/>
            <a:ext cx="5648834" cy="554036"/>
          </a:xfrm>
          <a:prstGeom prst="rect">
            <a:avLst/>
          </a:prstGeom>
          <a:solidFill>
            <a:srgbClr val="00AAE6"/>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0" fontAlgn="base" hangingPunct="0">
              <a:spcBef>
                <a:spcPct val="0"/>
              </a:spcBef>
              <a:spcAft>
                <a:spcPct val="0"/>
              </a:spcAft>
              <a:defRPr/>
            </a:pPr>
            <a:r>
              <a:rPr lang="it-IT" sz="2400" b="1" dirty="0">
                <a:solidFill>
                  <a:srgbClr val="FFFF00"/>
                </a:solidFill>
                <a:latin typeface="Arial"/>
              </a:rPr>
              <a:t>Gestione delle irregolarità e recuperi</a:t>
            </a:r>
          </a:p>
        </p:txBody>
      </p:sp>
      <p:sp>
        <p:nvSpPr>
          <p:cNvPr id="11" name="Rettangolo 7">
            <a:extLst>
              <a:ext uri="{FF2B5EF4-FFF2-40B4-BE49-F238E27FC236}">
                <a16:creationId xmlns:a16="http://schemas.microsoft.com/office/drawing/2014/main" id="{142633CC-8C03-4FD1-8D47-F5864CD67766}"/>
              </a:ext>
            </a:extLst>
          </p:cNvPr>
          <p:cNvSpPr/>
          <p:nvPr/>
        </p:nvSpPr>
        <p:spPr>
          <a:xfrm>
            <a:off x="2386584" y="1363664"/>
            <a:ext cx="7726680" cy="554037"/>
          </a:xfrm>
          <a:prstGeom prst="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0" fontAlgn="base" hangingPunct="0">
              <a:spcBef>
                <a:spcPct val="0"/>
              </a:spcBef>
              <a:spcAft>
                <a:spcPct val="0"/>
              </a:spcAft>
              <a:defRPr/>
            </a:pPr>
            <a:r>
              <a:rPr lang="it-IT" sz="2000" b="1" dirty="0">
                <a:solidFill>
                  <a:srgbClr val="FFFF00"/>
                </a:solidFill>
                <a:latin typeface="Arial"/>
              </a:rPr>
              <a:t>Procedure di recupero degli importi indebitamente </a:t>
            </a:r>
            <a:r>
              <a:rPr lang="it-IT" sz="2000" b="1" dirty="0">
                <a:solidFill>
                  <a:srgbClr val="FFFF00"/>
                </a:solidFill>
              </a:rPr>
              <a:t>percepiti</a:t>
            </a:r>
            <a:endParaRPr lang="it-IT" sz="2000" b="1" dirty="0">
              <a:solidFill>
                <a:srgbClr val="FFFF00"/>
              </a:solidFill>
              <a:latin typeface="Arial"/>
            </a:endParaRPr>
          </a:p>
        </p:txBody>
      </p:sp>
      <p:sp>
        <p:nvSpPr>
          <p:cNvPr id="13" name="Rettangolo con angoli arrotondati 1">
            <a:extLst>
              <a:ext uri="{FF2B5EF4-FFF2-40B4-BE49-F238E27FC236}">
                <a16:creationId xmlns:a16="http://schemas.microsoft.com/office/drawing/2014/main" id="{1BE42D64-23EE-4924-BD71-EE164E1ED3CD}"/>
              </a:ext>
            </a:extLst>
          </p:cNvPr>
          <p:cNvSpPr/>
          <p:nvPr/>
        </p:nvSpPr>
        <p:spPr>
          <a:xfrm>
            <a:off x="1939925" y="2734057"/>
            <a:ext cx="8270875" cy="2203704"/>
          </a:xfrm>
          <a:prstGeom prst="round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0" fontAlgn="base" hangingPunct="0">
              <a:spcBef>
                <a:spcPct val="0"/>
              </a:spcBef>
              <a:spcAft>
                <a:spcPct val="0"/>
              </a:spcAft>
              <a:defRPr/>
            </a:pPr>
            <a:r>
              <a:rPr lang="it-IT" dirty="0">
                <a:solidFill>
                  <a:schemeClr val="bg1"/>
                </a:solidFill>
                <a:latin typeface="Arial"/>
              </a:rPr>
              <a:t>Si riporta a seguire il diagramma di flusso inerente la procedura di relativa alle irregolarità e la comunicazione delle stesse alla Commissione Europea ai sensi dell’articolo 122 del Reg. (UE) n. 1303/2013.</a:t>
            </a:r>
          </a:p>
        </p:txBody>
      </p:sp>
      <p:pic>
        <p:nvPicPr>
          <p:cNvPr id="4" name="Segnaposto contenuto 3" descr="Immagine che contiene cibo, segnale, disegnando&#10;&#10;Descrizione generata automaticamente">
            <a:extLst>
              <a:ext uri="{FF2B5EF4-FFF2-40B4-BE49-F238E27FC236}">
                <a16:creationId xmlns:a16="http://schemas.microsoft.com/office/drawing/2014/main" id="{A0B5DA6C-A1DF-49EA-B58C-19179A7CCC3F}"/>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5125657" y="5499608"/>
            <a:ext cx="1438656" cy="1078992"/>
          </a:xfrm>
        </p:spPr>
      </p:pic>
    </p:spTree>
    <p:extLst>
      <p:ext uri="{BB962C8B-B14F-4D97-AF65-F5344CB8AC3E}">
        <p14:creationId xmlns:p14="http://schemas.microsoft.com/office/powerpoint/2010/main" val="1692874055"/>
      </p:ext>
    </p:extLst>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a:blip r:embed="rId2"/>
          <a:stretch>
            <a:fillRect/>
          </a:stretch>
        </p:blipFill>
        <p:spPr>
          <a:xfrm>
            <a:off x="576015" y="1150938"/>
            <a:ext cx="10961061" cy="5631602"/>
          </a:xfrm>
          <a:prstGeom prst="rect">
            <a:avLst/>
          </a:prstGeom>
        </p:spPr>
      </p:pic>
      <p:sp>
        <p:nvSpPr>
          <p:cNvPr id="75779" name="Titolo 1">
            <a:extLst>
              <a:ext uri="{FF2B5EF4-FFF2-40B4-BE49-F238E27FC236}">
                <a16:creationId xmlns:a16="http://schemas.microsoft.com/office/drawing/2014/main" id="{2070BCF6-FA1A-43CA-B96D-10C06693794D}"/>
              </a:ext>
            </a:extLst>
          </p:cNvPr>
          <p:cNvSpPr>
            <a:spLocks noGrp="1" noChangeArrowheads="1"/>
          </p:cNvSpPr>
          <p:nvPr>
            <p:ph type="title"/>
          </p:nvPr>
        </p:nvSpPr>
        <p:spPr>
          <a:xfrm>
            <a:off x="1981200" y="279400"/>
            <a:ext cx="8229600" cy="1143000"/>
          </a:xfrm>
        </p:spPr>
        <p:txBody>
          <a:bodyPr/>
          <a:lstStyle/>
          <a:p>
            <a:r>
              <a:rPr lang="it-IT" altLang="it-IT" sz="2100" b="1" dirty="0">
                <a:solidFill>
                  <a:srgbClr val="027EB6"/>
                </a:solidFill>
              </a:rPr>
              <a:t>CICLO DI LOTTA ALLA FRODE</a:t>
            </a:r>
            <a:br>
              <a:rPr lang="it-IT" altLang="it-IT" sz="2100" b="1" dirty="0">
                <a:solidFill>
                  <a:srgbClr val="027EB6"/>
                </a:solidFill>
              </a:rPr>
            </a:br>
            <a:r>
              <a:rPr lang="it-IT" altLang="it-IT" sz="2100" b="1" dirty="0">
                <a:solidFill>
                  <a:srgbClr val="027EB6"/>
                </a:solidFill>
              </a:rPr>
              <a:t>PROCEDURA DI RECUPERO </a:t>
            </a:r>
            <a:br>
              <a:rPr lang="it-IT" altLang="it-IT" sz="2100" b="1" dirty="0">
                <a:solidFill>
                  <a:srgbClr val="027EB6"/>
                </a:solidFill>
              </a:rPr>
            </a:br>
            <a:r>
              <a:rPr lang="it-IT" altLang="it-IT" sz="2100" b="1" dirty="0">
                <a:solidFill>
                  <a:srgbClr val="027EB6"/>
                </a:solidFill>
              </a:rPr>
              <a:t>DEL FEAMP</a:t>
            </a:r>
            <a:br>
              <a:rPr lang="it-IT" altLang="it-IT" sz="1800" b="1" dirty="0">
                <a:solidFill>
                  <a:srgbClr val="027EB6"/>
                </a:solidFill>
              </a:rPr>
            </a:br>
            <a:endParaRPr lang="it-IT" altLang="it-IT" sz="1800" b="1" dirty="0">
              <a:solidFill>
                <a:srgbClr val="027EB6"/>
              </a:solidFill>
            </a:endParaRPr>
          </a:p>
        </p:txBody>
      </p:sp>
      <p:pic>
        <p:nvPicPr>
          <p:cNvPr id="75780" name="Immagine 3">
            <a:extLst>
              <a:ext uri="{FF2B5EF4-FFF2-40B4-BE49-F238E27FC236}">
                <a16:creationId xmlns:a16="http://schemas.microsoft.com/office/drawing/2014/main" id="{8F84D0C2-068B-4B81-A0C4-CB794F6EEB0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81201" y="255588"/>
            <a:ext cx="874713" cy="874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5781" name="Picture 2" descr="Risultati immagini per mipaaf pemac">
            <a:extLst>
              <a:ext uri="{FF2B5EF4-FFF2-40B4-BE49-F238E27FC236}">
                <a16:creationId xmlns:a16="http://schemas.microsoft.com/office/drawing/2014/main" id="{9018F9DC-B01E-40B7-B322-0E67B1F4DA2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20188" y="279400"/>
            <a:ext cx="1111250" cy="871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94233544"/>
      </p:ext>
    </p:extLst>
  </p:cSld>
  <p:clrMapOvr>
    <a:masterClrMapping/>
  </p:clrMapOvr>
  <p:transition spd="slow"/>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p:cNvPicPr>
            <a:picLocks noChangeAspect="1"/>
          </p:cNvPicPr>
          <p:nvPr/>
        </p:nvPicPr>
        <p:blipFill>
          <a:blip r:embed="rId2"/>
          <a:stretch>
            <a:fillRect/>
          </a:stretch>
        </p:blipFill>
        <p:spPr>
          <a:xfrm>
            <a:off x="463655" y="1171575"/>
            <a:ext cx="11121704" cy="5515066"/>
          </a:xfrm>
          <a:prstGeom prst="rect">
            <a:avLst/>
          </a:prstGeom>
        </p:spPr>
      </p:pic>
      <p:sp>
        <p:nvSpPr>
          <p:cNvPr id="75779" name="Titolo 1">
            <a:extLst>
              <a:ext uri="{FF2B5EF4-FFF2-40B4-BE49-F238E27FC236}">
                <a16:creationId xmlns:a16="http://schemas.microsoft.com/office/drawing/2014/main" id="{2070BCF6-FA1A-43CA-B96D-10C06693794D}"/>
              </a:ext>
            </a:extLst>
          </p:cNvPr>
          <p:cNvSpPr>
            <a:spLocks noGrp="1" noChangeArrowheads="1"/>
          </p:cNvSpPr>
          <p:nvPr>
            <p:ph type="title"/>
          </p:nvPr>
        </p:nvSpPr>
        <p:spPr>
          <a:xfrm>
            <a:off x="1981200" y="279400"/>
            <a:ext cx="8229600" cy="1143000"/>
          </a:xfrm>
        </p:spPr>
        <p:txBody>
          <a:bodyPr/>
          <a:lstStyle/>
          <a:p>
            <a:r>
              <a:rPr lang="it-IT" altLang="it-IT" sz="2100" b="1" dirty="0">
                <a:solidFill>
                  <a:srgbClr val="027EB6"/>
                </a:solidFill>
              </a:rPr>
              <a:t>CICLO DI LOTTA ALLA FRODE</a:t>
            </a:r>
            <a:br>
              <a:rPr lang="it-IT" altLang="it-IT" sz="2100" b="1" dirty="0">
                <a:solidFill>
                  <a:srgbClr val="027EB6"/>
                </a:solidFill>
              </a:rPr>
            </a:br>
            <a:r>
              <a:rPr lang="it-IT" altLang="it-IT" sz="2100" b="1" dirty="0">
                <a:solidFill>
                  <a:srgbClr val="027EB6"/>
                </a:solidFill>
              </a:rPr>
              <a:t>PROCEDURA DI RECUPERO </a:t>
            </a:r>
            <a:br>
              <a:rPr lang="it-IT" altLang="it-IT" sz="2100" b="1" dirty="0">
                <a:solidFill>
                  <a:srgbClr val="027EB6"/>
                </a:solidFill>
              </a:rPr>
            </a:br>
            <a:r>
              <a:rPr lang="it-IT" altLang="it-IT" sz="2100" b="1" dirty="0">
                <a:solidFill>
                  <a:srgbClr val="027EB6"/>
                </a:solidFill>
              </a:rPr>
              <a:t>DEL FEAMP</a:t>
            </a:r>
            <a:br>
              <a:rPr lang="it-IT" altLang="it-IT" sz="1800" b="1" dirty="0">
                <a:solidFill>
                  <a:srgbClr val="027EB6"/>
                </a:solidFill>
              </a:rPr>
            </a:br>
            <a:endParaRPr lang="it-IT" altLang="it-IT" sz="1800" b="1" dirty="0">
              <a:solidFill>
                <a:srgbClr val="027EB6"/>
              </a:solidFill>
            </a:endParaRPr>
          </a:p>
        </p:txBody>
      </p:sp>
      <p:pic>
        <p:nvPicPr>
          <p:cNvPr id="75780" name="Immagine 3">
            <a:extLst>
              <a:ext uri="{FF2B5EF4-FFF2-40B4-BE49-F238E27FC236}">
                <a16:creationId xmlns:a16="http://schemas.microsoft.com/office/drawing/2014/main" id="{8F84D0C2-068B-4B81-A0C4-CB794F6EEB0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81201" y="255588"/>
            <a:ext cx="874713" cy="874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5781" name="Picture 2" descr="Risultati immagini per mipaaf pemac">
            <a:extLst>
              <a:ext uri="{FF2B5EF4-FFF2-40B4-BE49-F238E27FC236}">
                <a16:creationId xmlns:a16="http://schemas.microsoft.com/office/drawing/2014/main" id="{9018F9DC-B01E-40B7-B322-0E67B1F4DA2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20188" y="279400"/>
            <a:ext cx="1111250" cy="871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13311790"/>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tangolo con angoli arrotondati 5">
            <a:extLst>
              <a:ext uri="{FF2B5EF4-FFF2-40B4-BE49-F238E27FC236}">
                <a16:creationId xmlns:a16="http://schemas.microsoft.com/office/drawing/2014/main" id="{E835E6E6-5A55-4BA1-B214-C90B9F257E54}"/>
              </a:ext>
            </a:extLst>
          </p:cNvPr>
          <p:cNvSpPr/>
          <p:nvPr/>
        </p:nvSpPr>
        <p:spPr>
          <a:xfrm>
            <a:off x="1955801" y="1363664"/>
            <a:ext cx="8270875" cy="574675"/>
          </a:xfrm>
          <a:prstGeom prst="round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defRPr/>
            </a:pPr>
            <a:endParaRPr lang="it-IT" b="1" dirty="0">
              <a:solidFill>
                <a:srgbClr val="FFFF00"/>
              </a:solidFill>
              <a:latin typeface="Arial"/>
            </a:endParaRPr>
          </a:p>
        </p:txBody>
      </p:sp>
      <p:sp>
        <p:nvSpPr>
          <p:cNvPr id="75779" name="Titolo 1">
            <a:extLst>
              <a:ext uri="{FF2B5EF4-FFF2-40B4-BE49-F238E27FC236}">
                <a16:creationId xmlns:a16="http://schemas.microsoft.com/office/drawing/2014/main" id="{2070BCF6-FA1A-43CA-B96D-10C06693794D}"/>
              </a:ext>
            </a:extLst>
          </p:cNvPr>
          <p:cNvSpPr>
            <a:spLocks noGrp="1" noChangeArrowheads="1"/>
          </p:cNvSpPr>
          <p:nvPr>
            <p:ph type="title"/>
          </p:nvPr>
        </p:nvSpPr>
        <p:spPr>
          <a:xfrm>
            <a:off x="1981200" y="279400"/>
            <a:ext cx="8229600" cy="1143000"/>
          </a:xfrm>
        </p:spPr>
        <p:txBody>
          <a:bodyPr/>
          <a:lstStyle/>
          <a:p>
            <a:r>
              <a:rPr lang="it-IT" altLang="it-IT" sz="2100" b="1" dirty="0">
                <a:solidFill>
                  <a:srgbClr val="027EB6"/>
                </a:solidFill>
              </a:rPr>
              <a:t>CICLO DI LOTTA ALLA FRODE</a:t>
            </a:r>
            <a:br>
              <a:rPr lang="it-IT" altLang="it-IT" sz="2100" b="1" dirty="0">
                <a:solidFill>
                  <a:srgbClr val="027EB6"/>
                </a:solidFill>
              </a:rPr>
            </a:br>
            <a:r>
              <a:rPr lang="it-IT" altLang="it-IT" sz="2100" b="1" dirty="0">
                <a:solidFill>
                  <a:srgbClr val="027EB6"/>
                </a:solidFill>
              </a:rPr>
              <a:t>PROCEDURA DI RECUPERO </a:t>
            </a:r>
            <a:br>
              <a:rPr lang="it-IT" altLang="it-IT" sz="2100" b="1" dirty="0">
                <a:solidFill>
                  <a:srgbClr val="027EB6"/>
                </a:solidFill>
              </a:rPr>
            </a:br>
            <a:r>
              <a:rPr lang="it-IT" altLang="it-IT" sz="2100" b="1" dirty="0">
                <a:solidFill>
                  <a:srgbClr val="027EB6"/>
                </a:solidFill>
              </a:rPr>
              <a:t>DEL FEAMP</a:t>
            </a:r>
            <a:br>
              <a:rPr lang="it-IT" altLang="it-IT" sz="1800" b="1" dirty="0">
                <a:solidFill>
                  <a:srgbClr val="027EB6"/>
                </a:solidFill>
              </a:rPr>
            </a:br>
            <a:endParaRPr lang="it-IT" altLang="it-IT" sz="1800" b="1" dirty="0">
              <a:solidFill>
                <a:srgbClr val="027EB6"/>
              </a:solidFill>
            </a:endParaRPr>
          </a:p>
        </p:txBody>
      </p:sp>
      <p:pic>
        <p:nvPicPr>
          <p:cNvPr id="75780" name="Immagine 3">
            <a:extLst>
              <a:ext uri="{FF2B5EF4-FFF2-40B4-BE49-F238E27FC236}">
                <a16:creationId xmlns:a16="http://schemas.microsoft.com/office/drawing/2014/main" id="{8F84D0C2-068B-4B81-A0C4-CB794F6EEB0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1" y="255588"/>
            <a:ext cx="874713" cy="874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5781" name="Picture 2" descr="Risultati immagini per mipaaf pemac">
            <a:extLst>
              <a:ext uri="{FF2B5EF4-FFF2-40B4-BE49-F238E27FC236}">
                <a16:creationId xmlns:a16="http://schemas.microsoft.com/office/drawing/2014/main" id="{9018F9DC-B01E-40B7-B322-0E67B1F4DA2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20188" y="279400"/>
            <a:ext cx="1111250" cy="871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ttangolo con angoli arrotondati 1">
            <a:extLst>
              <a:ext uri="{FF2B5EF4-FFF2-40B4-BE49-F238E27FC236}">
                <a16:creationId xmlns:a16="http://schemas.microsoft.com/office/drawing/2014/main" id="{1BE42D64-23EE-4924-BD71-EE164E1ED3CD}"/>
              </a:ext>
            </a:extLst>
          </p:cNvPr>
          <p:cNvSpPr/>
          <p:nvPr/>
        </p:nvSpPr>
        <p:spPr>
          <a:xfrm>
            <a:off x="1981197" y="2148560"/>
            <a:ext cx="8270875" cy="855135"/>
          </a:xfrm>
          <a:prstGeom prst="round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0" fontAlgn="base" hangingPunct="0">
              <a:spcBef>
                <a:spcPct val="0"/>
              </a:spcBef>
              <a:spcAft>
                <a:spcPct val="0"/>
              </a:spcAft>
              <a:defRPr/>
            </a:pPr>
            <a:r>
              <a:rPr lang="it-IT" sz="2000" dirty="0">
                <a:solidFill>
                  <a:srgbClr val="FFFFFF"/>
                </a:solidFill>
                <a:latin typeface="Arial"/>
              </a:rPr>
              <a:t>La rilevazione delle irregolarità può essere sollevata in seno alle verifiche effettuate da diversi soggetti quali:</a:t>
            </a:r>
          </a:p>
        </p:txBody>
      </p:sp>
      <p:sp>
        <p:nvSpPr>
          <p:cNvPr id="9" name="Rettangolo con angoli arrotondati 1">
            <a:extLst>
              <a:ext uri="{FF2B5EF4-FFF2-40B4-BE49-F238E27FC236}">
                <a16:creationId xmlns:a16="http://schemas.microsoft.com/office/drawing/2014/main" id="{1BE42D64-23EE-4924-BD71-EE164E1ED3CD}"/>
              </a:ext>
            </a:extLst>
          </p:cNvPr>
          <p:cNvSpPr/>
          <p:nvPr/>
        </p:nvSpPr>
        <p:spPr>
          <a:xfrm>
            <a:off x="1955800" y="3230880"/>
            <a:ext cx="8270875" cy="521134"/>
          </a:xfrm>
          <a:prstGeom prst="round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lgn="just" eaLnBrk="0" fontAlgn="base" hangingPunct="0">
              <a:spcBef>
                <a:spcPct val="0"/>
              </a:spcBef>
              <a:spcAft>
                <a:spcPct val="0"/>
              </a:spcAft>
              <a:buFontTx/>
              <a:buChar char="-"/>
              <a:defRPr/>
            </a:pPr>
            <a:r>
              <a:rPr lang="it-IT" sz="2000" dirty="0">
                <a:solidFill>
                  <a:srgbClr val="FFFFFF"/>
                </a:solidFill>
                <a:latin typeface="Arial"/>
              </a:rPr>
              <a:t>Autorità responsabili dell’attuazione del PO (</a:t>
            </a:r>
            <a:r>
              <a:rPr lang="it-IT" sz="2000" dirty="0">
                <a:solidFill>
                  <a:srgbClr val="FFFF00"/>
                </a:solidFill>
                <a:latin typeface="Arial"/>
              </a:rPr>
              <a:t>AdG, AdC, </a:t>
            </a:r>
            <a:r>
              <a:rPr lang="it-IT" sz="2000" dirty="0" err="1">
                <a:solidFill>
                  <a:srgbClr val="FFFF00"/>
                </a:solidFill>
                <a:latin typeface="Arial"/>
              </a:rPr>
              <a:t>AdA</a:t>
            </a:r>
            <a:r>
              <a:rPr lang="it-IT" sz="2000" dirty="0">
                <a:solidFill>
                  <a:srgbClr val="FFFF00"/>
                </a:solidFill>
                <a:latin typeface="Arial"/>
              </a:rPr>
              <a:t>, OO.II</a:t>
            </a:r>
            <a:r>
              <a:rPr lang="it-IT" sz="2000" dirty="0">
                <a:solidFill>
                  <a:srgbClr val="FFFFFF"/>
                </a:solidFill>
                <a:latin typeface="Arial"/>
              </a:rPr>
              <a:t>.)</a:t>
            </a:r>
          </a:p>
        </p:txBody>
      </p:sp>
      <p:sp>
        <p:nvSpPr>
          <p:cNvPr id="12" name="Rettangolo con angoli arrotondati 1">
            <a:extLst>
              <a:ext uri="{FF2B5EF4-FFF2-40B4-BE49-F238E27FC236}">
                <a16:creationId xmlns:a16="http://schemas.microsoft.com/office/drawing/2014/main" id="{1BE42D64-23EE-4924-BD71-EE164E1ED3CD}"/>
              </a:ext>
            </a:extLst>
          </p:cNvPr>
          <p:cNvSpPr/>
          <p:nvPr/>
        </p:nvSpPr>
        <p:spPr>
          <a:xfrm>
            <a:off x="1955800" y="4042594"/>
            <a:ext cx="8270875" cy="611317"/>
          </a:xfrm>
          <a:prstGeom prst="round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lgn="just" eaLnBrk="0" fontAlgn="base" hangingPunct="0">
              <a:spcBef>
                <a:spcPct val="0"/>
              </a:spcBef>
              <a:spcAft>
                <a:spcPct val="0"/>
              </a:spcAft>
              <a:buFontTx/>
              <a:buChar char="-"/>
              <a:defRPr/>
            </a:pPr>
            <a:r>
              <a:rPr lang="it-IT" sz="2000" dirty="0">
                <a:solidFill>
                  <a:srgbClr val="FFFFFF"/>
                </a:solidFill>
                <a:latin typeface="Arial"/>
              </a:rPr>
              <a:t>Organismi nazionali (</a:t>
            </a:r>
            <a:r>
              <a:rPr lang="it-IT" sz="2000" dirty="0">
                <a:solidFill>
                  <a:srgbClr val="FFFF00"/>
                </a:solidFill>
                <a:latin typeface="Arial"/>
              </a:rPr>
              <a:t>MEF – IGRUE, Forze di polizia, Corte dei conti</a:t>
            </a:r>
            <a:r>
              <a:rPr lang="it-IT" sz="2000" dirty="0">
                <a:solidFill>
                  <a:srgbClr val="FFFFFF"/>
                </a:solidFill>
                <a:latin typeface="Arial"/>
              </a:rPr>
              <a:t>)</a:t>
            </a:r>
          </a:p>
        </p:txBody>
      </p:sp>
      <p:sp>
        <p:nvSpPr>
          <p:cNvPr id="15" name="Rettangolo con angoli arrotondati 1">
            <a:extLst>
              <a:ext uri="{FF2B5EF4-FFF2-40B4-BE49-F238E27FC236}">
                <a16:creationId xmlns:a16="http://schemas.microsoft.com/office/drawing/2014/main" id="{1BE42D64-23EE-4924-BD71-EE164E1ED3CD}"/>
              </a:ext>
            </a:extLst>
          </p:cNvPr>
          <p:cNvSpPr/>
          <p:nvPr/>
        </p:nvSpPr>
        <p:spPr>
          <a:xfrm>
            <a:off x="1955799" y="4909897"/>
            <a:ext cx="8270875" cy="611317"/>
          </a:xfrm>
          <a:prstGeom prst="round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lgn="just" eaLnBrk="0" fontAlgn="base" hangingPunct="0">
              <a:spcBef>
                <a:spcPct val="0"/>
              </a:spcBef>
              <a:spcAft>
                <a:spcPct val="0"/>
              </a:spcAft>
              <a:buFontTx/>
              <a:buChar char="-"/>
              <a:defRPr/>
            </a:pPr>
            <a:r>
              <a:rPr lang="it-IT" sz="2000" dirty="0">
                <a:solidFill>
                  <a:srgbClr val="FFFFFF"/>
                </a:solidFill>
                <a:latin typeface="Arial"/>
              </a:rPr>
              <a:t>Organismi comunitari (</a:t>
            </a:r>
            <a:r>
              <a:rPr lang="it-IT" sz="2000" dirty="0">
                <a:solidFill>
                  <a:srgbClr val="FFFF00"/>
                </a:solidFill>
                <a:latin typeface="Arial"/>
              </a:rPr>
              <a:t>DG Regio, OLAF, Corte dei conti europea</a:t>
            </a:r>
            <a:r>
              <a:rPr lang="it-IT" sz="2000" dirty="0">
                <a:solidFill>
                  <a:srgbClr val="FFFFFF"/>
                </a:solidFill>
                <a:latin typeface="Arial"/>
              </a:rPr>
              <a:t>)</a:t>
            </a:r>
          </a:p>
        </p:txBody>
      </p:sp>
      <p:sp>
        <p:nvSpPr>
          <p:cNvPr id="16" name="Rettangolo 7">
            <a:extLst>
              <a:ext uri="{FF2B5EF4-FFF2-40B4-BE49-F238E27FC236}">
                <a16:creationId xmlns:a16="http://schemas.microsoft.com/office/drawing/2014/main" id="{142633CC-8C03-4FD1-8D47-F5864CD67766}"/>
              </a:ext>
            </a:extLst>
          </p:cNvPr>
          <p:cNvSpPr/>
          <p:nvPr/>
        </p:nvSpPr>
        <p:spPr>
          <a:xfrm>
            <a:off x="2386584" y="1363664"/>
            <a:ext cx="7726680" cy="554037"/>
          </a:xfrm>
          <a:prstGeom prst="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0" fontAlgn="base" hangingPunct="0">
              <a:spcBef>
                <a:spcPct val="0"/>
              </a:spcBef>
              <a:spcAft>
                <a:spcPct val="0"/>
              </a:spcAft>
              <a:defRPr/>
            </a:pPr>
            <a:r>
              <a:rPr lang="it-IT" sz="2000" b="1" dirty="0">
                <a:solidFill>
                  <a:srgbClr val="FFFF00"/>
                </a:solidFill>
                <a:latin typeface="Arial"/>
              </a:rPr>
              <a:t>Procedure di recupero degli importi indebitamente percepiti</a:t>
            </a:r>
          </a:p>
        </p:txBody>
      </p:sp>
      <p:pic>
        <p:nvPicPr>
          <p:cNvPr id="5" name="Segnaposto contenuto 4" descr="Immagine che contiene cibo, segnale, disegnando&#10;&#10;Descrizione generata automaticamente">
            <a:extLst>
              <a:ext uri="{FF2B5EF4-FFF2-40B4-BE49-F238E27FC236}">
                <a16:creationId xmlns:a16="http://schemas.microsoft.com/office/drawing/2014/main" id="{EE76AE72-96E0-41B0-BC1B-3CAAD5D02217}"/>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5235995" y="5747356"/>
            <a:ext cx="1438656" cy="1078992"/>
          </a:xfrm>
        </p:spPr>
      </p:pic>
    </p:spTree>
    <p:extLst>
      <p:ext uri="{BB962C8B-B14F-4D97-AF65-F5344CB8AC3E}">
        <p14:creationId xmlns:p14="http://schemas.microsoft.com/office/powerpoint/2010/main" val="1946358072"/>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tangolo con angoli arrotondati 5">
            <a:extLst>
              <a:ext uri="{FF2B5EF4-FFF2-40B4-BE49-F238E27FC236}">
                <a16:creationId xmlns:a16="http://schemas.microsoft.com/office/drawing/2014/main" id="{E835E6E6-5A55-4BA1-B214-C90B9F257E54}"/>
              </a:ext>
            </a:extLst>
          </p:cNvPr>
          <p:cNvSpPr/>
          <p:nvPr/>
        </p:nvSpPr>
        <p:spPr>
          <a:xfrm>
            <a:off x="1955801" y="1363664"/>
            <a:ext cx="8270875" cy="574675"/>
          </a:xfrm>
          <a:prstGeom prst="round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defRPr/>
            </a:pPr>
            <a:endParaRPr lang="it-IT" b="1" dirty="0">
              <a:solidFill>
                <a:srgbClr val="FFFF00"/>
              </a:solidFill>
              <a:latin typeface="Arial"/>
            </a:endParaRPr>
          </a:p>
        </p:txBody>
      </p:sp>
      <p:sp>
        <p:nvSpPr>
          <p:cNvPr id="75779" name="Titolo 1">
            <a:extLst>
              <a:ext uri="{FF2B5EF4-FFF2-40B4-BE49-F238E27FC236}">
                <a16:creationId xmlns:a16="http://schemas.microsoft.com/office/drawing/2014/main" id="{2070BCF6-FA1A-43CA-B96D-10C06693794D}"/>
              </a:ext>
            </a:extLst>
          </p:cNvPr>
          <p:cNvSpPr>
            <a:spLocks noGrp="1" noChangeArrowheads="1"/>
          </p:cNvSpPr>
          <p:nvPr>
            <p:ph type="title"/>
          </p:nvPr>
        </p:nvSpPr>
        <p:spPr>
          <a:xfrm>
            <a:off x="1981200" y="279400"/>
            <a:ext cx="8229600" cy="1143000"/>
          </a:xfrm>
        </p:spPr>
        <p:txBody>
          <a:bodyPr/>
          <a:lstStyle/>
          <a:p>
            <a:r>
              <a:rPr lang="it-IT" altLang="it-IT" sz="2100" b="1" dirty="0">
                <a:solidFill>
                  <a:srgbClr val="027EB6"/>
                </a:solidFill>
              </a:rPr>
              <a:t>CICLO DI LOTTA ALLA FRODE</a:t>
            </a:r>
            <a:br>
              <a:rPr lang="it-IT" altLang="it-IT" sz="2100" b="1" dirty="0">
                <a:solidFill>
                  <a:srgbClr val="027EB6"/>
                </a:solidFill>
              </a:rPr>
            </a:br>
            <a:r>
              <a:rPr lang="it-IT" altLang="it-IT" sz="2100" b="1" dirty="0">
                <a:solidFill>
                  <a:srgbClr val="027EB6"/>
                </a:solidFill>
              </a:rPr>
              <a:t>PROCEDURA DI RECUPERO </a:t>
            </a:r>
            <a:br>
              <a:rPr lang="it-IT" altLang="it-IT" sz="2100" b="1" dirty="0">
                <a:solidFill>
                  <a:srgbClr val="027EB6"/>
                </a:solidFill>
              </a:rPr>
            </a:br>
            <a:r>
              <a:rPr lang="it-IT" altLang="it-IT" sz="2100" b="1" dirty="0">
                <a:solidFill>
                  <a:srgbClr val="027EB6"/>
                </a:solidFill>
              </a:rPr>
              <a:t>DEL FEAMP</a:t>
            </a:r>
            <a:br>
              <a:rPr lang="it-IT" altLang="it-IT" sz="1800" b="1" dirty="0">
                <a:solidFill>
                  <a:srgbClr val="027EB6"/>
                </a:solidFill>
              </a:rPr>
            </a:br>
            <a:endParaRPr lang="it-IT" altLang="it-IT" sz="1800" b="1" dirty="0">
              <a:solidFill>
                <a:srgbClr val="027EB6"/>
              </a:solidFill>
            </a:endParaRPr>
          </a:p>
        </p:txBody>
      </p:sp>
      <p:pic>
        <p:nvPicPr>
          <p:cNvPr id="75780" name="Immagine 3">
            <a:extLst>
              <a:ext uri="{FF2B5EF4-FFF2-40B4-BE49-F238E27FC236}">
                <a16:creationId xmlns:a16="http://schemas.microsoft.com/office/drawing/2014/main" id="{8F84D0C2-068B-4B81-A0C4-CB794F6EEB0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1" y="255588"/>
            <a:ext cx="874713" cy="874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5781" name="Picture 2" descr="Risultati immagini per mipaaf pemac">
            <a:extLst>
              <a:ext uri="{FF2B5EF4-FFF2-40B4-BE49-F238E27FC236}">
                <a16:creationId xmlns:a16="http://schemas.microsoft.com/office/drawing/2014/main" id="{9018F9DC-B01E-40B7-B322-0E67B1F4DA2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20188" y="279400"/>
            <a:ext cx="1111250" cy="871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ttangolo con angoli arrotondati 1">
            <a:extLst>
              <a:ext uri="{FF2B5EF4-FFF2-40B4-BE49-F238E27FC236}">
                <a16:creationId xmlns:a16="http://schemas.microsoft.com/office/drawing/2014/main" id="{1BE42D64-23EE-4924-BD71-EE164E1ED3CD}"/>
              </a:ext>
            </a:extLst>
          </p:cNvPr>
          <p:cNvSpPr/>
          <p:nvPr/>
        </p:nvSpPr>
        <p:spPr>
          <a:xfrm>
            <a:off x="1981200" y="3994165"/>
            <a:ext cx="8270875" cy="1549590"/>
          </a:xfrm>
          <a:prstGeom prst="round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0" fontAlgn="base" hangingPunct="0">
              <a:spcBef>
                <a:spcPct val="0"/>
              </a:spcBef>
              <a:spcAft>
                <a:spcPct val="0"/>
              </a:spcAft>
              <a:defRPr/>
            </a:pPr>
            <a:r>
              <a:rPr lang="it-IT" sz="2000" dirty="0">
                <a:solidFill>
                  <a:schemeClr val="bg1"/>
                </a:solidFill>
                <a:latin typeface="Arial"/>
              </a:rPr>
              <a:t>La rilevazione delle irregolarità può interessare qualunque fase del processo di gestione e controllo della spesa, </a:t>
            </a:r>
            <a:r>
              <a:rPr lang="it-IT" sz="2000" dirty="0">
                <a:solidFill>
                  <a:srgbClr val="FFFF00"/>
                </a:solidFill>
                <a:latin typeface="Arial"/>
              </a:rPr>
              <a:t>dalla fase di programmazione a quella di certificazione degli importi o a quella ex post</a:t>
            </a:r>
            <a:r>
              <a:rPr lang="it-IT" sz="2000" dirty="0">
                <a:solidFill>
                  <a:schemeClr val="bg1"/>
                </a:solidFill>
                <a:latin typeface="Arial"/>
              </a:rPr>
              <a:t>. In ragione di ciò, potrebbero pertanto delinearsi diverse tipologie di annotazione degli importi nel Registro.</a:t>
            </a:r>
            <a:endParaRPr lang="it-IT" sz="2000" dirty="0">
              <a:solidFill>
                <a:srgbClr val="FFFF00"/>
              </a:solidFill>
              <a:latin typeface="Arial"/>
            </a:endParaRPr>
          </a:p>
        </p:txBody>
      </p:sp>
      <p:sp>
        <p:nvSpPr>
          <p:cNvPr id="10" name="Rettangolo 7">
            <a:extLst>
              <a:ext uri="{FF2B5EF4-FFF2-40B4-BE49-F238E27FC236}">
                <a16:creationId xmlns:a16="http://schemas.microsoft.com/office/drawing/2014/main" id="{142633CC-8C03-4FD1-8D47-F5864CD67766}"/>
              </a:ext>
            </a:extLst>
          </p:cNvPr>
          <p:cNvSpPr/>
          <p:nvPr/>
        </p:nvSpPr>
        <p:spPr>
          <a:xfrm>
            <a:off x="2386584" y="1363664"/>
            <a:ext cx="7726680" cy="554037"/>
          </a:xfrm>
          <a:prstGeom prst="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0" fontAlgn="base" hangingPunct="0">
              <a:spcBef>
                <a:spcPct val="0"/>
              </a:spcBef>
              <a:spcAft>
                <a:spcPct val="0"/>
              </a:spcAft>
              <a:defRPr/>
            </a:pPr>
            <a:r>
              <a:rPr lang="it-IT" sz="2000" b="1" dirty="0">
                <a:solidFill>
                  <a:srgbClr val="FFFF00"/>
                </a:solidFill>
                <a:latin typeface="Arial"/>
              </a:rPr>
              <a:t>Procedure di recupero degli importi indebitamente percepiti</a:t>
            </a:r>
          </a:p>
        </p:txBody>
      </p:sp>
      <p:sp>
        <p:nvSpPr>
          <p:cNvPr id="9" name="Rettangolo con angoli arrotondati 1">
            <a:extLst>
              <a:ext uri="{FF2B5EF4-FFF2-40B4-BE49-F238E27FC236}">
                <a16:creationId xmlns:a16="http://schemas.microsoft.com/office/drawing/2014/main" id="{1BE42D64-23EE-4924-BD71-EE164E1ED3CD}"/>
              </a:ext>
            </a:extLst>
          </p:cNvPr>
          <p:cNvSpPr/>
          <p:nvPr/>
        </p:nvSpPr>
        <p:spPr>
          <a:xfrm>
            <a:off x="1955801" y="2216304"/>
            <a:ext cx="8270875" cy="1499896"/>
          </a:xfrm>
          <a:prstGeom prst="round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0" fontAlgn="base" hangingPunct="0">
              <a:spcBef>
                <a:spcPct val="0"/>
              </a:spcBef>
              <a:spcAft>
                <a:spcPct val="0"/>
              </a:spcAft>
              <a:defRPr/>
            </a:pPr>
            <a:r>
              <a:rPr lang="it-IT" sz="2000" dirty="0">
                <a:solidFill>
                  <a:srgbClr val="FFFFFF"/>
                </a:solidFill>
                <a:latin typeface="Arial"/>
              </a:rPr>
              <a:t>Dopo aver accertato l’irregolarità, l’AdG procede all’attuazione delle </a:t>
            </a:r>
            <a:r>
              <a:rPr lang="it-IT" sz="2000" dirty="0">
                <a:solidFill>
                  <a:schemeClr val="bg1"/>
                </a:solidFill>
                <a:latin typeface="Arial"/>
              </a:rPr>
              <a:t>misure volte a correggere o recuperare gli importi indebitamente  versati e ad aggiornare il Registro dei debitori.</a:t>
            </a:r>
          </a:p>
        </p:txBody>
      </p:sp>
      <p:pic>
        <p:nvPicPr>
          <p:cNvPr id="5" name="Segnaposto contenuto 4" descr="Immagine che contiene cibo, segnale, disegnando&#10;&#10;Descrizione generata automaticamente">
            <a:extLst>
              <a:ext uri="{FF2B5EF4-FFF2-40B4-BE49-F238E27FC236}">
                <a16:creationId xmlns:a16="http://schemas.microsoft.com/office/drawing/2014/main" id="{FD76E2B1-C93F-4DD5-A6A5-78A04830983B}"/>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5081250" y="5644854"/>
            <a:ext cx="1438656" cy="1078992"/>
          </a:xfrm>
        </p:spPr>
      </p:pic>
    </p:spTree>
    <p:extLst>
      <p:ext uri="{BB962C8B-B14F-4D97-AF65-F5344CB8AC3E}">
        <p14:creationId xmlns:p14="http://schemas.microsoft.com/office/powerpoint/2010/main" val="3817234762"/>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tangolo con angoli arrotondati 5">
            <a:extLst>
              <a:ext uri="{FF2B5EF4-FFF2-40B4-BE49-F238E27FC236}">
                <a16:creationId xmlns:a16="http://schemas.microsoft.com/office/drawing/2014/main" id="{E835E6E6-5A55-4BA1-B214-C90B9F257E54}"/>
              </a:ext>
            </a:extLst>
          </p:cNvPr>
          <p:cNvSpPr/>
          <p:nvPr/>
        </p:nvSpPr>
        <p:spPr>
          <a:xfrm>
            <a:off x="1252729" y="1363664"/>
            <a:ext cx="9848088" cy="574675"/>
          </a:xfrm>
          <a:prstGeom prst="roundRect">
            <a:avLst/>
          </a:prstGeom>
          <a:solidFill>
            <a:srgbClr val="00AAE6"/>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defRPr/>
            </a:pPr>
            <a:endParaRPr lang="it-IT" b="1" dirty="0">
              <a:solidFill>
                <a:srgbClr val="FFFF00"/>
              </a:solidFill>
              <a:latin typeface="Arial"/>
            </a:endParaRPr>
          </a:p>
        </p:txBody>
      </p:sp>
      <p:sp>
        <p:nvSpPr>
          <p:cNvPr id="75779" name="Titolo 1">
            <a:extLst>
              <a:ext uri="{FF2B5EF4-FFF2-40B4-BE49-F238E27FC236}">
                <a16:creationId xmlns:a16="http://schemas.microsoft.com/office/drawing/2014/main" id="{2070BCF6-FA1A-43CA-B96D-10C06693794D}"/>
              </a:ext>
            </a:extLst>
          </p:cNvPr>
          <p:cNvSpPr>
            <a:spLocks noGrp="1" noChangeArrowheads="1"/>
          </p:cNvSpPr>
          <p:nvPr>
            <p:ph type="title"/>
          </p:nvPr>
        </p:nvSpPr>
        <p:spPr>
          <a:xfrm>
            <a:off x="1981200" y="279400"/>
            <a:ext cx="8229600" cy="1143000"/>
          </a:xfrm>
        </p:spPr>
        <p:txBody>
          <a:bodyPr/>
          <a:lstStyle/>
          <a:p>
            <a:r>
              <a:rPr lang="it-IT" altLang="it-IT" sz="2100" b="1" dirty="0">
                <a:solidFill>
                  <a:srgbClr val="027EB6"/>
                </a:solidFill>
              </a:rPr>
              <a:t>CICLO DI LOTTA ALLA FRODE</a:t>
            </a:r>
            <a:br>
              <a:rPr lang="it-IT" altLang="it-IT" sz="2100" b="1" dirty="0">
                <a:solidFill>
                  <a:srgbClr val="027EB6"/>
                </a:solidFill>
              </a:rPr>
            </a:br>
            <a:r>
              <a:rPr lang="it-IT" altLang="it-IT" sz="2100" b="1" dirty="0">
                <a:solidFill>
                  <a:srgbClr val="027EB6"/>
                </a:solidFill>
              </a:rPr>
              <a:t>PROCEDURA DI RECUPERO </a:t>
            </a:r>
            <a:br>
              <a:rPr lang="it-IT" altLang="it-IT" sz="2100" b="1" dirty="0">
                <a:solidFill>
                  <a:srgbClr val="027EB6"/>
                </a:solidFill>
              </a:rPr>
            </a:br>
            <a:r>
              <a:rPr lang="it-IT" altLang="it-IT" sz="2100" b="1" dirty="0">
                <a:solidFill>
                  <a:srgbClr val="027EB6"/>
                </a:solidFill>
              </a:rPr>
              <a:t>DEL FEAMP</a:t>
            </a:r>
            <a:br>
              <a:rPr lang="it-IT" altLang="it-IT" sz="1800" b="1" dirty="0">
                <a:solidFill>
                  <a:srgbClr val="027EB6"/>
                </a:solidFill>
              </a:rPr>
            </a:br>
            <a:endParaRPr lang="it-IT" altLang="it-IT" sz="1800" b="1" dirty="0">
              <a:solidFill>
                <a:srgbClr val="027EB6"/>
              </a:solidFill>
            </a:endParaRPr>
          </a:p>
        </p:txBody>
      </p:sp>
      <p:pic>
        <p:nvPicPr>
          <p:cNvPr id="75780" name="Immagine 3">
            <a:extLst>
              <a:ext uri="{FF2B5EF4-FFF2-40B4-BE49-F238E27FC236}">
                <a16:creationId xmlns:a16="http://schemas.microsoft.com/office/drawing/2014/main" id="{8F84D0C2-068B-4B81-A0C4-CB794F6EEB0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1" y="255588"/>
            <a:ext cx="874713" cy="874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5781" name="Picture 2" descr="Risultati immagini per mipaaf pemac">
            <a:extLst>
              <a:ext uri="{FF2B5EF4-FFF2-40B4-BE49-F238E27FC236}">
                <a16:creationId xmlns:a16="http://schemas.microsoft.com/office/drawing/2014/main" id="{9018F9DC-B01E-40B7-B322-0E67B1F4DA2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20188" y="279400"/>
            <a:ext cx="1111250" cy="871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ttangolo 7">
            <a:extLst>
              <a:ext uri="{FF2B5EF4-FFF2-40B4-BE49-F238E27FC236}">
                <a16:creationId xmlns:a16="http://schemas.microsoft.com/office/drawing/2014/main" id="{142633CC-8C03-4FD1-8D47-F5864CD67766}"/>
              </a:ext>
            </a:extLst>
          </p:cNvPr>
          <p:cNvSpPr/>
          <p:nvPr/>
        </p:nvSpPr>
        <p:spPr>
          <a:xfrm>
            <a:off x="2386584" y="1363664"/>
            <a:ext cx="7726680" cy="554037"/>
          </a:xfrm>
          <a:prstGeom prst="rect">
            <a:avLst/>
          </a:prstGeom>
          <a:solidFill>
            <a:srgbClr val="00AAE6"/>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0" fontAlgn="base" hangingPunct="0">
              <a:spcBef>
                <a:spcPct val="0"/>
              </a:spcBef>
              <a:spcAft>
                <a:spcPct val="0"/>
              </a:spcAft>
              <a:defRPr/>
            </a:pPr>
            <a:r>
              <a:rPr lang="it-IT" sz="2000" b="1" dirty="0">
                <a:solidFill>
                  <a:srgbClr val="FFFF00"/>
                </a:solidFill>
                <a:latin typeface="Arial"/>
              </a:rPr>
              <a:t>Procedure di recupero degli importi indebitamente percepiti</a:t>
            </a:r>
          </a:p>
        </p:txBody>
      </p:sp>
      <p:graphicFrame>
        <p:nvGraphicFramePr>
          <p:cNvPr id="7" name="Table 6"/>
          <p:cNvGraphicFramePr>
            <a:graphicFrameLocks noGrp="1"/>
          </p:cNvGraphicFramePr>
          <p:nvPr>
            <p:extLst>
              <p:ext uri="{D42A27DB-BD31-4B8C-83A1-F6EECF244321}">
                <p14:modId xmlns:p14="http://schemas.microsoft.com/office/powerpoint/2010/main" val="1672027583"/>
              </p:ext>
            </p:extLst>
          </p:nvPr>
        </p:nvGraphicFramePr>
        <p:xfrm>
          <a:off x="1252729" y="2020985"/>
          <a:ext cx="9848088" cy="3810000"/>
        </p:xfrm>
        <a:graphic>
          <a:graphicData uri="http://schemas.openxmlformats.org/drawingml/2006/table">
            <a:tbl>
              <a:tblPr firstRow="1" bandRow="1">
                <a:tableStyleId>{5C22544A-7EE6-4342-B048-85BDC9FD1C3A}</a:tableStyleId>
              </a:tblPr>
              <a:tblGrid>
                <a:gridCol w="1033664">
                  <a:extLst>
                    <a:ext uri="{9D8B030D-6E8A-4147-A177-3AD203B41FA5}">
                      <a16:colId xmlns:a16="http://schemas.microsoft.com/office/drawing/2014/main" val="1772531989"/>
                    </a:ext>
                  </a:extLst>
                </a:gridCol>
                <a:gridCol w="2603974">
                  <a:extLst>
                    <a:ext uri="{9D8B030D-6E8A-4147-A177-3AD203B41FA5}">
                      <a16:colId xmlns:a16="http://schemas.microsoft.com/office/drawing/2014/main" val="960005148"/>
                    </a:ext>
                  </a:extLst>
                </a:gridCol>
                <a:gridCol w="1506372">
                  <a:extLst>
                    <a:ext uri="{9D8B030D-6E8A-4147-A177-3AD203B41FA5}">
                      <a16:colId xmlns:a16="http://schemas.microsoft.com/office/drawing/2014/main" val="2803497683"/>
                    </a:ext>
                  </a:extLst>
                </a:gridCol>
                <a:gridCol w="4704078">
                  <a:extLst>
                    <a:ext uri="{9D8B030D-6E8A-4147-A177-3AD203B41FA5}">
                      <a16:colId xmlns:a16="http://schemas.microsoft.com/office/drawing/2014/main" val="1079298515"/>
                    </a:ext>
                  </a:extLst>
                </a:gridCol>
              </a:tblGrid>
              <a:tr h="418698">
                <a:tc>
                  <a:txBody>
                    <a:bodyPr/>
                    <a:lstStyle/>
                    <a:p>
                      <a:pPr marL="0" algn="l" defTabSz="914400" rtl="0" eaLnBrk="1" latinLnBrk="0" hangingPunct="1"/>
                      <a:r>
                        <a:rPr lang="it-IT" sz="1100" b="1" kern="1200" dirty="0">
                          <a:solidFill>
                            <a:schemeClr val="accent5">
                              <a:lumMod val="50000"/>
                            </a:schemeClr>
                          </a:solidFill>
                          <a:latin typeface="+mn-lt"/>
                          <a:ea typeface="+mn-ea"/>
                          <a:cs typeface="+mn-cs"/>
                        </a:rPr>
                        <a:t>Fattispecie</a:t>
                      </a:r>
                      <a:endParaRPr lang="en-US" sz="1100" b="1" kern="1200" dirty="0">
                        <a:solidFill>
                          <a:schemeClr val="accent5">
                            <a:lumMod val="50000"/>
                          </a:schemeClr>
                        </a:solidFill>
                        <a:latin typeface="+mn-lt"/>
                        <a:ea typeface="+mn-ea"/>
                        <a:cs typeface="+mn-cs"/>
                      </a:endParaRPr>
                    </a:p>
                  </a:txBody>
                  <a:tcPr/>
                </a:tc>
                <a:tc>
                  <a:txBody>
                    <a:bodyPr/>
                    <a:lstStyle/>
                    <a:p>
                      <a:r>
                        <a:rPr lang="it-IT" sz="1100" dirty="0">
                          <a:solidFill>
                            <a:schemeClr val="accent5">
                              <a:lumMod val="50000"/>
                            </a:schemeClr>
                          </a:solidFill>
                        </a:rPr>
                        <a:t>Stato di certificazione</a:t>
                      </a:r>
                      <a:r>
                        <a:rPr lang="it-IT" sz="1100" baseline="0" dirty="0">
                          <a:solidFill>
                            <a:schemeClr val="accent5">
                              <a:lumMod val="50000"/>
                            </a:schemeClr>
                          </a:solidFill>
                        </a:rPr>
                        <a:t> degli importi</a:t>
                      </a:r>
                      <a:endParaRPr lang="en-US" sz="1100" dirty="0">
                        <a:solidFill>
                          <a:schemeClr val="accent5">
                            <a:lumMod val="50000"/>
                          </a:schemeClr>
                        </a:solidFill>
                      </a:endParaRPr>
                    </a:p>
                  </a:txBody>
                  <a:tcPr/>
                </a:tc>
                <a:tc>
                  <a:txBody>
                    <a:bodyPr/>
                    <a:lstStyle/>
                    <a:p>
                      <a:r>
                        <a:rPr lang="it-IT" sz="1100" dirty="0">
                          <a:solidFill>
                            <a:schemeClr val="accent5">
                              <a:lumMod val="50000"/>
                            </a:schemeClr>
                          </a:solidFill>
                        </a:rPr>
                        <a:t>Pagamento</a:t>
                      </a:r>
                      <a:r>
                        <a:rPr lang="it-IT" sz="1100" baseline="0" dirty="0">
                          <a:solidFill>
                            <a:schemeClr val="accent5">
                              <a:lumMod val="50000"/>
                            </a:schemeClr>
                          </a:solidFill>
                        </a:rPr>
                        <a:t> al beneficiario</a:t>
                      </a:r>
                      <a:endParaRPr lang="en-US" sz="1100" dirty="0">
                        <a:solidFill>
                          <a:schemeClr val="accent5">
                            <a:lumMod val="50000"/>
                          </a:schemeClr>
                        </a:solidFill>
                      </a:endParaRPr>
                    </a:p>
                  </a:txBody>
                  <a:tcPr/>
                </a:tc>
                <a:tc>
                  <a:txBody>
                    <a:bodyPr/>
                    <a:lstStyle/>
                    <a:p>
                      <a:r>
                        <a:rPr lang="it-IT" sz="1100" dirty="0">
                          <a:solidFill>
                            <a:schemeClr val="accent5">
                              <a:lumMod val="50000"/>
                            </a:schemeClr>
                          </a:solidFill>
                        </a:rPr>
                        <a:t>Descrizione</a:t>
                      </a:r>
                      <a:endParaRPr lang="en-US" sz="1100" dirty="0">
                        <a:solidFill>
                          <a:schemeClr val="accent5">
                            <a:lumMod val="50000"/>
                          </a:schemeClr>
                        </a:solidFill>
                      </a:endParaRPr>
                    </a:p>
                  </a:txBody>
                  <a:tcPr/>
                </a:tc>
                <a:extLst>
                  <a:ext uri="{0D108BD9-81ED-4DB2-BD59-A6C34878D82A}">
                    <a16:rowId xmlns:a16="http://schemas.microsoft.com/office/drawing/2014/main" val="2036552461"/>
                  </a:ext>
                </a:extLst>
              </a:tr>
              <a:tr h="418698">
                <a:tc>
                  <a:txBody>
                    <a:bodyPr/>
                    <a:lstStyle/>
                    <a:p>
                      <a:r>
                        <a:rPr lang="it-IT" sz="1100" dirty="0"/>
                        <a:t>Caso 1</a:t>
                      </a:r>
                      <a:endParaRPr lang="en-US" sz="1100" dirty="0"/>
                    </a:p>
                  </a:txBody>
                  <a:tcPr/>
                </a:tc>
                <a:tc>
                  <a:txBody>
                    <a:bodyPr/>
                    <a:lstStyle/>
                    <a:p>
                      <a:r>
                        <a:rPr lang="it-IT" sz="1100" dirty="0"/>
                        <a:t>Spese non certificate</a:t>
                      </a:r>
                      <a:endParaRPr lang="en-US" sz="1100" dirty="0"/>
                    </a:p>
                  </a:txBody>
                  <a:tcPr/>
                </a:tc>
                <a:tc>
                  <a:txBody>
                    <a:bodyPr/>
                    <a:lstStyle/>
                    <a:p>
                      <a:r>
                        <a:rPr lang="it-IT" sz="1100" dirty="0"/>
                        <a:t>Non effettuato</a:t>
                      </a:r>
                    </a:p>
                  </a:txBody>
                  <a:tcPr/>
                </a:tc>
                <a:tc>
                  <a:txBody>
                    <a:bodyPr/>
                    <a:lstStyle/>
                    <a:p>
                      <a:r>
                        <a:rPr lang="it-IT" sz="1100" dirty="0"/>
                        <a:t>In</a:t>
                      </a:r>
                      <a:r>
                        <a:rPr lang="it-IT" sz="1100" baseline="0" dirty="0"/>
                        <a:t> tale circostanza non è richiesta alcuna annotazione nel Registro dei debitori, </a:t>
                      </a:r>
                      <a:r>
                        <a:rPr lang="it-IT" sz="1100" i="1" baseline="0" dirty="0"/>
                        <a:t>salvo quanto previsto per le segnalare eventuali presunte frodi.</a:t>
                      </a:r>
                      <a:endParaRPr lang="en-US" sz="1100" i="1" dirty="0"/>
                    </a:p>
                  </a:txBody>
                  <a:tcPr/>
                </a:tc>
                <a:extLst>
                  <a:ext uri="{0D108BD9-81ED-4DB2-BD59-A6C34878D82A}">
                    <a16:rowId xmlns:a16="http://schemas.microsoft.com/office/drawing/2014/main" val="2358165005"/>
                  </a:ext>
                </a:extLst>
              </a:tr>
              <a:tr h="583186">
                <a:tc>
                  <a:txBody>
                    <a:bodyPr/>
                    <a:lstStyle/>
                    <a:p>
                      <a:r>
                        <a:rPr lang="it-IT" sz="1100" dirty="0"/>
                        <a:t>Caso 2</a:t>
                      </a:r>
                      <a:endParaRPr lang="en-US" sz="1100" dirty="0"/>
                    </a:p>
                  </a:txBody>
                  <a:tcPr/>
                </a:tc>
                <a:tc>
                  <a:txBody>
                    <a:bodyPr/>
                    <a:lstStyle/>
                    <a:p>
                      <a:r>
                        <a:rPr lang="it-IT" sz="1100" dirty="0"/>
                        <a:t>Spese</a:t>
                      </a:r>
                      <a:r>
                        <a:rPr lang="it-IT" sz="1100" baseline="0" dirty="0"/>
                        <a:t> certificate</a:t>
                      </a:r>
                      <a:endParaRPr lang="en-US" sz="1100" dirty="0"/>
                    </a:p>
                  </a:txBody>
                  <a:tcPr/>
                </a:tc>
                <a:tc>
                  <a:txBody>
                    <a:bodyPr/>
                    <a:lstStyle/>
                    <a:p>
                      <a:r>
                        <a:rPr lang="it-IT" sz="1100" dirty="0"/>
                        <a:t>Non</a:t>
                      </a:r>
                      <a:r>
                        <a:rPr lang="it-IT" sz="1100" baseline="0" dirty="0"/>
                        <a:t> effettuato</a:t>
                      </a:r>
                      <a:endParaRPr lang="en-US" sz="1100" dirty="0"/>
                    </a:p>
                  </a:txBody>
                  <a:tcPr/>
                </a:tc>
                <a:tc>
                  <a:txBody>
                    <a:bodyPr/>
                    <a:lstStyle/>
                    <a:p>
                      <a:r>
                        <a:rPr lang="it-IT" sz="1100" dirty="0"/>
                        <a:t>L’AG ovvero OI AG, nel compilare la fase «Istruttoria» provvede ad archiviare l’istanza e dovrà proporre la revoca</a:t>
                      </a:r>
                      <a:r>
                        <a:rPr lang="it-IT" sz="1100" baseline="0" dirty="0"/>
                        <a:t> degli importi dal Programma, attraverso le apposite funzionalità del Registro.</a:t>
                      </a:r>
                      <a:endParaRPr lang="en-US" sz="1100" dirty="0"/>
                    </a:p>
                  </a:txBody>
                  <a:tcPr/>
                </a:tc>
                <a:extLst>
                  <a:ext uri="{0D108BD9-81ED-4DB2-BD59-A6C34878D82A}">
                    <a16:rowId xmlns:a16="http://schemas.microsoft.com/office/drawing/2014/main" val="4001521707"/>
                  </a:ext>
                </a:extLst>
              </a:tr>
              <a:tr h="747674">
                <a:tc>
                  <a:txBody>
                    <a:bodyPr/>
                    <a:lstStyle/>
                    <a:p>
                      <a:r>
                        <a:rPr lang="it-IT" sz="1100" dirty="0"/>
                        <a:t>Caso 3</a:t>
                      </a:r>
                      <a:endParaRPr lang="en-US" sz="1100" dirty="0"/>
                    </a:p>
                  </a:txBody>
                  <a:tcPr/>
                </a:tc>
                <a:tc>
                  <a:txBody>
                    <a:bodyPr/>
                    <a:lstStyle/>
                    <a:p>
                      <a:r>
                        <a:rPr lang="it-IT" sz="1100" dirty="0"/>
                        <a:t>Spese non certificate</a:t>
                      </a:r>
                      <a:endParaRPr lang="en-US" sz="1100" dirty="0"/>
                    </a:p>
                  </a:txBody>
                  <a:tcPr/>
                </a:tc>
                <a:tc>
                  <a:txBody>
                    <a:bodyPr/>
                    <a:lstStyle/>
                    <a:p>
                      <a:r>
                        <a:rPr lang="it-IT" sz="1100" dirty="0"/>
                        <a:t>Effettuato</a:t>
                      </a:r>
                      <a:endParaRPr lang="en-US" sz="1100" dirty="0"/>
                    </a:p>
                  </a:txBody>
                  <a:tcPr/>
                </a:tc>
                <a:tc>
                  <a:txBody>
                    <a:bodyPr/>
                    <a:lstStyle/>
                    <a:p>
                      <a:r>
                        <a:rPr lang="it-IT" sz="1100" dirty="0"/>
                        <a:t>È richiesta l’annotazione nel Registro al</a:t>
                      </a:r>
                      <a:r>
                        <a:rPr lang="it-IT" sz="1100" baseline="0" dirty="0"/>
                        <a:t> fine di assicurare il recupero dell’importo, nonché </a:t>
                      </a:r>
                      <a:r>
                        <a:rPr lang="it-IT" sz="1100" i="1" baseline="0" dirty="0"/>
                        <a:t>l’assolvimento di eventuali obblighi per segnalare eventuali presunte frodi</a:t>
                      </a:r>
                      <a:r>
                        <a:rPr lang="it-IT" sz="1100" baseline="0" dirty="0"/>
                        <a:t>. Le somme recuperate saranno registrate nella fase «recupero».</a:t>
                      </a:r>
                      <a:endParaRPr lang="en-US" sz="1100" dirty="0"/>
                    </a:p>
                  </a:txBody>
                  <a:tcPr/>
                </a:tc>
                <a:extLst>
                  <a:ext uri="{0D108BD9-81ED-4DB2-BD59-A6C34878D82A}">
                    <a16:rowId xmlns:a16="http://schemas.microsoft.com/office/drawing/2014/main" val="3730738139"/>
                  </a:ext>
                </a:extLst>
              </a:tr>
              <a:tr h="1570116">
                <a:tc>
                  <a:txBody>
                    <a:bodyPr/>
                    <a:lstStyle/>
                    <a:p>
                      <a:r>
                        <a:rPr lang="it-IT" sz="1100" dirty="0"/>
                        <a:t>Caso 4</a:t>
                      </a:r>
                      <a:endParaRPr lang="en-US" sz="1100" dirty="0"/>
                    </a:p>
                  </a:txBody>
                  <a:tcPr/>
                </a:tc>
                <a:tc>
                  <a:txBody>
                    <a:bodyPr/>
                    <a:lstStyle/>
                    <a:p>
                      <a:r>
                        <a:rPr lang="it-IT" sz="1100" dirty="0"/>
                        <a:t>Spese certificate</a:t>
                      </a:r>
                      <a:endParaRPr lang="en-US" sz="1100" dirty="0"/>
                    </a:p>
                  </a:txBody>
                  <a:tcPr/>
                </a:tc>
                <a:tc>
                  <a:txBody>
                    <a:bodyPr/>
                    <a:lstStyle/>
                    <a:p>
                      <a:r>
                        <a:rPr lang="it-IT" sz="1100" dirty="0"/>
                        <a:t>Effettuato</a:t>
                      </a:r>
                      <a:endParaRPr lang="en-US" sz="1100" dirty="0"/>
                    </a:p>
                  </a:txBody>
                  <a:tcPr/>
                </a:tc>
                <a:tc>
                  <a:txBody>
                    <a:bodyPr/>
                    <a:lstStyle/>
                    <a:p>
                      <a:r>
                        <a:rPr lang="it-IT" sz="1100" dirty="0"/>
                        <a:t>In questo caso, l’AG ovvero l’OI AG, indicherà se l’importo è:</a:t>
                      </a:r>
                    </a:p>
                    <a:p>
                      <a:endParaRPr lang="it-IT" sz="1100" dirty="0"/>
                    </a:p>
                    <a:p>
                      <a:pPr marL="171450" indent="-171450">
                        <a:buFontTx/>
                        <a:buChar char="-"/>
                      </a:pPr>
                      <a:r>
                        <a:rPr lang="it-IT" sz="1100" b="1" dirty="0"/>
                        <a:t>Da</a:t>
                      </a:r>
                      <a:r>
                        <a:rPr lang="it-IT" sz="1100" b="1" baseline="0" dirty="0"/>
                        <a:t> r</a:t>
                      </a:r>
                      <a:r>
                        <a:rPr lang="it-IT" sz="1100" b="1" dirty="0"/>
                        <a:t>itirare</a:t>
                      </a:r>
                      <a:r>
                        <a:rPr lang="it-IT" sz="1100" b="0" baseline="0" dirty="0"/>
                        <a:t> dal PO;</a:t>
                      </a:r>
                    </a:p>
                    <a:p>
                      <a:pPr marL="171450" indent="-171450">
                        <a:buFontTx/>
                        <a:buChar char="-"/>
                      </a:pPr>
                      <a:r>
                        <a:rPr lang="it-IT" sz="1100" b="1" baseline="0" dirty="0"/>
                        <a:t>Da mantenere</a:t>
                      </a:r>
                      <a:r>
                        <a:rPr lang="it-IT" sz="1100" b="0" baseline="0" dirty="0"/>
                        <a:t> nel PO</a:t>
                      </a:r>
                    </a:p>
                    <a:p>
                      <a:pPr marL="0" indent="0">
                        <a:buFontTx/>
                        <a:buNone/>
                      </a:pPr>
                      <a:endParaRPr lang="it-IT" sz="1100" b="0" baseline="0" dirty="0"/>
                    </a:p>
                    <a:p>
                      <a:pPr marL="0" indent="0">
                        <a:buFontTx/>
                        <a:buNone/>
                      </a:pPr>
                      <a:r>
                        <a:rPr lang="it-IT" sz="1100" b="0" baseline="0" dirty="0"/>
                        <a:t>Nel caso in cui si decida di «recuperare» gli importi, e quindi di mantenerli nel PO, si procederà all’aggiornamento delle informazioni nella fase «recupero».</a:t>
                      </a:r>
                    </a:p>
                    <a:p>
                      <a:pPr marL="171450" indent="-171450">
                        <a:buFontTx/>
                        <a:buChar char="-"/>
                      </a:pPr>
                      <a:endParaRPr lang="en-US" sz="1100" b="1" dirty="0"/>
                    </a:p>
                  </a:txBody>
                  <a:tcPr/>
                </a:tc>
                <a:extLst>
                  <a:ext uri="{0D108BD9-81ED-4DB2-BD59-A6C34878D82A}">
                    <a16:rowId xmlns:a16="http://schemas.microsoft.com/office/drawing/2014/main" val="2268351685"/>
                  </a:ext>
                </a:extLst>
              </a:tr>
            </a:tbl>
          </a:graphicData>
        </a:graphic>
      </p:graphicFrame>
      <p:pic>
        <p:nvPicPr>
          <p:cNvPr id="4" name="Segnaposto contenuto 3" descr="Immagine che contiene cibo, segnale, disegnando&#10;&#10;Descrizione generata automaticamente">
            <a:extLst>
              <a:ext uri="{FF2B5EF4-FFF2-40B4-BE49-F238E27FC236}">
                <a16:creationId xmlns:a16="http://schemas.microsoft.com/office/drawing/2014/main" id="{5390B1AB-E74A-46CA-8F93-1900181BE00E}"/>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5264130" y="5672989"/>
            <a:ext cx="1438656" cy="1078992"/>
          </a:xfrm>
        </p:spPr>
      </p:pic>
    </p:spTree>
    <p:extLst>
      <p:ext uri="{BB962C8B-B14F-4D97-AF65-F5344CB8AC3E}">
        <p14:creationId xmlns:p14="http://schemas.microsoft.com/office/powerpoint/2010/main" val="2267812816"/>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tangolo con angoli arrotondati 5">
            <a:extLst>
              <a:ext uri="{FF2B5EF4-FFF2-40B4-BE49-F238E27FC236}">
                <a16:creationId xmlns:a16="http://schemas.microsoft.com/office/drawing/2014/main" id="{E835E6E6-5A55-4BA1-B214-C90B9F257E54}"/>
              </a:ext>
            </a:extLst>
          </p:cNvPr>
          <p:cNvSpPr/>
          <p:nvPr/>
        </p:nvSpPr>
        <p:spPr>
          <a:xfrm>
            <a:off x="1955801" y="1363664"/>
            <a:ext cx="8270875" cy="574675"/>
          </a:xfrm>
          <a:prstGeom prst="round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defRPr/>
            </a:pPr>
            <a:endParaRPr lang="it-IT" b="1" dirty="0">
              <a:solidFill>
                <a:srgbClr val="FFFF00"/>
              </a:solidFill>
              <a:latin typeface="Arial"/>
            </a:endParaRPr>
          </a:p>
        </p:txBody>
      </p:sp>
      <p:sp>
        <p:nvSpPr>
          <p:cNvPr id="75779" name="Titolo 1">
            <a:extLst>
              <a:ext uri="{FF2B5EF4-FFF2-40B4-BE49-F238E27FC236}">
                <a16:creationId xmlns:a16="http://schemas.microsoft.com/office/drawing/2014/main" id="{2070BCF6-FA1A-43CA-B96D-10C06693794D}"/>
              </a:ext>
            </a:extLst>
          </p:cNvPr>
          <p:cNvSpPr>
            <a:spLocks noGrp="1" noChangeArrowheads="1"/>
          </p:cNvSpPr>
          <p:nvPr>
            <p:ph type="title"/>
          </p:nvPr>
        </p:nvSpPr>
        <p:spPr>
          <a:xfrm>
            <a:off x="1981200" y="279400"/>
            <a:ext cx="8229600" cy="1143000"/>
          </a:xfrm>
        </p:spPr>
        <p:txBody>
          <a:bodyPr/>
          <a:lstStyle/>
          <a:p>
            <a:r>
              <a:rPr lang="it-IT" altLang="it-IT" sz="2100" b="1" dirty="0">
                <a:solidFill>
                  <a:srgbClr val="027EB6"/>
                </a:solidFill>
              </a:rPr>
              <a:t>CICLO DI LOTTA ALLA FRODE</a:t>
            </a:r>
            <a:br>
              <a:rPr lang="it-IT" altLang="it-IT" sz="2100" b="1" dirty="0">
                <a:solidFill>
                  <a:srgbClr val="027EB6"/>
                </a:solidFill>
              </a:rPr>
            </a:br>
            <a:r>
              <a:rPr lang="it-IT" altLang="it-IT" sz="2100" b="1" dirty="0">
                <a:solidFill>
                  <a:srgbClr val="027EB6"/>
                </a:solidFill>
              </a:rPr>
              <a:t>PROCEDURA DI RECUPERO </a:t>
            </a:r>
            <a:br>
              <a:rPr lang="it-IT" altLang="it-IT" sz="2100" b="1" dirty="0">
                <a:solidFill>
                  <a:srgbClr val="027EB6"/>
                </a:solidFill>
              </a:rPr>
            </a:br>
            <a:r>
              <a:rPr lang="it-IT" altLang="it-IT" sz="2100" b="1" dirty="0">
                <a:solidFill>
                  <a:srgbClr val="027EB6"/>
                </a:solidFill>
              </a:rPr>
              <a:t>DEL FEAMP</a:t>
            </a:r>
            <a:br>
              <a:rPr lang="it-IT" altLang="it-IT" sz="1800" b="1" dirty="0">
                <a:solidFill>
                  <a:srgbClr val="027EB6"/>
                </a:solidFill>
              </a:rPr>
            </a:br>
            <a:endParaRPr lang="it-IT" altLang="it-IT" sz="1800" b="1" dirty="0">
              <a:solidFill>
                <a:srgbClr val="027EB6"/>
              </a:solidFill>
            </a:endParaRPr>
          </a:p>
        </p:txBody>
      </p:sp>
      <p:pic>
        <p:nvPicPr>
          <p:cNvPr id="75780" name="Immagine 3">
            <a:extLst>
              <a:ext uri="{FF2B5EF4-FFF2-40B4-BE49-F238E27FC236}">
                <a16:creationId xmlns:a16="http://schemas.microsoft.com/office/drawing/2014/main" id="{8F84D0C2-068B-4B81-A0C4-CB794F6EEB0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1" y="255588"/>
            <a:ext cx="874713" cy="874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5781" name="Picture 2" descr="Risultati immagini per mipaaf pemac">
            <a:extLst>
              <a:ext uri="{FF2B5EF4-FFF2-40B4-BE49-F238E27FC236}">
                <a16:creationId xmlns:a16="http://schemas.microsoft.com/office/drawing/2014/main" id="{9018F9DC-B01E-40B7-B322-0E67B1F4DA2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20188" y="279400"/>
            <a:ext cx="1111250" cy="871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ttangolo 7">
            <a:extLst>
              <a:ext uri="{FF2B5EF4-FFF2-40B4-BE49-F238E27FC236}">
                <a16:creationId xmlns:a16="http://schemas.microsoft.com/office/drawing/2014/main" id="{142633CC-8C03-4FD1-8D47-F5864CD67766}"/>
              </a:ext>
            </a:extLst>
          </p:cNvPr>
          <p:cNvSpPr/>
          <p:nvPr/>
        </p:nvSpPr>
        <p:spPr>
          <a:xfrm>
            <a:off x="3719513" y="1363664"/>
            <a:ext cx="5689600" cy="554037"/>
          </a:xfrm>
          <a:prstGeom prst="rect">
            <a:avLst/>
          </a:prstGeom>
          <a:solidFill>
            <a:srgbClr val="00AAE6"/>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0" fontAlgn="base" hangingPunct="0">
              <a:spcBef>
                <a:spcPct val="0"/>
              </a:spcBef>
              <a:spcAft>
                <a:spcPct val="0"/>
              </a:spcAft>
              <a:defRPr/>
            </a:pPr>
            <a:r>
              <a:rPr lang="it-IT" sz="2400" b="1" dirty="0" err="1">
                <a:solidFill>
                  <a:srgbClr val="FFFF00"/>
                </a:solidFill>
                <a:latin typeface="Arial"/>
              </a:rPr>
              <a:t>Gestine</a:t>
            </a:r>
            <a:r>
              <a:rPr lang="it-IT" sz="2400" b="1" dirty="0">
                <a:solidFill>
                  <a:srgbClr val="FFFF00"/>
                </a:solidFill>
                <a:latin typeface="Arial"/>
              </a:rPr>
              <a:t> delle irregolarità e recuperi</a:t>
            </a:r>
          </a:p>
        </p:txBody>
      </p:sp>
      <p:sp>
        <p:nvSpPr>
          <p:cNvPr id="9" name="Rettangolo con angoli arrotondati 1">
            <a:extLst>
              <a:ext uri="{FF2B5EF4-FFF2-40B4-BE49-F238E27FC236}">
                <a16:creationId xmlns:a16="http://schemas.microsoft.com/office/drawing/2014/main" id="{1BE42D64-23EE-4924-BD71-EE164E1ED3CD}"/>
              </a:ext>
            </a:extLst>
          </p:cNvPr>
          <p:cNvSpPr/>
          <p:nvPr/>
        </p:nvSpPr>
        <p:spPr>
          <a:xfrm>
            <a:off x="1943102" y="2235202"/>
            <a:ext cx="8296272" cy="2340581"/>
          </a:xfrm>
          <a:prstGeom prst="round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0" fontAlgn="base" hangingPunct="0">
              <a:spcBef>
                <a:spcPct val="0"/>
              </a:spcBef>
              <a:spcAft>
                <a:spcPct val="0"/>
              </a:spcAft>
              <a:defRPr/>
            </a:pPr>
            <a:r>
              <a:rPr lang="it-IT" sz="2000" dirty="0">
                <a:solidFill>
                  <a:srgbClr val="FFFFFF"/>
                </a:solidFill>
                <a:latin typeface="Arial"/>
              </a:rPr>
              <a:t>Nel caso in cui l’irregolarità venga riscontrata </a:t>
            </a:r>
            <a:r>
              <a:rPr lang="it-IT" sz="2000" dirty="0">
                <a:solidFill>
                  <a:srgbClr val="FFFF00"/>
                </a:solidFill>
                <a:latin typeface="Arial"/>
              </a:rPr>
              <a:t>dopo il pagamento del contributo</a:t>
            </a:r>
            <a:r>
              <a:rPr lang="it-IT" sz="2000" dirty="0">
                <a:solidFill>
                  <a:srgbClr val="FFFFFF"/>
                </a:solidFill>
                <a:latin typeface="Arial"/>
              </a:rPr>
              <a:t>, l’AdG procede al recupero delle somme anche attraverso </a:t>
            </a:r>
            <a:r>
              <a:rPr lang="it-IT" sz="2000" dirty="0">
                <a:solidFill>
                  <a:srgbClr val="FFFF00"/>
                </a:solidFill>
                <a:latin typeface="Arial"/>
              </a:rPr>
              <a:t>compensazione</a:t>
            </a:r>
            <a:r>
              <a:rPr lang="it-IT" sz="2000" dirty="0">
                <a:solidFill>
                  <a:srgbClr val="FFFFFF"/>
                </a:solidFill>
                <a:latin typeface="Arial"/>
              </a:rPr>
              <a:t> nella eventuale successiva richiesta di erogazione, notificando al beneficiario il relativo provvedimento amministrativo.</a:t>
            </a:r>
          </a:p>
        </p:txBody>
      </p:sp>
      <p:sp>
        <p:nvSpPr>
          <p:cNvPr id="13" name="Rettangolo 7">
            <a:extLst>
              <a:ext uri="{FF2B5EF4-FFF2-40B4-BE49-F238E27FC236}">
                <a16:creationId xmlns:a16="http://schemas.microsoft.com/office/drawing/2014/main" id="{142633CC-8C03-4FD1-8D47-F5864CD67766}"/>
              </a:ext>
            </a:extLst>
          </p:cNvPr>
          <p:cNvSpPr/>
          <p:nvPr/>
        </p:nvSpPr>
        <p:spPr>
          <a:xfrm>
            <a:off x="2386584" y="1363664"/>
            <a:ext cx="7726680" cy="554037"/>
          </a:xfrm>
          <a:prstGeom prst="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0" fontAlgn="base" hangingPunct="0">
              <a:spcBef>
                <a:spcPct val="0"/>
              </a:spcBef>
              <a:spcAft>
                <a:spcPct val="0"/>
              </a:spcAft>
              <a:defRPr/>
            </a:pPr>
            <a:r>
              <a:rPr lang="it-IT" sz="2000" b="1" dirty="0">
                <a:solidFill>
                  <a:srgbClr val="FFFF00"/>
                </a:solidFill>
                <a:latin typeface="Arial"/>
              </a:rPr>
              <a:t>Procedure di recupero degli importi indebitamente percepiti</a:t>
            </a:r>
          </a:p>
        </p:txBody>
      </p:sp>
      <p:pic>
        <p:nvPicPr>
          <p:cNvPr id="4" name="Segnaposto contenuto 3" descr="Immagine che contiene cibo, segnale, disegnando&#10;&#10;Descrizione generata automaticamente">
            <a:extLst>
              <a:ext uri="{FF2B5EF4-FFF2-40B4-BE49-F238E27FC236}">
                <a16:creationId xmlns:a16="http://schemas.microsoft.com/office/drawing/2014/main" id="{5CEC3C06-8895-42FC-ABA6-F00F39E46403}"/>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5371910" y="5494336"/>
            <a:ext cx="1438656" cy="1078992"/>
          </a:xfrm>
        </p:spPr>
      </p:pic>
    </p:spTree>
    <p:extLst>
      <p:ext uri="{BB962C8B-B14F-4D97-AF65-F5344CB8AC3E}">
        <p14:creationId xmlns:p14="http://schemas.microsoft.com/office/powerpoint/2010/main" val="3538634603"/>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tangolo con angoli arrotondati 5">
            <a:extLst>
              <a:ext uri="{FF2B5EF4-FFF2-40B4-BE49-F238E27FC236}">
                <a16:creationId xmlns:a16="http://schemas.microsoft.com/office/drawing/2014/main" id="{E835E6E6-5A55-4BA1-B214-C90B9F257E54}"/>
              </a:ext>
            </a:extLst>
          </p:cNvPr>
          <p:cNvSpPr/>
          <p:nvPr/>
        </p:nvSpPr>
        <p:spPr>
          <a:xfrm>
            <a:off x="1955801" y="1363664"/>
            <a:ext cx="8270875" cy="574675"/>
          </a:xfrm>
          <a:prstGeom prst="round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defRPr/>
            </a:pPr>
            <a:endParaRPr lang="it-IT" b="1" dirty="0">
              <a:solidFill>
                <a:srgbClr val="FFFF00"/>
              </a:solidFill>
              <a:latin typeface="Arial"/>
            </a:endParaRPr>
          </a:p>
        </p:txBody>
      </p:sp>
      <p:sp>
        <p:nvSpPr>
          <p:cNvPr id="75779" name="Titolo 1">
            <a:extLst>
              <a:ext uri="{FF2B5EF4-FFF2-40B4-BE49-F238E27FC236}">
                <a16:creationId xmlns:a16="http://schemas.microsoft.com/office/drawing/2014/main" id="{2070BCF6-FA1A-43CA-B96D-10C06693794D}"/>
              </a:ext>
            </a:extLst>
          </p:cNvPr>
          <p:cNvSpPr>
            <a:spLocks noGrp="1" noChangeArrowheads="1"/>
          </p:cNvSpPr>
          <p:nvPr>
            <p:ph type="title"/>
          </p:nvPr>
        </p:nvSpPr>
        <p:spPr>
          <a:xfrm>
            <a:off x="1981200" y="279400"/>
            <a:ext cx="8229600" cy="1143000"/>
          </a:xfrm>
        </p:spPr>
        <p:txBody>
          <a:bodyPr/>
          <a:lstStyle/>
          <a:p>
            <a:r>
              <a:rPr lang="it-IT" altLang="it-IT" sz="2100" b="1" dirty="0">
                <a:solidFill>
                  <a:srgbClr val="027EB6"/>
                </a:solidFill>
              </a:rPr>
              <a:t>CICLO DI LOTTA ALLA FRODE</a:t>
            </a:r>
            <a:br>
              <a:rPr lang="it-IT" altLang="it-IT" sz="2100" b="1" dirty="0">
                <a:solidFill>
                  <a:srgbClr val="027EB6"/>
                </a:solidFill>
              </a:rPr>
            </a:br>
            <a:r>
              <a:rPr lang="it-IT" altLang="it-IT" sz="2100" b="1" dirty="0">
                <a:solidFill>
                  <a:srgbClr val="027EB6"/>
                </a:solidFill>
              </a:rPr>
              <a:t>PROCEDURA DI RECUPERO </a:t>
            </a:r>
            <a:br>
              <a:rPr lang="it-IT" altLang="it-IT" sz="2100" b="1" dirty="0">
                <a:solidFill>
                  <a:srgbClr val="027EB6"/>
                </a:solidFill>
              </a:rPr>
            </a:br>
            <a:r>
              <a:rPr lang="it-IT" altLang="it-IT" sz="2100" b="1" dirty="0">
                <a:solidFill>
                  <a:srgbClr val="027EB6"/>
                </a:solidFill>
              </a:rPr>
              <a:t>DEL FEAMP</a:t>
            </a:r>
            <a:br>
              <a:rPr lang="it-IT" altLang="it-IT" sz="1800" b="1" dirty="0">
                <a:solidFill>
                  <a:srgbClr val="027EB6"/>
                </a:solidFill>
              </a:rPr>
            </a:br>
            <a:endParaRPr lang="it-IT" altLang="it-IT" sz="1800" b="1" dirty="0">
              <a:solidFill>
                <a:srgbClr val="027EB6"/>
              </a:solidFill>
            </a:endParaRPr>
          </a:p>
        </p:txBody>
      </p:sp>
      <p:pic>
        <p:nvPicPr>
          <p:cNvPr id="75780" name="Immagine 3">
            <a:extLst>
              <a:ext uri="{FF2B5EF4-FFF2-40B4-BE49-F238E27FC236}">
                <a16:creationId xmlns:a16="http://schemas.microsoft.com/office/drawing/2014/main" id="{8F84D0C2-068B-4B81-A0C4-CB794F6EEB0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1" y="255588"/>
            <a:ext cx="874713" cy="874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5781" name="Picture 2" descr="Risultati immagini per mipaaf pemac">
            <a:extLst>
              <a:ext uri="{FF2B5EF4-FFF2-40B4-BE49-F238E27FC236}">
                <a16:creationId xmlns:a16="http://schemas.microsoft.com/office/drawing/2014/main" id="{9018F9DC-B01E-40B7-B322-0E67B1F4DA2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20188" y="279400"/>
            <a:ext cx="1111250" cy="871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ttangolo con angoli arrotondati 1">
            <a:extLst>
              <a:ext uri="{FF2B5EF4-FFF2-40B4-BE49-F238E27FC236}">
                <a16:creationId xmlns:a16="http://schemas.microsoft.com/office/drawing/2014/main" id="{1BE42D64-23EE-4924-BD71-EE164E1ED3CD}"/>
              </a:ext>
            </a:extLst>
          </p:cNvPr>
          <p:cNvSpPr/>
          <p:nvPr/>
        </p:nvSpPr>
        <p:spPr>
          <a:xfrm>
            <a:off x="1930404" y="2063574"/>
            <a:ext cx="8270875" cy="591299"/>
          </a:xfrm>
          <a:prstGeom prst="round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0" fontAlgn="base" hangingPunct="0">
              <a:spcBef>
                <a:spcPct val="0"/>
              </a:spcBef>
              <a:spcAft>
                <a:spcPct val="0"/>
              </a:spcAft>
              <a:defRPr/>
            </a:pPr>
            <a:r>
              <a:rPr lang="it-IT" sz="2000" dirty="0">
                <a:solidFill>
                  <a:schemeClr val="bg1"/>
                </a:solidFill>
                <a:latin typeface="Arial"/>
              </a:rPr>
              <a:t>Nel sistema informativo, ai sensi dell’art. 125 del Reg. n. 1303/2013, sono inserite le informazioni relative a:</a:t>
            </a:r>
          </a:p>
        </p:txBody>
      </p:sp>
      <p:sp>
        <p:nvSpPr>
          <p:cNvPr id="9" name="Rettangolo con angoli arrotondati 1">
            <a:extLst>
              <a:ext uri="{FF2B5EF4-FFF2-40B4-BE49-F238E27FC236}">
                <a16:creationId xmlns:a16="http://schemas.microsoft.com/office/drawing/2014/main" id="{1BE42D64-23EE-4924-BD71-EE164E1ED3CD}"/>
              </a:ext>
            </a:extLst>
          </p:cNvPr>
          <p:cNvSpPr/>
          <p:nvPr/>
        </p:nvSpPr>
        <p:spPr>
          <a:xfrm>
            <a:off x="1905007" y="3355013"/>
            <a:ext cx="8296272" cy="426721"/>
          </a:xfrm>
          <a:prstGeom prst="round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lgn="just" eaLnBrk="0" fontAlgn="base" hangingPunct="0">
              <a:spcBef>
                <a:spcPct val="0"/>
              </a:spcBef>
              <a:spcAft>
                <a:spcPct val="0"/>
              </a:spcAft>
              <a:buFontTx/>
              <a:buChar char="-"/>
              <a:defRPr/>
            </a:pPr>
            <a:r>
              <a:rPr lang="it-IT" sz="2000" dirty="0">
                <a:solidFill>
                  <a:srgbClr val="FFFFFF"/>
                </a:solidFill>
              </a:rPr>
              <a:t>data in cui è sorto il debito;</a:t>
            </a:r>
          </a:p>
        </p:txBody>
      </p:sp>
      <p:sp>
        <p:nvSpPr>
          <p:cNvPr id="13" name="Rettangolo con angoli arrotondati 1">
            <a:extLst>
              <a:ext uri="{FF2B5EF4-FFF2-40B4-BE49-F238E27FC236}">
                <a16:creationId xmlns:a16="http://schemas.microsoft.com/office/drawing/2014/main" id="{1BE42D64-23EE-4924-BD71-EE164E1ED3CD}"/>
              </a:ext>
            </a:extLst>
          </p:cNvPr>
          <p:cNvSpPr/>
          <p:nvPr/>
        </p:nvSpPr>
        <p:spPr>
          <a:xfrm>
            <a:off x="1917705" y="2781348"/>
            <a:ext cx="8296272" cy="426721"/>
          </a:xfrm>
          <a:prstGeom prst="roundRect">
            <a:avLst/>
          </a:prstGeom>
          <a:no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lgn="just" eaLnBrk="0" fontAlgn="base" hangingPunct="0">
              <a:spcBef>
                <a:spcPct val="0"/>
              </a:spcBef>
              <a:spcAft>
                <a:spcPct val="0"/>
              </a:spcAft>
              <a:buFontTx/>
              <a:buChar char="-"/>
              <a:defRPr/>
            </a:pPr>
            <a:r>
              <a:rPr lang="it-IT" sz="2000" dirty="0">
                <a:solidFill>
                  <a:schemeClr val="accent1">
                    <a:lumMod val="50000"/>
                  </a:schemeClr>
                </a:solidFill>
                <a:latin typeface="Arial"/>
              </a:rPr>
              <a:t>importo certificato da recuperare;</a:t>
            </a:r>
          </a:p>
        </p:txBody>
      </p:sp>
      <p:sp>
        <p:nvSpPr>
          <p:cNvPr id="14" name="Rettangolo con angoli arrotondati 1">
            <a:extLst>
              <a:ext uri="{FF2B5EF4-FFF2-40B4-BE49-F238E27FC236}">
                <a16:creationId xmlns:a16="http://schemas.microsoft.com/office/drawing/2014/main" id="{1BE42D64-23EE-4924-BD71-EE164E1ED3CD}"/>
              </a:ext>
            </a:extLst>
          </p:cNvPr>
          <p:cNvSpPr/>
          <p:nvPr/>
        </p:nvSpPr>
        <p:spPr>
          <a:xfrm>
            <a:off x="1881189" y="3903031"/>
            <a:ext cx="8296272" cy="668069"/>
          </a:xfrm>
          <a:prstGeom prst="roundRect">
            <a:avLst/>
          </a:prstGeom>
          <a:no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lgn="just" eaLnBrk="0" fontAlgn="base" hangingPunct="0">
              <a:spcBef>
                <a:spcPct val="0"/>
              </a:spcBef>
              <a:spcAft>
                <a:spcPct val="0"/>
              </a:spcAft>
              <a:buFontTx/>
              <a:buChar char="-"/>
              <a:defRPr/>
            </a:pPr>
            <a:r>
              <a:rPr lang="it-IT" sz="2000" dirty="0">
                <a:solidFill>
                  <a:schemeClr val="accent1">
                    <a:lumMod val="50000"/>
                  </a:schemeClr>
                </a:solidFill>
              </a:rPr>
              <a:t>estremi del provvedimento amministrativo adottato ai fini del recupero e dati afferenti il controllo svolto;</a:t>
            </a:r>
            <a:endParaRPr lang="it-IT" sz="2000" dirty="0">
              <a:solidFill>
                <a:schemeClr val="accent1">
                  <a:lumMod val="50000"/>
                </a:schemeClr>
              </a:solidFill>
              <a:latin typeface="Arial"/>
            </a:endParaRPr>
          </a:p>
        </p:txBody>
      </p:sp>
      <p:sp>
        <p:nvSpPr>
          <p:cNvPr id="15" name="Rettangolo con angoli arrotondati 1">
            <a:extLst>
              <a:ext uri="{FF2B5EF4-FFF2-40B4-BE49-F238E27FC236}">
                <a16:creationId xmlns:a16="http://schemas.microsoft.com/office/drawing/2014/main" id="{1BE42D64-23EE-4924-BD71-EE164E1ED3CD}"/>
              </a:ext>
            </a:extLst>
          </p:cNvPr>
          <p:cNvSpPr/>
          <p:nvPr/>
        </p:nvSpPr>
        <p:spPr>
          <a:xfrm>
            <a:off x="1905007" y="4712060"/>
            <a:ext cx="8296272" cy="436392"/>
          </a:xfrm>
          <a:prstGeom prst="round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lgn="just" eaLnBrk="0" fontAlgn="base" hangingPunct="0">
              <a:spcBef>
                <a:spcPct val="0"/>
              </a:spcBef>
              <a:spcAft>
                <a:spcPct val="0"/>
              </a:spcAft>
              <a:buFontTx/>
              <a:buChar char="-"/>
              <a:defRPr/>
            </a:pPr>
            <a:r>
              <a:rPr lang="it-IT" sz="2000" dirty="0">
                <a:solidFill>
                  <a:srgbClr val="FFFFFF"/>
                </a:solidFill>
              </a:rPr>
              <a:t>data di notifica del provvedimento stesso;</a:t>
            </a:r>
          </a:p>
        </p:txBody>
      </p:sp>
      <p:sp>
        <p:nvSpPr>
          <p:cNvPr id="16" name="Rettangolo con angoli arrotondati 1">
            <a:extLst>
              <a:ext uri="{FF2B5EF4-FFF2-40B4-BE49-F238E27FC236}">
                <a16:creationId xmlns:a16="http://schemas.microsoft.com/office/drawing/2014/main" id="{1BE42D64-23EE-4924-BD71-EE164E1ED3CD}"/>
              </a:ext>
            </a:extLst>
          </p:cNvPr>
          <p:cNvSpPr/>
          <p:nvPr/>
        </p:nvSpPr>
        <p:spPr>
          <a:xfrm>
            <a:off x="1881189" y="5289412"/>
            <a:ext cx="8296272" cy="466755"/>
          </a:xfrm>
          <a:prstGeom prst="roundRect">
            <a:avLst/>
          </a:prstGeom>
          <a:no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lgn="just" eaLnBrk="0" fontAlgn="base" hangingPunct="0">
              <a:spcBef>
                <a:spcPct val="0"/>
              </a:spcBef>
              <a:spcAft>
                <a:spcPct val="0"/>
              </a:spcAft>
              <a:buFontTx/>
              <a:buChar char="-"/>
              <a:defRPr/>
            </a:pPr>
            <a:r>
              <a:rPr lang="it-IT" sz="2000" dirty="0">
                <a:solidFill>
                  <a:schemeClr val="accent1">
                    <a:lumMod val="50000"/>
                  </a:schemeClr>
                </a:solidFill>
              </a:rPr>
              <a:t>estremi del provvedimento inerenti la fase coattiva del recupero.</a:t>
            </a:r>
            <a:endParaRPr lang="it-IT" sz="2000" dirty="0">
              <a:solidFill>
                <a:schemeClr val="accent1">
                  <a:lumMod val="50000"/>
                </a:schemeClr>
              </a:solidFill>
              <a:latin typeface="Arial"/>
            </a:endParaRPr>
          </a:p>
        </p:txBody>
      </p:sp>
      <p:sp>
        <p:nvSpPr>
          <p:cNvPr id="17" name="Rettangolo 7">
            <a:extLst>
              <a:ext uri="{FF2B5EF4-FFF2-40B4-BE49-F238E27FC236}">
                <a16:creationId xmlns:a16="http://schemas.microsoft.com/office/drawing/2014/main" id="{142633CC-8C03-4FD1-8D47-F5864CD67766}"/>
              </a:ext>
            </a:extLst>
          </p:cNvPr>
          <p:cNvSpPr/>
          <p:nvPr/>
        </p:nvSpPr>
        <p:spPr>
          <a:xfrm>
            <a:off x="2386584" y="1363664"/>
            <a:ext cx="7726680" cy="554037"/>
          </a:xfrm>
          <a:prstGeom prst="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0" fontAlgn="base" hangingPunct="0">
              <a:spcBef>
                <a:spcPct val="0"/>
              </a:spcBef>
              <a:spcAft>
                <a:spcPct val="0"/>
              </a:spcAft>
              <a:defRPr/>
            </a:pPr>
            <a:r>
              <a:rPr lang="it-IT" sz="2000" b="1" dirty="0">
                <a:solidFill>
                  <a:srgbClr val="FFFF00"/>
                </a:solidFill>
                <a:latin typeface="Arial"/>
              </a:rPr>
              <a:t>Procedure di recupero degli importi indebitamente percepiti</a:t>
            </a:r>
          </a:p>
        </p:txBody>
      </p:sp>
      <p:pic>
        <p:nvPicPr>
          <p:cNvPr id="5" name="Segnaposto contenuto 4" descr="Immagine che contiene cibo, segnale, disegnando&#10;&#10;Descrizione generata automaticamente">
            <a:extLst>
              <a:ext uri="{FF2B5EF4-FFF2-40B4-BE49-F238E27FC236}">
                <a16:creationId xmlns:a16="http://schemas.microsoft.com/office/drawing/2014/main" id="{5FEAAFA8-E7BB-42BC-830F-662806473CDA}"/>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5010912" y="5756167"/>
            <a:ext cx="1438656" cy="1078992"/>
          </a:xfrm>
        </p:spPr>
      </p:pic>
    </p:spTree>
    <p:extLst>
      <p:ext uri="{BB962C8B-B14F-4D97-AF65-F5344CB8AC3E}">
        <p14:creationId xmlns:p14="http://schemas.microsoft.com/office/powerpoint/2010/main" val="4249415560"/>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tangolo con angoli arrotondati 5">
            <a:extLst>
              <a:ext uri="{FF2B5EF4-FFF2-40B4-BE49-F238E27FC236}">
                <a16:creationId xmlns:a16="http://schemas.microsoft.com/office/drawing/2014/main" id="{E835E6E6-5A55-4BA1-B214-C90B9F257E54}"/>
              </a:ext>
            </a:extLst>
          </p:cNvPr>
          <p:cNvSpPr/>
          <p:nvPr/>
        </p:nvSpPr>
        <p:spPr>
          <a:xfrm>
            <a:off x="1955801" y="1363664"/>
            <a:ext cx="8270875" cy="574675"/>
          </a:xfrm>
          <a:prstGeom prst="round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defRPr/>
            </a:pPr>
            <a:endParaRPr lang="it-IT" b="1" dirty="0">
              <a:solidFill>
                <a:srgbClr val="FFFF00"/>
              </a:solidFill>
              <a:latin typeface="Arial"/>
            </a:endParaRPr>
          </a:p>
        </p:txBody>
      </p:sp>
      <p:sp>
        <p:nvSpPr>
          <p:cNvPr id="75779" name="Titolo 1">
            <a:extLst>
              <a:ext uri="{FF2B5EF4-FFF2-40B4-BE49-F238E27FC236}">
                <a16:creationId xmlns:a16="http://schemas.microsoft.com/office/drawing/2014/main" id="{2070BCF6-FA1A-43CA-B96D-10C06693794D}"/>
              </a:ext>
            </a:extLst>
          </p:cNvPr>
          <p:cNvSpPr>
            <a:spLocks noGrp="1" noChangeArrowheads="1"/>
          </p:cNvSpPr>
          <p:nvPr>
            <p:ph type="title"/>
          </p:nvPr>
        </p:nvSpPr>
        <p:spPr>
          <a:xfrm>
            <a:off x="1981200" y="279400"/>
            <a:ext cx="8229600" cy="1143000"/>
          </a:xfrm>
        </p:spPr>
        <p:txBody>
          <a:bodyPr/>
          <a:lstStyle/>
          <a:p>
            <a:r>
              <a:rPr lang="it-IT" altLang="it-IT" sz="2100" b="1" dirty="0">
                <a:solidFill>
                  <a:srgbClr val="027EB6"/>
                </a:solidFill>
              </a:rPr>
              <a:t>CICLO DI LOTTA ALLA FRODE</a:t>
            </a:r>
            <a:br>
              <a:rPr lang="it-IT" altLang="it-IT" sz="2100" b="1" dirty="0">
                <a:solidFill>
                  <a:srgbClr val="027EB6"/>
                </a:solidFill>
              </a:rPr>
            </a:br>
            <a:r>
              <a:rPr lang="it-IT" altLang="it-IT" sz="2100" b="1" dirty="0">
                <a:solidFill>
                  <a:srgbClr val="027EB6"/>
                </a:solidFill>
              </a:rPr>
              <a:t>PROCEDURA DI RECUPERO </a:t>
            </a:r>
            <a:br>
              <a:rPr lang="it-IT" altLang="it-IT" sz="2100" b="1" dirty="0">
                <a:solidFill>
                  <a:srgbClr val="027EB6"/>
                </a:solidFill>
              </a:rPr>
            </a:br>
            <a:r>
              <a:rPr lang="it-IT" altLang="it-IT" sz="2100" b="1" dirty="0">
                <a:solidFill>
                  <a:srgbClr val="027EB6"/>
                </a:solidFill>
              </a:rPr>
              <a:t>DEL FEAMP</a:t>
            </a:r>
            <a:br>
              <a:rPr lang="it-IT" altLang="it-IT" sz="1800" b="1" dirty="0">
                <a:solidFill>
                  <a:srgbClr val="027EB6"/>
                </a:solidFill>
              </a:rPr>
            </a:br>
            <a:endParaRPr lang="it-IT" altLang="it-IT" sz="1800" b="1" dirty="0">
              <a:solidFill>
                <a:srgbClr val="027EB6"/>
              </a:solidFill>
            </a:endParaRPr>
          </a:p>
        </p:txBody>
      </p:sp>
      <p:pic>
        <p:nvPicPr>
          <p:cNvPr id="75780" name="Immagine 3">
            <a:extLst>
              <a:ext uri="{FF2B5EF4-FFF2-40B4-BE49-F238E27FC236}">
                <a16:creationId xmlns:a16="http://schemas.microsoft.com/office/drawing/2014/main" id="{8F84D0C2-068B-4B81-A0C4-CB794F6EEB0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1" y="255588"/>
            <a:ext cx="874713" cy="874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5781" name="Picture 2" descr="Risultati immagini per mipaaf pemac">
            <a:extLst>
              <a:ext uri="{FF2B5EF4-FFF2-40B4-BE49-F238E27FC236}">
                <a16:creationId xmlns:a16="http://schemas.microsoft.com/office/drawing/2014/main" id="{9018F9DC-B01E-40B7-B322-0E67B1F4DA2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20188" y="279400"/>
            <a:ext cx="1111250" cy="871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Rettangolo con angoli arrotondati 1">
            <a:extLst>
              <a:ext uri="{FF2B5EF4-FFF2-40B4-BE49-F238E27FC236}">
                <a16:creationId xmlns:a16="http://schemas.microsoft.com/office/drawing/2014/main" id="{1BE42D64-23EE-4924-BD71-EE164E1ED3CD}"/>
              </a:ext>
            </a:extLst>
          </p:cNvPr>
          <p:cNvSpPr/>
          <p:nvPr/>
        </p:nvSpPr>
        <p:spPr>
          <a:xfrm>
            <a:off x="1943102" y="3069763"/>
            <a:ext cx="8296272" cy="720804"/>
          </a:xfrm>
          <a:prstGeom prst="roundRect">
            <a:avLst/>
          </a:prstGeom>
          <a:no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lgn="just" eaLnBrk="0" fontAlgn="base" hangingPunct="0">
              <a:spcBef>
                <a:spcPct val="0"/>
              </a:spcBef>
              <a:spcAft>
                <a:spcPct val="0"/>
              </a:spcAft>
              <a:buFontTx/>
              <a:buChar char="-"/>
              <a:defRPr/>
            </a:pPr>
            <a:r>
              <a:rPr lang="it-IT" sz="2000" dirty="0">
                <a:solidFill>
                  <a:srgbClr val="0070C0"/>
                </a:solidFill>
                <a:latin typeface="Arial"/>
              </a:rPr>
              <a:t>1. fase </a:t>
            </a:r>
            <a:r>
              <a:rPr lang="it-IT" sz="2000" dirty="0" err="1">
                <a:solidFill>
                  <a:srgbClr val="0070C0"/>
                </a:solidFill>
                <a:latin typeface="Arial"/>
              </a:rPr>
              <a:t>pre</a:t>
            </a:r>
            <a:r>
              <a:rPr lang="it-IT" sz="2000" dirty="0">
                <a:solidFill>
                  <a:srgbClr val="0070C0"/>
                </a:solidFill>
                <a:latin typeface="Arial"/>
              </a:rPr>
              <a:t> – coattiva posta in essere dall’AdG attraverso l’invio della notifica di messa in mora del debitore;</a:t>
            </a:r>
          </a:p>
        </p:txBody>
      </p:sp>
      <p:sp>
        <p:nvSpPr>
          <p:cNvPr id="12" name="Rettangolo con angoli arrotondati 11">
            <a:extLst>
              <a:ext uri="{FF2B5EF4-FFF2-40B4-BE49-F238E27FC236}">
                <a16:creationId xmlns:a16="http://schemas.microsoft.com/office/drawing/2014/main" id="{8B54EB82-8BD7-471A-A6E7-F7E25CEC9076}"/>
              </a:ext>
            </a:extLst>
          </p:cNvPr>
          <p:cNvSpPr/>
          <p:nvPr/>
        </p:nvSpPr>
        <p:spPr>
          <a:xfrm>
            <a:off x="1978023" y="2256740"/>
            <a:ext cx="8270875" cy="591299"/>
          </a:xfrm>
          <a:prstGeom prst="round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0" fontAlgn="base" hangingPunct="0">
              <a:spcBef>
                <a:spcPct val="0"/>
              </a:spcBef>
              <a:spcAft>
                <a:spcPct val="0"/>
              </a:spcAft>
              <a:defRPr/>
            </a:pPr>
            <a:r>
              <a:rPr lang="it-IT" sz="2000" dirty="0">
                <a:solidFill>
                  <a:schemeClr val="bg1"/>
                </a:solidFill>
                <a:latin typeface="Arial"/>
              </a:rPr>
              <a:t>Il processo di recupero degli importi indebitamente percepiti è caratterizzato da due fasi:</a:t>
            </a:r>
          </a:p>
        </p:txBody>
      </p:sp>
      <p:sp>
        <p:nvSpPr>
          <p:cNvPr id="14" name="Rettangolo con angoli arrotondati 1">
            <a:extLst>
              <a:ext uri="{FF2B5EF4-FFF2-40B4-BE49-F238E27FC236}">
                <a16:creationId xmlns:a16="http://schemas.microsoft.com/office/drawing/2014/main" id="{3CC8D514-2DDB-4961-A310-221E500525B5}"/>
              </a:ext>
            </a:extLst>
          </p:cNvPr>
          <p:cNvSpPr/>
          <p:nvPr/>
        </p:nvSpPr>
        <p:spPr>
          <a:xfrm>
            <a:off x="1981200" y="4127723"/>
            <a:ext cx="8296272" cy="736468"/>
          </a:xfrm>
          <a:prstGeom prst="round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lgn="just" eaLnBrk="0" fontAlgn="base" hangingPunct="0">
              <a:spcBef>
                <a:spcPct val="0"/>
              </a:spcBef>
              <a:spcAft>
                <a:spcPct val="0"/>
              </a:spcAft>
              <a:buFontTx/>
              <a:buChar char="-"/>
              <a:defRPr/>
            </a:pPr>
            <a:r>
              <a:rPr lang="it-IT" sz="2000" dirty="0">
                <a:solidFill>
                  <a:srgbClr val="FFFFFF"/>
                </a:solidFill>
              </a:rPr>
              <a:t>2. fase coattiva, attuata dall’AdG mediante ruolo ai sensi dell’art. 17, comma 1, del D. </a:t>
            </a:r>
            <a:r>
              <a:rPr lang="it-IT" sz="2000" dirty="0" err="1">
                <a:solidFill>
                  <a:srgbClr val="FFFFFF"/>
                </a:solidFill>
              </a:rPr>
              <a:t>lgs</a:t>
            </a:r>
            <a:r>
              <a:rPr lang="it-IT" sz="2000" dirty="0">
                <a:solidFill>
                  <a:srgbClr val="FFFFFF"/>
                </a:solidFill>
              </a:rPr>
              <a:t>. N. 46 del 1999.</a:t>
            </a:r>
          </a:p>
        </p:txBody>
      </p:sp>
      <p:sp>
        <p:nvSpPr>
          <p:cNvPr id="15" name="Rettangolo 7">
            <a:extLst>
              <a:ext uri="{FF2B5EF4-FFF2-40B4-BE49-F238E27FC236}">
                <a16:creationId xmlns:a16="http://schemas.microsoft.com/office/drawing/2014/main" id="{F30DC7A3-E170-4E72-80FA-7F6FF66FE3BA}"/>
              </a:ext>
            </a:extLst>
          </p:cNvPr>
          <p:cNvSpPr/>
          <p:nvPr/>
        </p:nvSpPr>
        <p:spPr>
          <a:xfrm>
            <a:off x="2424682" y="1422400"/>
            <a:ext cx="7726680" cy="554037"/>
          </a:xfrm>
          <a:prstGeom prst="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0" fontAlgn="base" hangingPunct="0">
              <a:spcBef>
                <a:spcPct val="0"/>
              </a:spcBef>
              <a:spcAft>
                <a:spcPct val="0"/>
              </a:spcAft>
              <a:defRPr/>
            </a:pPr>
            <a:r>
              <a:rPr lang="it-IT" sz="2000" b="1" dirty="0">
                <a:solidFill>
                  <a:srgbClr val="FFFF00"/>
                </a:solidFill>
                <a:latin typeface="Arial"/>
              </a:rPr>
              <a:t>Procedure di recupero degli importi indebitamente percepiti</a:t>
            </a:r>
          </a:p>
        </p:txBody>
      </p:sp>
      <p:pic>
        <p:nvPicPr>
          <p:cNvPr id="5" name="Segnaposto contenuto 4" descr="Immagine che contiene cibo, segnale, disegnando&#10;&#10;Descrizione generata automaticamente">
            <a:extLst>
              <a:ext uri="{FF2B5EF4-FFF2-40B4-BE49-F238E27FC236}">
                <a16:creationId xmlns:a16="http://schemas.microsoft.com/office/drawing/2014/main" id="{9F285E19-7D84-47B8-A80D-5B068DA670A5}"/>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4849366" y="5778015"/>
            <a:ext cx="1438656" cy="1078992"/>
          </a:xfrm>
        </p:spPr>
      </p:pic>
    </p:spTree>
    <p:extLst>
      <p:ext uri="{BB962C8B-B14F-4D97-AF65-F5344CB8AC3E}">
        <p14:creationId xmlns:p14="http://schemas.microsoft.com/office/powerpoint/2010/main" val="3288325706"/>
      </p:ext>
    </p:extLst>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tangolo con angoli arrotondati 5">
            <a:extLst>
              <a:ext uri="{FF2B5EF4-FFF2-40B4-BE49-F238E27FC236}">
                <a16:creationId xmlns:a16="http://schemas.microsoft.com/office/drawing/2014/main" id="{E835E6E6-5A55-4BA1-B214-C90B9F257E54}"/>
              </a:ext>
            </a:extLst>
          </p:cNvPr>
          <p:cNvSpPr/>
          <p:nvPr/>
        </p:nvSpPr>
        <p:spPr>
          <a:xfrm>
            <a:off x="1955801" y="1363664"/>
            <a:ext cx="8270875" cy="574675"/>
          </a:xfrm>
          <a:prstGeom prst="round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defRPr/>
            </a:pPr>
            <a:endParaRPr lang="it-IT" b="1" dirty="0">
              <a:solidFill>
                <a:srgbClr val="FFFF00"/>
              </a:solidFill>
              <a:latin typeface="Arial"/>
            </a:endParaRPr>
          </a:p>
        </p:txBody>
      </p:sp>
      <p:sp>
        <p:nvSpPr>
          <p:cNvPr id="75779" name="Titolo 1">
            <a:extLst>
              <a:ext uri="{FF2B5EF4-FFF2-40B4-BE49-F238E27FC236}">
                <a16:creationId xmlns:a16="http://schemas.microsoft.com/office/drawing/2014/main" id="{2070BCF6-FA1A-43CA-B96D-10C06693794D}"/>
              </a:ext>
            </a:extLst>
          </p:cNvPr>
          <p:cNvSpPr>
            <a:spLocks noGrp="1" noChangeArrowheads="1"/>
          </p:cNvSpPr>
          <p:nvPr>
            <p:ph type="title"/>
          </p:nvPr>
        </p:nvSpPr>
        <p:spPr>
          <a:xfrm>
            <a:off x="1981200" y="279400"/>
            <a:ext cx="8229600" cy="1143000"/>
          </a:xfrm>
        </p:spPr>
        <p:txBody>
          <a:bodyPr/>
          <a:lstStyle/>
          <a:p>
            <a:r>
              <a:rPr lang="it-IT" altLang="it-IT" sz="2100" b="1" dirty="0">
                <a:solidFill>
                  <a:srgbClr val="027EB6"/>
                </a:solidFill>
              </a:rPr>
              <a:t>CICLO DI LOTTA ALLA FRODE</a:t>
            </a:r>
            <a:br>
              <a:rPr lang="it-IT" altLang="it-IT" sz="2100" b="1" dirty="0">
                <a:solidFill>
                  <a:srgbClr val="027EB6"/>
                </a:solidFill>
              </a:rPr>
            </a:br>
            <a:r>
              <a:rPr lang="it-IT" altLang="it-IT" sz="2100" b="1" dirty="0">
                <a:solidFill>
                  <a:srgbClr val="027EB6"/>
                </a:solidFill>
              </a:rPr>
              <a:t>PROCEDURA DI RECUPERO </a:t>
            </a:r>
            <a:br>
              <a:rPr lang="it-IT" altLang="it-IT" sz="2100" b="1" dirty="0">
                <a:solidFill>
                  <a:srgbClr val="027EB6"/>
                </a:solidFill>
              </a:rPr>
            </a:br>
            <a:r>
              <a:rPr lang="it-IT" altLang="it-IT" sz="2100" b="1" dirty="0">
                <a:solidFill>
                  <a:srgbClr val="027EB6"/>
                </a:solidFill>
              </a:rPr>
              <a:t>DEL FEAMP</a:t>
            </a:r>
            <a:br>
              <a:rPr lang="it-IT" altLang="it-IT" sz="1800" b="1" dirty="0">
                <a:solidFill>
                  <a:srgbClr val="027EB6"/>
                </a:solidFill>
              </a:rPr>
            </a:br>
            <a:endParaRPr lang="it-IT" altLang="it-IT" sz="1800" b="1" dirty="0">
              <a:solidFill>
                <a:srgbClr val="027EB6"/>
              </a:solidFill>
            </a:endParaRPr>
          </a:p>
        </p:txBody>
      </p:sp>
      <p:pic>
        <p:nvPicPr>
          <p:cNvPr id="75780" name="Immagine 3">
            <a:extLst>
              <a:ext uri="{FF2B5EF4-FFF2-40B4-BE49-F238E27FC236}">
                <a16:creationId xmlns:a16="http://schemas.microsoft.com/office/drawing/2014/main" id="{8F84D0C2-068B-4B81-A0C4-CB794F6EEB0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1" y="255588"/>
            <a:ext cx="874713" cy="874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5781" name="Picture 2" descr="Risultati immagini per mipaaf pemac">
            <a:extLst>
              <a:ext uri="{FF2B5EF4-FFF2-40B4-BE49-F238E27FC236}">
                <a16:creationId xmlns:a16="http://schemas.microsoft.com/office/drawing/2014/main" id="{9018F9DC-B01E-40B7-B322-0E67B1F4DA2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20188" y="279400"/>
            <a:ext cx="1111250" cy="871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ttangolo con angoli arrotondati 1">
            <a:extLst>
              <a:ext uri="{FF2B5EF4-FFF2-40B4-BE49-F238E27FC236}">
                <a16:creationId xmlns:a16="http://schemas.microsoft.com/office/drawing/2014/main" id="{1BE42D64-23EE-4924-BD71-EE164E1ED3CD}"/>
              </a:ext>
            </a:extLst>
          </p:cNvPr>
          <p:cNvSpPr/>
          <p:nvPr/>
        </p:nvSpPr>
        <p:spPr>
          <a:xfrm>
            <a:off x="1930404" y="2063575"/>
            <a:ext cx="8270875" cy="350442"/>
          </a:xfrm>
          <a:prstGeom prst="round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0" fontAlgn="base" hangingPunct="0">
              <a:spcBef>
                <a:spcPct val="0"/>
              </a:spcBef>
              <a:spcAft>
                <a:spcPct val="0"/>
              </a:spcAft>
              <a:defRPr/>
            </a:pPr>
            <a:r>
              <a:rPr lang="it-IT" sz="1600" b="1" dirty="0">
                <a:solidFill>
                  <a:schemeClr val="bg1"/>
                </a:solidFill>
                <a:latin typeface="Arial"/>
              </a:rPr>
              <a:t>1. Fase </a:t>
            </a:r>
            <a:r>
              <a:rPr lang="it-IT" sz="1600" b="1" dirty="0" err="1">
                <a:solidFill>
                  <a:schemeClr val="bg1"/>
                </a:solidFill>
                <a:latin typeface="Arial"/>
              </a:rPr>
              <a:t>pre</a:t>
            </a:r>
            <a:r>
              <a:rPr lang="it-IT" sz="1600" b="1" dirty="0">
                <a:solidFill>
                  <a:schemeClr val="bg1"/>
                </a:solidFill>
                <a:latin typeface="Arial"/>
              </a:rPr>
              <a:t> - coattiva</a:t>
            </a:r>
          </a:p>
        </p:txBody>
      </p:sp>
      <p:sp>
        <p:nvSpPr>
          <p:cNvPr id="9" name="Rettangolo con angoli arrotondati 1">
            <a:extLst>
              <a:ext uri="{FF2B5EF4-FFF2-40B4-BE49-F238E27FC236}">
                <a16:creationId xmlns:a16="http://schemas.microsoft.com/office/drawing/2014/main" id="{1BE42D64-23EE-4924-BD71-EE164E1ED3CD}"/>
              </a:ext>
            </a:extLst>
          </p:cNvPr>
          <p:cNvSpPr/>
          <p:nvPr/>
        </p:nvSpPr>
        <p:spPr>
          <a:xfrm>
            <a:off x="1930404" y="3602736"/>
            <a:ext cx="8296272" cy="2275332"/>
          </a:xfrm>
          <a:prstGeom prst="round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0" fontAlgn="base" hangingPunct="0">
              <a:spcBef>
                <a:spcPct val="0"/>
              </a:spcBef>
              <a:spcAft>
                <a:spcPct val="0"/>
              </a:spcAft>
              <a:defRPr/>
            </a:pPr>
            <a:r>
              <a:rPr lang="it-IT" sz="1600" dirty="0">
                <a:solidFill>
                  <a:srgbClr val="FFFFFF"/>
                </a:solidFill>
              </a:rPr>
              <a:t>La notifica contiene le informazioni di cui agli artt. 7 e 8 della L. n. 241 del 1990 e in particolare:</a:t>
            </a:r>
          </a:p>
          <a:p>
            <a:pPr marL="342900" indent="-342900" algn="just" eaLnBrk="0" fontAlgn="base" hangingPunct="0">
              <a:spcBef>
                <a:spcPct val="0"/>
              </a:spcBef>
              <a:spcAft>
                <a:spcPct val="0"/>
              </a:spcAft>
              <a:buFontTx/>
              <a:buChar char="-"/>
              <a:defRPr/>
            </a:pPr>
            <a:r>
              <a:rPr lang="it-IT" sz="1600" dirty="0">
                <a:solidFill>
                  <a:srgbClr val="FFFFFF"/>
                </a:solidFill>
              </a:rPr>
              <a:t>la notifica di avvio del procedimento volto al recupero e la motivazione sottostante;</a:t>
            </a:r>
          </a:p>
          <a:p>
            <a:pPr marL="342900" indent="-342900" algn="just" eaLnBrk="0" fontAlgn="base" hangingPunct="0">
              <a:spcBef>
                <a:spcPct val="0"/>
              </a:spcBef>
              <a:spcAft>
                <a:spcPct val="0"/>
              </a:spcAft>
              <a:buFontTx/>
              <a:buChar char="-"/>
              <a:defRPr/>
            </a:pPr>
            <a:r>
              <a:rPr lang="it-IT" sz="1600" dirty="0">
                <a:solidFill>
                  <a:srgbClr val="FFFFFF"/>
                </a:solidFill>
              </a:rPr>
              <a:t>i riferimenti degli uffici presso cui è possibile visionare gli atti;</a:t>
            </a:r>
          </a:p>
          <a:p>
            <a:pPr marL="342900" indent="-342900" algn="just" eaLnBrk="0" fontAlgn="base" hangingPunct="0">
              <a:spcBef>
                <a:spcPct val="0"/>
              </a:spcBef>
              <a:spcAft>
                <a:spcPct val="0"/>
              </a:spcAft>
              <a:buFontTx/>
              <a:buChar char="-"/>
              <a:defRPr/>
            </a:pPr>
            <a:r>
              <a:rPr lang="it-IT" sz="1600" dirty="0">
                <a:solidFill>
                  <a:srgbClr val="FFFFFF"/>
                </a:solidFill>
              </a:rPr>
              <a:t>l’intimazione a restituire a favore dell’ente gli importi indebitamente percepiti;</a:t>
            </a:r>
          </a:p>
          <a:p>
            <a:pPr marL="342900" indent="-342900" algn="just" eaLnBrk="0" fontAlgn="base" hangingPunct="0">
              <a:spcBef>
                <a:spcPct val="0"/>
              </a:spcBef>
              <a:spcAft>
                <a:spcPct val="0"/>
              </a:spcAft>
              <a:buFontTx/>
              <a:buChar char="-"/>
              <a:defRPr/>
            </a:pPr>
            <a:r>
              <a:rPr lang="it-IT" sz="1600" dirty="0">
                <a:solidFill>
                  <a:srgbClr val="FFFFFF"/>
                </a:solidFill>
              </a:rPr>
              <a:t>l’avvertimento che la mancata restituzione entro il termine prescritto comporterà l’avvio della procedura di recupero coattivo ai sensi dell’art. 17, comma 1 del D. </a:t>
            </a:r>
            <a:r>
              <a:rPr lang="it-IT" sz="1600" dirty="0" err="1">
                <a:solidFill>
                  <a:srgbClr val="FFFFFF"/>
                </a:solidFill>
              </a:rPr>
              <a:t>lgs</a:t>
            </a:r>
            <a:r>
              <a:rPr lang="it-IT" sz="1600" dirty="0">
                <a:solidFill>
                  <a:srgbClr val="FFFFFF"/>
                </a:solidFill>
              </a:rPr>
              <a:t>. n. 46 del 1999;</a:t>
            </a:r>
          </a:p>
          <a:p>
            <a:pPr marL="342900" indent="-342900" algn="just" eaLnBrk="0" fontAlgn="base" hangingPunct="0">
              <a:spcBef>
                <a:spcPct val="0"/>
              </a:spcBef>
              <a:spcAft>
                <a:spcPct val="0"/>
              </a:spcAft>
              <a:buFontTx/>
              <a:buChar char="-"/>
              <a:defRPr/>
            </a:pPr>
            <a:r>
              <a:rPr lang="it-IT" sz="1600" dirty="0">
                <a:solidFill>
                  <a:srgbClr val="FFFFFF"/>
                </a:solidFill>
              </a:rPr>
              <a:t>l’interruzione dei termini di prescrizione ai sensi dell’art. 2943 c.c.</a:t>
            </a:r>
            <a:endParaRPr lang="it-IT" sz="2000" dirty="0">
              <a:solidFill>
                <a:srgbClr val="FFFFFF"/>
              </a:solidFill>
            </a:endParaRPr>
          </a:p>
        </p:txBody>
      </p:sp>
      <p:sp>
        <p:nvSpPr>
          <p:cNvPr id="13" name="Rettangolo con angoli arrotondati 1">
            <a:extLst>
              <a:ext uri="{FF2B5EF4-FFF2-40B4-BE49-F238E27FC236}">
                <a16:creationId xmlns:a16="http://schemas.microsoft.com/office/drawing/2014/main" id="{1BE42D64-23EE-4924-BD71-EE164E1ED3CD}"/>
              </a:ext>
            </a:extLst>
          </p:cNvPr>
          <p:cNvSpPr/>
          <p:nvPr/>
        </p:nvSpPr>
        <p:spPr>
          <a:xfrm>
            <a:off x="1930404" y="2506664"/>
            <a:ext cx="8296272" cy="980639"/>
          </a:xfrm>
          <a:prstGeom prst="roundRect">
            <a:avLst/>
          </a:prstGeom>
          <a:no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0" fontAlgn="base" hangingPunct="0">
              <a:spcBef>
                <a:spcPct val="0"/>
              </a:spcBef>
              <a:spcAft>
                <a:spcPct val="0"/>
              </a:spcAft>
              <a:defRPr/>
            </a:pPr>
            <a:r>
              <a:rPr lang="it-IT" sz="1600" dirty="0">
                <a:solidFill>
                  <a:srgbClr val="0070C0"/>
                </a:solidFill>
                <a:latin typeface="Arial"/>
              </a:rPr>
              <a:t>Dopo aver accertato l’irregolarità, il responsabile del procedimento (individuato ai sensi dell’art. 5 della Legge n. 241 del 1990), notifica al debitore, a mezzo posta raccomandata con avviso di ricevimento, a mezzo dell’Ufficio Marittimo territorialmente competente, o mezzo </a:t>
            </a:r>
            <a:r>
              <a:rPr lang="it-IT" sz="1600" dirty="0" err="1">
                <a:solidFill>
                  <a:srgbClr val="0070C0"/>
                </a:solidFill>
                <a:latin typeface="Arial"/>
              </a:rPr>
              <a:t>pec</a:t>
            </a:r>
            <a:r>
              <a:rPr lang="it-IT" sz="1600" dirty="0">
                <a:solidFill>
                  <a:srgbClr val="0070C0"/>
                </a:solidFill>
                <a:latin typeface="Arial"/>
              </a:rPr>
              <a:t>, l’atto di costituzione in mora ai sensi dell’art. 1219 c.c.  </a:t>
            </a:r>
          </a:p>
        </p:txBody>
      </p:sp>
      <p:sp>
        <p:nvSpPr>
          <p:cNvPr id="11" name="Rettangolo 7">
            <a:extLst>
              <a:ext uri="{FF2B5EF4-FFF2-40B4-BE49-F238E27FC236}">
                <a16:creationId xmlns:a16="http://schemas.microsoft.com/office/drawing/2014/main" id="{142633CC-8C03-4FD1-8D47-F5864CD67766}"/>
              </a:ext>
            </a:extLst>
          </p:cNvPr>
          <p:cNvSpPr/>
          <p:nvPr/>
        </p:nvSpPr>
        <p:spPr>
          <a:xfrm>
            <a:off x="2386584" y="1363664"/>
            <a:ext cx="7726680" cy="554037"/>
          </a:xfrm>
          <a:prstGeom prst="rect">
            <a:avLst/>
          </a:prstGeom>
          <a:solidFill>
            <a:srgbClr val="0070C0"/>
          </a:solidFill>
          <a:ln>
            <a:solidFill>
              <a:srgbClr val="00AA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0" fontAlgn="base" hangingPunct="0">
              <a:spcBef>
                <a:spcPct val="0"/>
              </a:spcBef>
              <a:spcAft>
                <a:spcPct val="0"/>
              </a:spcAft>
              <a:defRPr/>
            </a:pPr>
            <a:r>
              <a:rPr lang="it-IT" sz="2000" b="1" dirty="0">
                <a:solidFill>
                  <a:srgbClr val="FFFF00"/>
                </a:solidFill>
                <a:latin typeface="Arial"/>
              </a:rPr>
              <a:t>Procedure di recupero degli importi indebitamente </a:t>
            </a:r>
            <a:r>
              <a:rPr lang="it-IT" sz="2000" b="1" dirty="0">
                <a:solidFill>
                  <a:srgbClr val="FFFF00"/>
                </a:solidFill>
              </a:rPr>
              <a:t>percepiti</a:t>
            </a:r>
          </a:p>
        </p:txBody>
      </p:sp>
      <p:pic>
        <p:nvPicPr>
          <p:cNvPr id="5" name="Segnaposto contenuto 4" descr="Immagine che contiene cibo, segnale, disegnando&#10;&#10;Descrizione generata automaticamente">
            <a:extLst>
              <a:ext uri="{FF2B5EF4-FFF2-40B4-BE49-F238E27FC236}">
                <a16:creationId xmlns:a16="http://schemas.microsoft.com/office/drawing/2014/main" id="{F53543EE-200D-4B71-95EC-B09C68DB766E}"/>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5432548" y="5954187"/>
            <a:ext cx="1326904" cy="903813"/>
          </a:xfrm>
        </p:spPr>
      </p:pic>
    </p:spTree>
    <p:extLst>
      <p:ext uri="{BB962C8B-B14F-4D97-AF65-F5344CB8AC3E}">
        <p14:creationId xmlns:p14="http://schemas.microsoft.com/office/powerpoint/2010/main" val="3517923964"/>
      </p:ext>
    </p:extLst>
  </p:cSld>
  <p:clrMapOvr>
    <a:masterClrMapping/>
  </p:clrMapOvr>
  <p:transition spd="slow"/>
</p:sld>
</file>

<file path=ppt/theme/theme1.xml><?xml version="1.0" encoding="utf-8"?>
<a:theme xmlns:a="http://schemas.openxmlformats.org/drawingml/2006/main" name="Struttura predefinita">
  <a:themeElements>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ruttura predefinit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ruttura predefinit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ruttura predefinit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ruttura predefinit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ruttura predefinita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ruttura predefinit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ruttura predefinit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ruttura predefinit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ruttura predefinit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ruttura predefinit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547</TotalTime>
  <Words>2213</Words>
  <Application>Microsoft Office PowerPoint</Application>
  <PresentationFormat>Widescreen</PresentationFormat>
  <Paragraphs>158</Paragraphs>
  <Slides>22</Slides>
  <Notes>0</Notes>
  <HiddenSlides>0</HiddenSlides>
  <MMClips>0</MMClips>
  <ScaleCrop>false</ScaleCrop>
  <HeadingPairs>
    <vt:vector size="6" baseType="variant">
      <vt:variant>
        <vt:lpstr>Caratteri utilizzati</vt:lpstr>
      </vt:variant>
      <vt:variant>
        <vt:i4>1</vt:i4>
      </vt:variant>
      <vt:variant>
        <vt:lpstr>Tema</vt:lpstr>
      </vt:variant>
      <vt:variant>
        <vt:i4>1</vt:i4>
      </vt:variant>
      <vt:variant>
        <vt:lpstr>Titoli diapositive</vt:lpstr>
      </vt:variant>
      <vt:variant>
        <vt:i4>22</vt:i4>
      </vt:variant>
    </vt:vector>
  </HeadingPairs>
  <TitlesOfParts>
    <vt:vector size="24" baseType="lpstr">
      <vt:lpstr>Arial</vt:lpstr>
      <vt:lpstr>Struttura predefinita</vt:lpstr>
      <vt:lpstr>CICLO DI LOTTA ALLA FRODE PROCEDURA DI RECUPERO  DEL FEAMP </vt:lpstr>
      <vt:lpstr>CICLO DI LOTTA ALLA FRODE PROCEDURA DI RECUPERO  DEL FEAMP </vt:lpstr>
      <vt:lpstr>CICLO DI LOTTA ALLA FRODE PROCEDURA DI RECUPERO  DEL FEAMP </vt:lpstr>
      <vt:lpstr>CICLO DI LOTTA ALLA FRODE PROCEDURA DI RECUPERO  DEL FEAMP </vt:lpstr>
      <vt:lpstr>CICLO DI LOTTA ALLA FRODE PROCEDURA DI RECUPERO  DEL FEAMP </vt:lpstr>
      <vt:lpstr>CICLO DI LOTTA ALLA FRODE PROCEDURA DI RECUPERO  DEL FEAMP </vt:lpstr>
      <vt:lpstr>CICLO DI LOTTA ALLA FRODE PROCEDURA DI RECUPERO  DEL FEAMP </vt:lpstr>
      <vt:lpstr>CICLO DI LOTTA ALLA FRODE PROCEDURA DI RECUPERO  DEL FEAMP </vt:lpstr>
      <vt:lpstr>CICLO DI LOTTA ALLA FRODE PROCEDURA DI RECUPERO  DEL FEAMP </vt:lpstr>
      <vt:lpstr>CICLO DI LOTTA ALLA FRODE PROCEDURA DI RECUPERO  DEL FEAMP </vt:lpstr>
      <vt:lpstr>CICLO DI LOTTA ALLA FRODE PROCEDURA DI RECUPERO  DEL FEAMP </vt:lpstr>
      <vt:lpstr>CICLO DI LOTTA ALLA FRODE PROCEDURA DI RECUPERO  DEL FEAMP </vt:lpstr>
      <vt:lpstr>Linee guida EGESIF  CICLO DI LOTTA ALLA FRODE </vt:lpstr>
      <vt:lpstr>CICLO DI LOTTA ALLA FRODE PROCEDURA DI RECUPERO  DEL FEAMP </vt:lpstr>
      <vt:lpstr>CICLO DI LOTTA ALLA FRODE PROCEDURA DI RECUPERO  DEL FEAMP </vt:lpstr>
      <vt:lpstr>CICLO DI LOTTA ALLA FRODE PROCEDURA DI RECUPERO  DEL FEAMP </vt:lpstr>
      <vt:lpstr>CICLO DI LOTTA ALLA FRODE PROCEDURA DI RECUPERO  DEL FEAMP </vt:lpstr>
      <vt:lpstr>CICLO DI LOTTA ALLA FRODE PROCEDURA DI RECUPERO  DEL FEAMP </vt:lpstr>
      <vt:lpstr>CICLO DI LOTTA ALLA FRODE PROCEDURA DI RECUPERO  DEL FEAMP </vt:lpstr>
      <vt:lpstr>CICLO DI LOTTA ALLA FRODE PROCEDURA DI RECUPERO  DEL FEAMP </vt:lpstr>
      <vt:lpstr>CICLO DI LOTTA ALLA FRODE PROCEDURA DI RECUPERO  DEL FEAMP </vt:lpstr>
      <vt:lpstr>CICLO DI LOTTA ALLA FRODE PROCEDURA DI RECUPERO  DEL FEAMP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PIERPAOLO FRADDOSIO</dc:creator>
  <cp:lastModifiedBy>PIERPAOLO FRADDOSIO</cp:lastModifiedBy>
  <cp:revision>116</cp:revision>
  <dcterms:created xsi:type="dcterms:W3CDTF">2019-08-29T08:08:44Z</dcterms:created>
  <dcterms:modified xsi:type="dcterms:W3CDTF">2020-02-01T15:28:50Z</dcterms:modified>
</cp:coreProperties>
</file>