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0"/>
  </p:notesMasterIdLst>
  <p:handoutMasterIdLst>
    <p:handoutMasterId r:id="rId31"/>
  </p:handoutMasterIdLst>
  <p:sldIdLst>
    <p:sldId id="256" r:id="rId2"/>
    <p:sldId id="257" r:id="rId3"/>
    <p:sldId id="266" r:id="rId4"/>
    <p:sldId id="267" r:id="rId5"/>
    <p:sldId id="268" r:id="rId6"/>
    <p:sldId id="370" r:id="rId7"/>
    <p:sldId id="261" r:id="rId8"/>
    <p:sldId id="371" r:id="rId9"/>
    <p:sldId id="364" r:id="rId10"/>
    <p:sldId id="365" r:id="rId11"/>
    <p:sldId id="372" r:id="rId12"/>
    <p:sldId id="373" r:id="rId13"/>
    <p:sldId id="366" r:id="rId14"/>
    <p:sldId id="367" r:id="rId15"/>
    <p:sldId id="276" r:id="rId16"/>
    <p:sldId id="387" r:id="rId17"/>
    <p:sldId id="369" r:id="rId18"/>
    <p:sldId id="374" r:id="rId19"/>
    <p:sldId id="349" r:id="rId20"/>
    <p:sldId id="375" r:id="rId21"/>
    <p:sldId id="280" r:id="rId22"/>
    <p:sldId id="299" r:id="rId23"/>
    <p:sldId id="376" r:id="rId24"/>
    <p:sldId id="377" r:id="rId25"/>
    <p:sldId id="379" r:id="rId26"/>
    <p:sldId id="380" r:id="rId27"/>
    <p:sldId id="381" r:id="rId28"/>
    <p:sldId id="363"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9F7665F-804F-4F8A-938E-FC3CF9A3C8D3}">
          <p14:sldIdLst>
            <p14:sldId id="256"/>
          </p14:sldIdLst>
        </p14:section>
        <p14:section name="Sezione senza titolo" id="{F7AB97CF-6006-44DA-A54E-726EB5F74334}">
          <p14:sldIdLst>
            <p14:sldId id="257"/>
            <p14:sldId id="266"/>
            <p14:sldId id="267"/>
            <p14:sldId id="268"/>
            <p14:sldId id="370"/>
            <p14:sldId id="261"/>
            <p14:sldId id="371"/>
            <p14:sldId id="364"/>
            <p14:sldId id="365"/>
            <p14:sldId id="372"/>
            <p14:sldId id="373"/>
            <p14:sldId id="366"/>
            <p14:sldId id="367"/>
            <p14:sldId id="276"/>
            <p14:sldId id="387"/>
            <p14:sldId id="369"/>
            <p14:sldId id="374"/>
            <p14:sldId id="349"/>
            <p14:sldId id="375"/>
            <p14:sldId id="280"/>
            <p14:sldId id="299"/>
            <p14:sldId id="376"/>
            <p14:sldId id="377"/>
            <p14:sldId id="379"/>
            <p14:sldId id="380"/>
            <p14:sldId id="381"/>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zio, Emilio (IT - Bari)" initials="FE(-B" lastIdx="3" clrIdx="0">
    <p:extLst>
      <p:ext uri="{19B8F6BF-5375-455C-9EA6-DF929625EA0E}">
        <p15:presenceInfo xmlns:p15="http://schemas.microsoft.com/office/powerpoint/2012/main" userId="Fazio, Emilio (IT - B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3D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91" autoAdjust="0"/>
  </p:normalViewPr>
  <p:slideViewPr>
    <p:cSldViewPr>
      <p:cViewPr varScale="1">
        <p:scale>
          <a:sx n="108" d="100"/>
          <a:sy n="108" d="100"/>
        </p:scale>
        <p:origin x="17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689432-747F-4052-ABB9-B2C25D3FDC10}" type="datetimeFigureOut">
              <a:rPr lang="en-US" smtClean="0"/>
              <a:t>9/4/2019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84627C-0CA1-4F83-8384-721D9C2E3215}" type="slidenum">
              <a:rPr lang="en-US" smtClean="0"/>
              <a:t>‹N›</a:t>
            </a:fld>
            <a:endParaRPr lang="en-US"/>
          </a:p>
        </p:txBody>
      </p:sp>
    </p:spTree>
    <p:extLst>
      <p:ext uri="{BB962C8B-B14F-4D97-AF65-F5344CB8AC3E}">
        <p14:creationId xmlns:p14="http://schemas.microsoft.com/office/powerpoint/2010/main" val="26737426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C76162-20F2-4D7C-A9BB-9E0DA0AD59E2}" type="datetimeFigureOut">
              <a:rPr lang="it-IT" smtClean="0"/>
              <a:pPr/>
              <a:t>04/09/2019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F0417-B3D3-4C4B-886B-1449D5156642}" type="slidenum">
              <a:rPr lang="it-IT" smtClean="0"/>
              <a:pPr/>
              <a:t>‹N›</a:t>
            </a:fld>
            <a:endParaRPr lang="it-IT"/>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177E0-5685-4FA9-A0BB-A26BBD20EEBB}"/>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B766066-0377-4E8E-9325-522FE3AB84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1752310-EB37-40F9-A65E-6CE10D926B8F}"/>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5" name="Segnaposto piè di pagina 4">
            <a:extLst>
              <a:ext uri="{FF2B5EF4-FFF2-40B4-BE49-F238E27FC236}">
                <a16:creationId xmlns:a16="http://schemas.microsoft.com/office/drawing/2014/main" id="{DF9522E9-349B-434B-94DF-D68CEFEC3E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14283F-2B40-42A7-A3D9-73A2F6E61362}"/>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11799846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BF4F26-7C4F-4B4A-A2DF-5A1BB227E77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53730B-39AB-4380-AD70-FECBFDAC8CA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6AA415-CC8C-452E-B6B3-ACF11D00C01B}"/>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5" name="Segnaposto piè di pagina 4">
            <a:extLst>
              <a:ext uri="{FF2B5EF4-FFF2-40B4-BE49-F238E27FC236}">
                <a16:creationId xmlns:a16="http://schemas.microsoft.com/office/drawing/2014/main" id="{B4BFC76F-CB59-4CF1-B920-30DC873FA3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7F3960-DDFE-4E19-BD70-A5724FEB2993}"/>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534638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848E724-4E2E-4A4E-B5F7-7C5DB79CD0DC}"/>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66F463-02EA-4857-9B5D-F0FD9708DBEB}"/>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D7BBDE-0362-4D2A-8ED8-9C3DDF78143A}"/>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5" name="Segnaposto piè di pagina 4">
            <a:extLst>
              <a:ext uri="{FF2B5EF4-FFF2-40B4-BE49-F238E27FC236}">
                <a16:creationId xmlns:a16="http://schemas.microsoft.com/office/drawing/2014/main" id="{3A55AF0A-F2E1-40C4-AA74-507DA7C714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541224-00B7-45F1-A62C-976402011742}"/>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34311014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63A6F-CB20-48E3-A05C-65757C75E5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1E1167-8D32-4B42-930F-FF19320D8B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D62F5E-4432-40AB-A1FA-1992521242C3}"/>
              </a:ext>
            </a:extLst>
          </p:cNvPr>
          <p:cNvSpPr>
            <a:spLocks noGrp="1"/>
          </p:cNvSpPr>
          <p:nvPr>
            <p:ph type="dt" sz="half" idx="10"/>
          </p:nvPr>
        </p:nvSpPr>
        <p:spPr/>
        <p:txBody>
          <a:bodyPr/>
          <a:lstStyle/>
          <a:p>
            <a:fld id="{8AE48D3C-BF78-4C74-8BBD-112A128E96C5}" type="datetime1">
              <a:rPr lang="it-IT" smtClean="0"/>
              <a:t>04/09/2019</a:t>
            </a:fld>
            <a:endParaRPr lang="it-IT"/>
          </a:p>
        </p:txBody>
      </p:sp>
      <p:sp>
        <p:nvSpPr>
          <p:cNvPr id="5" name="Segnaposto piè di pagina 4">
            <a:extLst>
              <a:ext uri="{FF2B5EF4-FFF2-40B4-BE49-F238E27FC236}">
                <a16:creationId xmlns:a16="http://schemas.microsoft.com/office/drawing/2014/main" id="{B5D84202-C17C-407F-B2B1-CCE17A084E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248550-022F-4ADB-B7FA-C7C0EE2F25E0}"/>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137227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FC2E5E-548E-46AE-AF4F-DFA40700E0E6}"/>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97FBAF9-9D41-4988-B2DE-D294163DCA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FE4D553-5B98-4F9E-801B-CD7F4C8DCF49}"/>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5" name="Segnaposto piè di pagina 4">
            <a:extLst>
              <a:ext uri="{FF2B5EF4-FFF2-40B4-BE49-F238E27FC236}">
                <a16:creationId xmlns:a16="http://schemas.microsoft.com/office/drawing/2014/main" id="{95496373-4F9E-4ED7-B722-2591BB3CE8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16AD5F-A487-4DBA-A2AD-202E5580956D}"/>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1708727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BEB6AF-E439-484D-AD24-57444EBD7E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123866-9E7C-4DEF-A7FD-F9E78D2A69BA}"/>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C5C196E-EEDC-4DE3-868A-E38C8A3A5DD9}"/>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AE16B98-FC42-479A-B329-825E343928C4}"/>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6" name="Segnaposto piè di pagina 5">
            <a:extLst>
              <a:ext uri="{FF2B5EF4-FFF2-40B4-BE49-F238E27FC236}">
                <a16:creationId xmlns:a16="http://schemas.microsoft.com/office/drawing/2014/main" id="{360D6C58-671E-4EC8-B90E-1C778E4D91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FF6713-C9B9-43A7-8482-1C8AD4AEECB8}"/>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6732217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9E0E0-0CEB-48D1-A7B2-E194C035A9F8}"/>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66096F-5346-4922-A0D9-4B74213308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78227A2-5CB4-420F-B77F-B0C7794F8008}"/>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D3B3D0E-67E0-46CB-A3BF-22531C02EA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600FEA-6634-4938-80C6-03ECB802B7B0}"/>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15C7119-7F7C-4E5E-BE0A-845BAA1F2CE1}"/>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8" name="Segnaposto piè di pagina 7">
            <a:extLst>
              <a:ext uri="{FF2B5EF4-FFF2-40B4-BE49-F238E27FC236}">
                <a16:creationId xmlns:a16="http://schemas.microsoft.com/office/drawing/2014/main" id="{B85C6161-6178-4134-8A7F-3ECD5DE1311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F78071E-7C1E-46ED-B77A-952BBEEBC6F6}"/>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33571233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DEE1D-0741-4BB7-A902-D4C7ED6335A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E6684DB-A1C8-4728-8F33-CD9F1F4BAE97}"/>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4" name="Segnaposto piè di pagina 3">
            <a:extLst>
              <a:ext uri="{FF2B5EF4-FFF2-40B4-BE49-F238E27FC236}">
                <a16:creationId xmlns:a16="http://schemas.microsoft.com/office/drawing/2014/main" id="{85710B4F-74EA-41F5-82C7-3B38DD48192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1449233-63FF-4477-9169-883EEDBAE3C6}"/>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28470223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635EC3A-C607-4F50-929F-A01071214746}"/>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3" name="Segnaposto piè di pagina 2">
            <a:extLst>
              <a:ext uri="{FF2B5EF4-FFF2-40B4-BE49-F238E27FC236}">
                <a16:creationId xmlns:a16="http://schemas.microsoft.com/office/drawing/2014/main" id="{AECC2D72-2CDB-4A35-A414-42C4A13854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4260C9A-8C36-4405-8079-B457531BDBEE}"/>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41006578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C7502-5415-43FB-9BB9-8308D218EC8D}"/>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3F1AAF-2562-4EEB-A326-31ED960BB8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573C467-F54C-41C0-B482-2E6D1C2BA2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23FEA9F-1C67-4E23-BD06-4B4200929A37}"/>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6" name="Segnaposto piè di pagina 5">
            <a:extLst>
              <a:ext uri="{FF2B5EF4-FFF2-40B4-BE49-F238E27FC236}">
                <a16:creationId xmlns:a16="http://schemas.microsoft.com/office/drawing/2014/main" id="{67377B25-D2EB-4721-BF47-9403757E2A3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06DF74-17EC-4A77-B4F6-928A5201C931}"/>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3878013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440BB-5F71-41D4-9F52-35C71BBB6ED7}"/>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67501E-5B1E-4F2D-8D78-62689A0D490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90747FF4-A4FE-47A5-8E9A-3520E1707E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31504A3-36B5-48EC-814B-04915BB5958F}"/>
              </a:ext>
            </a:extLst>
          </p:cNvPr>
          <p:cNvSpPr>
            <a:spLocks noGrp="1"/>
          </p:cNvSpPr>
          <p:nvPr>
            <p:ph type="dt" sz="half" idx="10"/>
          </p:nvPr>
        </p:nvSpPr>
        <p:spPr/>
        <p:txBody>
          <a:bodyPr/>
          <a:lstStyle/>
          <a:p>
            <a:fld id="{7A3A8195-955A-41F8-AE28-E67199C24CEA}" type="datetime1">
              <a:rPr lang="it-IT" smtClean="0"/>
              <a:t>04/09/2019</a:t>
            </a:fld>
            <a:endParaRPr lang="it-IT"/>
          </a:p>
        </p:txBody>
      </p:sp>
      <p:sp>
        <p:nvSpPr>
          <p:cNvPr id="6" name="Segnaposto piè di pagina 5">
            <a:extLst>
              <a:ext uri="{FF2B5EF4-FFF2-40B4-BE49-F238E27FC236}">
                <a16:creationId xmlns:a16="http://schemas.microsoft.com/office/drawing/2014/main" id="{646138C9-BACC-4738-A595-EAC6B45CA5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302B71-6B7D-42F6-8817-2388A45DA1C1}"/>
              </a:ext>
            </a:extLst>
          </p:cNvPr>
          <p:cNvSpPr>
            <a:spLocks noGrp="1"/>
          </p:cNvSpPr>
          <p:nvPr>
            <p:ph type="sldNum" sz="quarter" idx="12"/>
          </p:nvPr>
        </p:nvSpPr>
        <p:spPr/>
        <p:txBody>
          <a:bodyPr/>
          <a:lstStyle/>
          <a:p>
            <a:fld id="{367318DC-4956-4150-90F5-BB1F51813D50}" type="slidenum">
              <a:rPr lang="it-IT" smtClean="0"/>
              <a:pPr/>
              <a:t>‹N›</a:t>
            </a:fld>
            <a:endParaRPr lang="it-IT"/>
          </a:p>
        </p:txBody>
      </p:sp>
    </p:spTree>
    <p:extLst>
      <p:ext uri="{BB962C8B-B14F-4D97-AF65-F5344CB8AC3E}">
        <p14:creationId xmlns:p14="http://schemas.microsoft.com/office/powerpoint/2010/main" val="29274886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72000" r="-72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BA63B96-EF3F-4EF4-8BD7-CE298F267BC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586002-2E42-4023-B8EE-A9375AF0DC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D3490C-0EAA-44F3-A461-FEC2A5FFAA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3A8195-955A-41F8-AE28-E67199C24CEA}" type="datetime1">
              <a:rPr lang="it-IT" smtClean="0"/>
              <a:t>04/09/2019</a:t>
            </a:fld>
            <a:endParaRPr lang="it-IT"/>
          </a:p>
        </p:txBody>
      </p:sp>
      <p:sp>
        <p:nvSpPr>
          <p:cNvPr id="5" name="Segnaposto piè di pagina 4">
            <a:extLst>
              <a:ext uri="{FF2B5EF4-FFF2-40B4-BE49-F238E27FC236}">
                <a16:creationId xmlns:a16="http://schemas.microsoft.com/office/drawing/2014/main" id="{E110858D-8659-43F0-A406-BB54B895BB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07D3D9D-012E-49A5-8250-4874AA6CE5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7318DC-4956-4150-90F5-BB1F51813D50}" type="slidenum">
              <a:rPr lang="it-IT" smtClean="0"/>
              <a:pPr/>
              <a:t>‹N›</a:t>
            </a:fld>
            <a:endParaRPr lang="it-IT"/>
          </a:p>
        </p:txBody>
      </p:sp>
    </p:spTree>
    <p:extLst>
      <p:ext uri="{BB962C8B-B14F-4D97-AF65-F5344CB8AC3E}">
        <p14:creationId xmlns:p14="http://schemas.microsoft.com/office/powerpoint/2010/main" val="6027507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7%20Film%20su%20Truffe%20e%20Crimini%20economici.mp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692" y="188640"/>
            <a:ext cx="7886700" cy="1325563"/>
          </a:xfrm>
        </p:spPr>
        <p:txBody>
          <a:bodyPr>
            <a:normAutofit/>
          </a:bodyPr>
          <a:lstStyle/>
          <a:p>
            <a:r>
              <a:rPr lang="it-IT" sz="3200" b="1" dirty="0">
                <a:solidFill>
                  <a:srgbClr val="0070C0"/>
                </a:solidFill>
              </a:rPr>
              <a:t>FRODI NEL FEP/FEAMP</a:t>
            </a:r>
            <a:br>
              <a:rPr lang="it-IT" sz="3200" b="1" dirty="0">
                <a:solidFill>
                  <a:srgbClr val="0070C0"/>
                </a:solidFill>
              </a:rPr>
            </a:br>
            <a:r>
              <a:rPr lang="it-IT" sz="2800" b="1" dirty="0">
                <a:solidFill>
                  <a:srgbClr val="0070C0"/>
                </a:solidFill>
              </a:rPr>
              <a:t>Riferimenti normativi, dati ed esempi</a:t>
            </a:r>
            <a:endParaRPr lang="en-US" sz="2800" dirty="0">
              <a:solidFill>
                <a:srgbClr val="0070C0"/>
              </a:solidFill>
            </a:endParaRPr>
          </a:p>
        </p:txBody>
      </p:sp>
      <p:pic>
        <p:nvPicPr>
          <p:cNvPr id="2" name="Immagine 1">
            <a:extLst>
              <a:ext uri="{FF2B5EF4-FFF2-40B4-BE49-F238E27FC236}">
                <a16:creationId xmlns:a16="http://schemas.microsoft.com/office/drawing/2014/main" id="{F58DD95B-6140-4EDD-9AA8-70E623403582}"/>
              </a:ext>
            </a:extLst>
          </p:cNvPr>
          <p:cNvPicPr>
            <a:picLocks noChangeAspect="1"/>
          </p:cNvPicPr>
          <p:nvPr/>
        </p:nvPicPr>
        <p:blipFill>
          <a:blip r:embed="rId2"/>
          <a:stretch>
            <a:fillRect/>
          </a:stretch>
        </p:blipFill>
        <p:spPr>
          <a:xfrm>
            <a:off x="-8709" y="3922226"/>
            <a:ext cx="9152709" cy="2935774"/>
          </a:xfrm>
          <a:prstGeom prst="rect">
            <a:avLst/>
          </a:prstGeom>
        </p:spPr>
      </p:pic>
      <p:pic>
        <p:nvPicPr>
          <p:cNvPr id="7" name="Immagine 3">
            <a:extLst>
              <a:ext uri="{FF2B5EF4-FFF2-40B4-BE49-F238E27FC236}">
                <a16:creationId xmlns:a16="http://schemas.microsoft.com/office/drawing/2014/main" id="{A237F1CB-A148-48DA-B82B-C894A12EE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428" y="404664"/>
            <a:ext cx="792089"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484784"/>
            <a:ext cx="7474024" cy="4525963"/>
          </a:xfrm>
        </p:spPr>
        <p:txBody>
          <a:bodyPr>
            <a:normAutofit/>
          </a:bodyPr>
          <a:lstStyle/>
          <a:p>
            <a:pPr algn="just">
              <a:lnSpc>
                <a:spcPct val="150000"/>
              </a:lnSpc>
              <a:buNone/>
            </a:pPr>
            <a:r>
              <a:rPr lang="it-IT" sz="2000" dirty="0"/>
              <a:t>	Secondo la Guardia di Finanza – che ha svolto dal 2014 al 2016 quasi tredicimila controlli sui fondi comunitari – in 6 casi su 10 i contributi sono chiesti od ottenuti in maniera fraudolenta. Gli illeciti su politica agricola comune e politica della pesca sono stati messi in pratica per il 46% nel Centro Italia, per il 33% circa nel Mezzogiorno e per il 21% al Nord. </a:t>
            </a:r>
          </a:p>
        </p:txBody>
      </p:sp>
      <p:sp>
        <p:nvSpPr>
          <p:cNvPr id="4" name="Titolo 3"/>
          <p:cNvSpPr txBox="1">
            <a:spLocks/>
          </p:cNvSpPr>
          <p:nvPr/>
        </p:nvSpPr>
        <p:spPr>
          <a:xfrm>
            <a:off x="683568" y="476672"/>
            <a:ext cx="7772400" cy="9659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500" b="1" dirty="0"/>
              <a:t>Lotta antifrode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484784"/>
            <a:ext cx="8204448" cy="4525963"/>
          </a:xfrm>
        </p:spPr>
        <p:txBody>
          <a:bodyPr>
            <a:normAutofit/>
          </a:bodyPr>
          <a:lstStyle/>
          <a:p>
            <a:pPr algn="just">
              <a:lnSpc>
                <a:spcPct val="150000"/>
              </a:lnSpc>
              <a:buNone/>
            </a:pPr>
            <a:r>
              <a:rPr lang="it-IT" sz="2000" dirty="0"/>
              <a:t>	</a:t>
            </a:r>
            <a:r>
              <a:rPr lang="it-IT" sz="1800" dirty="0"/>
              <a:t>Le segnalazioni di irregolarità e frodi che hanno riguardato le prove documentali hanno riguardato casi di documenti mancanti o incompleti nel 41%, documenti "falsi e/o falsificati" nel 22% e di documenti "spariti o non forniti" in un analogo 22%.</a:t>
            </a:r>
          </a:p>
        </p:txBody>
      </p:sp>
      <p:sp>
        <p:nvSpPr>
          <p:cNvPr id="4" name="Titolo 3"/>
          <p:cNvSpPr txBox="1">
            <a:spLocks/>
          </p:cNvSpPr>
          <p:nvPr/>
        </p:nvSpPr>
        <p:spPr>
          <a:xfrm>
            <a:off x="683568" y="476672"/>
            <a:ext cx="7772400" cy="965969"/>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dirty="0"/>
              <a:t>Irregolarità/frode: prove documentali in percentuale </a:t>
            </a:r>
            <a:endParaRPr lang="it-IT" sz="4500" b="1" dirty="0"/>
          </a:p>
        </p:txBody>
      </p:sp>
      <p:graphicFrame>
        <p:nvGraphicFramePr>
          <p:cNvPr id="5" name="Table 4"/>
          <p:cNvGraphicFramePr>
            <a:graphicFrameLocks noGrp="1"/>
          </p:cNvGraphicFramePr>
          <p:nvPr>
            <p:extLst>
              <p:ext uri="{D42A27DB-BD31-4B8C-83A1-F6EECF244321}">
                <p14:modId xmlns:p14="http://schemas.microsoft.com/office/powerpoint/2010/main" val="10327138"/>
              </p:ext>
            </p:extLst>
          </p:nvPr>
        </p:nvGraphicFramePr>
        <p:xfrm>
          <a:off x="861356" y="2852936"/>
          <a:ext cx="6984776" cy="3294090"/>
        </p:xfrm>
        <a:graphic>
          <a:graphicData uri="http://schemas.openxmlformats.org/drawingml/2006/table">
            <a:tbl>
              <a:tblPr firstRow="1" bandRow="1">
                <a:tableStyleId>{E8B1032C-EA38-4F05-BA0D-38AFFFC7BED3}</a:tableStyleId>
              </a:tblPr>
              <a:tblGrid>
                <a:gridCol w="5392596">
                  <a:extLst>
                    <a:ext uri="{9D8B030D-6E8A-4147-A177-3AD203B41FA5}">
                      <a16:colId xmlns:a16="http://schemas.microsoft.com/office/drawing/2014/main" val="1471402621"/>
                    </a:ext>
                  </a:extLst>
                </a:gridCol>
                <a:gridCol w="1592180">
                  <a:extLst>
                    <a:ext uri="{9D8B030D-6E8A-4147-A177-3AD203B41FA5}">
                      <a16:colId xmlns:a16="http://schemas.microsoft.com/office/drawing/2014/main" val="3102481481"/>
                    </a:ext>
                  </a:extLst>
                </a:gridCol>
              </a:tblGrid>
              <a:tr h="442335">
                <a:tc>
                  <a:txBody>
                    <a:bodyPr/>
                    <a:lstStyle/>
                    <a:p>
                      <a:pPr algn="ctr"/>
                      <a:r>
                        <a:rPr lang="en-US" sz="1800" dirty="0"/>
                        <a:t>Fonte: </a:t>
                      </a:r>
                      <a:r>
                        <a:rPr lang="en-US" sz="1800" dirty="0" err="1"/>
                        <a:t>Relazioni</a:t>
                      </a:r>
                      <a:r>
                        <a:rPr lang="en-US" sz="1800" dirty="0"/>
                        <a:t> </a:t>
                      </a:r>
                      <a:r>
                        <a:rPr lang="en-US" sz="1800" dirty="0" err="1"/>
                        <a:t>Colaf</a:t>
                      </a:r>
                      <a:r>
                        <a:rPr lang="en-US" sz="1800" dirty="0"/>
                        <a:t> 2016</a:t>
                      </a:r>
                    </a:p>
                  </a:txBody>
                  <a:tcPr/>
                </a:tc>
                <a:tc>
                  <a:txBody>
                    <a:bodyPr/>
                    <a:lstStyle/>
                    <a:p>
                      <a:pPr algn="ctr"/>
                      <a:r>
                        <a:rPr lang="it-IT" sz="1800" dirty="0"/>
                        <a:t>%</a:t>
                      </a:r>
                      <a:endParaRPr lang="en-US" sz="1800" dirty="0"/>
                    </a:p>
                  </a:txBody>
                  <a:tcPr/>
                </a:tc>
                <a:extLst>
                  <a:ext uri="{0D108BD9-81ED-4DB2-BD59-A6C34878D82A}">
                    <a16:rowId xmlns:a16="http://schemas.microsoft.com/office/drawing/2014/main" val="549153720"/>
                  </a:ext>
                </a:extLst>
              </a:tr>
              <a:tr h="442335">
                <a:tc>
                  <a:txBody>
                    <a:bodyPr/>
                    <a:lstStyle/>
                    <a:p>
                      <a:pPr algn="ctr"/>
                      <a:r>
                        <a:rPr lang="it-IT" sz="1800" b="0" i="0" u="none" strike="noStrike" kern="1200" baseline="0" dirty="0">
                          <a:solidFill>
                            <a:schemeClr val="tx1"/>
                          </a:solidFill>
                          <a:latin typeface="+mn-lt"/>
                          <a:ea typeface="+mn-ea"/>
                          <a:cs typeface="+mn-cs"/>
                        </a:rPr>
                        <a:t>Documenti mancanti o incompleti 	</a:t>
                      </a:r>
                      <a:endParaRPr lang="en-US" sz="1800" b="0" dirty="0"/>
                    </a:p>
                  </a:txBody>
                  <a:tcPr/>
                </a:tc>
                <a:tc>
                  <a:txBody>
                    <a:bodyPr/>
                    <a:lstStyle/>
                    <a:p>
                      <a:pPr algn="ctr"/>
                      <a:r>
                        <a:rPr lang="it-IT" sz="1800" b="0" dirty="0"/>
                        <a:t>41</a:t>
                      </a:r>
                      <a:endParaRPr lang="en-US" sz="1800" b="0" dirty="0"/>
                    </a:p>
                  </a:txBody>
                  <a:tcPr/>
                </a:tc>
                <a:extLst>
                  <a:ext uri="{0D108BD9-81ED-4DB2-BD59-A6C34878D82A}">
                    <a16:rowId xmlns:a16="http://schemas.microsoft.com/office/drawing/2014/main" val="2947341649"/>
                  </a:ext>
                </a:extLst>
              </a:tr>
              <a:tr h="442335">
                <a:tc>
                  <a:txBody>
                    <a:bodyPr/>
                    <a:lstStyle/>
                    <a:p>
                      <a:pPr algn="ctr"/>
                      <a:r>
                        <a:rPr lang="it-IT" sz="1800" b="0" i="0" u="none" strike="noStrike" kern="1200" baseline="0" dirty="0">
                          <a:solidFill>
                            <a:schemeClr val="tx1"/>
                          </a:solidFill>
                          <a:latin typeface="+mn-lt"/>
                          <a:ea typeface="+mn-ea"/>
                          <a:cs typeface="+mn-cs"/>
                        </a:rPr>
                        <a:t>Documenti falsi e/o falsificati</a:t>
                      </a:r>
                    </a:p>
                  </a:txBody>
                  <a:tcPr/>
                </a:tc>
                <a:tc>
                  <a:txBody>
                    <a:bodyPr/>
                    <a:lstStyle/>
                    <a:p>
                      <a:pPr algn="ctr"/>
                      <a:r>
                        <a:rPr lang="it-IT" sz="1800" b="0" dirty="0"/>
                        <a:t>22</a:t>
                      </a:r>
                      <a:endParaRPr lang="en-US" sz="1800" b="0" dirty="0"/>
                    </a:p>
                  </a:txBody>
                  <a:tcPr/>
                </a:tc>
                <a:extLst>
                  <a:ext uri="{0D108BD9-81ED-4DB2-BD59-A6C34878D82A}">
                    <a16:rowId xmlns:a16="http://schemas.microsoft.com/office/drawing/2014/main" val="2015415341"/>
                  </a:ext>
                </a:extLst>
              </a:tr>
              <a:tr h="442335">
                <a:tc>
                  <a:txBody>
                    <a:bodyPr/>
                    <a:lstStyle/>
                    <a:p>
                      <a:pPr algn="ctr"/>
                      <a:r>
                        <a:rPr lang="it-IT" sz="1800" b="0" i="0" u="none" strike="noStrike" kern="1200" baseline="0" dirty="0">
                          <a:solidFill>
                            <a:schemeClr val="tx1"/>
                          </a:solidFill>
                          <a:latin typeface="+mn-lt"/>
                          <a:ea typeface="+mn-ea"/>
                          <a:cs typeface="+mn-cs"/>
                        </a:rPr>
                        <a:t>Documenti spariti o non forniti 	</a:t>
                      </a:r>
                    </a:p>
                  </a:txBody>
                  <a:tcPr/>
                </a:tc>
                <a:tc>
                  <a:txBody>
                    <a:bodyPr/>
                    <a:lstStyle/>
                    <a:p>
                      <a:pPr algn="ctr"/>
                      <a:r>
                        <a:rPr lang="it-IT" sz="1800" b="0" dirty="0"/>
                        <a:t>22</a:t>
                      </a:r>
                      <a:endParaRPr lang="en-US" sz="1800" b="0" dirty="0"/>
                    </a:p>
                  </a:txBody>
                  <a:tcPr/>
                </a:tc>
                <a:extLst>
                  <a:ext uri="{0D108BD9-81ED-4DB2-BD59-A6C34878D82A}">
                    <a16:rowId xmlns:a16="http://schemas.microsoft.com/office/drawing/2014/main" val="1852078645"/>
                  </a:ext>
                </a:extLst>
              </a:tr>
              <a:tr h="442335">
                <a:tc>
                  <a:txBody>
                    <a:bodyPr/>
                    <a:lstStyle/>
                    <a:p>
                      <a:pPr algn="ctr"/>
                      <a:r>
                        <a:rPr lang="it-IT" sz="1800" b="0" i="0" u="none" strike="noStrike" kern="1200" baseline="0" dirty="0">
                          <a:solidFill>
                            <a:schemeClr val="tx1"/>
                          </a:solidFill>
                          <a:latin typeface="+mn-lt"/>
                          <a:ea typeface="+mn-ea"/>
                          <a:cs typeface="+mn-cs"/>
                        </a:rPr>
                        <a:t>Altri casi di irregolarità concernente la prova documentale 	</a:t>
                      </a:r>
                    </a:p>
                  </a:txBody>
                  <a:tcPr/>
                </a:tc>
                <a:tc>
                  <a:txBody>
                    <a:bodyPr/>
                    <a:lstStyle/>
                    <a:p>
                      <a:pPr algn="ctr"/>
                      <a:r>
                        <a:rPr lang="it-IT" sz="1800" b="0" dirty="0"/>
                        <a:t>11</a:t>
                      </a:r>
                      <a:endParaRPr lang="en-US" sz="1800" b="0" dirty="0"/>
                    </a:p>
                  </a:txBody>
                  <a:tcPr/>
                </a:tc>
                <a:extLst>
                  <a:ext uri="{0D108BD9-81ED-4DB2-BD59-A6C34878D82A}">
                    <a16:rowId xmlns:a16="http://schemas.microsoft.com/office/drawing/2014/main" val="973514949"/>
                  </a:ext>
                </a:extLst>
              </a:tr>
              <a:tr h="442335">
                <a:tc>
                  <a:txBody>
                    <a:bodyPr/>
                    <a:lstStyle/>
                    <a:p>
                      <a:pPr algn="ctr"/>
                      <a:r>
                        <a:rPr lang="it-IT" sz="1800" b="0" i="0" u="none" strike="noStrike" kern="1200" baseline="0" dirty="0">
                          <a:solidFill>
                            <a:schemeClr val="tx1"/>
                          </a:solidFill>
                          <a:latin typeface="+mn-lt"/>
                          <a:ea typeface="+mn-ea"/>
                          <a:cs typeface="+mn-cs"/>
                        </a:rPr>
                        <a:t>Documenti pervenuti in ritardo </a:t>
                      </a:r>
                    </a:p>
                  </a:txBody>
                  <a:tcPr/>
                </a:tc>
                <a:tc>
                  <a:txBody>
                    <a:bodyPr/>
                    <a:lstStyle/>
                    <a:p>
                      <a:pPr algn="ctr"/>
                      <a:r>
                        <a:rPr lang="it-IT" sz="1800" b="0" dirty="0"/>
                        <a:t>4</a:t>
                      </a:r>
                      <a:endParaRPr lang="en-US" sz="1800" b="0" dirty="0"/>
                    </a:p>
                  </a:txBody>
                  <a:tcPr/>
                </a:tc>
                <a:extLst>
                  <a:ext uri="{0D108BD9-81ED-4DB2-BD59-A6C34878D82A}">
                    <a16:rowId xmlns:a16="http://schemas.microsoft.com/office/drawing/2014/main" val="3748886510"/>
                  </a:ext>
                </a:extLst>
              </a:tr>
              <a:tr h="442335">
                <a:tc>
                  <a:txBody>
                    <a:bodyPr/>
                    <a:lstStyle/>
                    <a:p>
                      <a:pPr algn="ctr"/>
                      <a:r>
                        <a:rPr lang="it-IT" sz="1800" b="1" i="0" u="none" strike="noStrike" kern="1200" baseline="0" dirty="0">
                          <a:solidFill>
                            <a:schemeClr val="tx1"/>
                          </a:solidFill>
                          <a:latin typeface="+mn-lt"/>
                          <a:ea typeface="+mn-ea"/>
                          <a:cs typeface="+mn-cs"/>
                        </a:rPr>
                        <a:t>TOTALE</a:t>
                      </a:r>
                      <a:endParaRPr lang="en-US" sz="1800" b="1" i="0" dirty="0"/>
                    </a:p>
                  </a:txBody>
                  <a:tcPr/>
                </a:tc>
                <a:tc>
                  <a:txBody>
                    <a:bodyPr/>
                    <a:lstStyle/>
                    <a:p>
                      <a:pPr algn="ctr"/>
                      <a:r>
                        <a:rPr lang="it-IT" sz="1800" b="1" dirty="0"/>
                        <a:t>100</a:t>
                      </a:r>
                      <a:endParaRPr lang="en-US" sz="1800" b="1" dirty="0"/>
                    </a:p>
                  </a:txBody>
                  <a:tcPr/>
                </a:tc>
                <a:extLst>
                  <a:ext uri="{0D108BD9-81ED-4DB2-BD59-A6C34878D82A}">
                    <a16:rowId xmlns:a16="http://schemas.microsoft.com/office/drawing/2014/main" val="3813682287"/>
                  </a:ext>
                </a:extLst>
              </a:tr>
            </a:tbl>
          </a:graphicData>
        </a:graphic>
      </p:graphicFrame>
    </p:spTree>
    <p:extLst>
      <p:ext uri="{BB962C8B-B14F-4D97-AF65-F5344CB8AC3E}">
        <p14:creationId xmlns:p14="http://schemas.microsoft.com/office/powerpoint/2010/main" val="190900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268760"/>
            <a:ext cx="8204448" cy="4525963"/>
          </a:xfrm>
        </p:spPr>
        <p:txBody>
          <a:bodyPr>
            <a:normAutofit/>
          </a:bodyPr>
          <a:lstStyle/>
          <a:p>
            <a:pPr algn="just">
              <a:lnSpc>
                <a:spcPct val="150000"/>
              </a:lnSpc>
              <a:buNone/>
            </a:pPr>
            <a:r>
              <a:rPr lang="it-IT" sz="2000" dirty="0"/>
              <a:t>	</a:t>
            </a:r>
            <a:r>
              <a:rPr lang="it-IT" dirty="0"/>
              <a:t>Per quanto concerne, invece, i casi inquadrati nella categoria "contabilità e registrazioni" quasi l'80% è riferibile ad "Altre violazioni delle norme degli appalti pubblici </a:t>
            </a:r>
            <a:endParaRPr lang="it-IT" sz="1800" dirty="0"/>
          </a:p>
        </p:txBody>
      </p:sp>
      <p:sp>
        <p:nvSpPr>
          <p:cNvPr id="4" name="Titolo 3"/>
          <p:cNvSpPr txBox="1">
            <a:spLocks/>
          </p:cNvSpPr>
          <p:nvPr/>
        </p:nvSpPr>
        <p:spPr>
          <a:xfrm>
            <a:off x="683568" y="476672"/>
            <a:ext cx="7772400" cy="965969"/>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dirty="0"/>
              <a:t>Irregolarità/frode: contabilità e registrazioni in percentuale </a:t>
            </a:r>
            <a:endParaRPr lang="it-IT" sz="4500" b="1" dirty="0"/>
          </a:p>
        </p:txBody>
      </p:sp>
      <p:graphicFrame>
        <p:nvGraphicFramePr>
          <p:cNvPr id="5" name="Table 4"/>
          <p:cNvGraphicFramePr>
            <a:graphicFrameLocks noGrp="1"/>
          </p:cNvGraphicFramePr>
          <p:nvPr>
            <p:extLst>
              <p:ext uri="{D42A27DB-BD31-4B8C-83A1-F6EECF244321}">
                <p14:modId xmlns:p14="http://schemas.microsoft.com/office/powerpoint/2010/main" val="1088906422"/>
              </p:ext>
            </p:extLst>
          </p:nvPr>
        </p:nvGraphicFramePr>
        <p:xfrm>
          <a:off x="861356" y="2852936"/>
          <a:ext cx="6984776" cy="3323820"/>
        </p:xfrm>
        <a:graphic>
          <a:graphicData uri="http://schemas.openxmlformats.org/drawingml/2006/table">
            <a:tbl>
              <a:tblPr firstRow="1" bandRow="1">
                <a:tableStyleId>{E8B1032C-EA38-4F05-BA0D-38AFFFC7BED3}</a:tableStyleId>
              </a:tblPr>
              <a:tblGrid>
                <a:gridCol w="5392596">
                  <a:extLst>
                    <a:ext uri="{9D8B030D-6E8A-4147-A177-3AD203B41FA5}">
                      <a16:colId xmlns:a16="http://schemas.microsoft.com/office/drawing/2014/main" val="1471402621"/>
                    </a:ext>
                  </a:extLst>
                </a:gridCol>
                <a:gridCol w="1592180">
                  <a:extLst>
                    <a:ext uri="{9D8B030D-6E8A-4147-A177-3AD203B41FA5}">
                      <a16:colId xmlns:a16="http://schemas.microsoft.com/office/drawing/2014/main" val="3102481481"/>
                    </a:ext>
                  </a:extLst>
                </a:gridCol>
              </a:tblGrid>
              <a:tr h="442335">
                <a:tc>
                  <a:txBody>
                    <a:bodyPr/>
                    <a:lstStyle/>
                    <a:p>
                      <a:pPr algn="ctr"/>
                      <a:r>
                        <a:rPr lang="en-US" sz="1800" dirty="0"/>
                        <a:t>Fonte: </a:t>
                      </a:r>
                      <a:r>
                        <a:rPr lang="en-US" sz="1800" dirty="0" err="1"/>
                        <a:t>Relazioni</a:t>
                      </a:r>
                      <a:r>
                        <a:rPr lang="en-US" sz="1800" dirty="0"/>
                        <a:t> </a:t>
                      </a:r>
                      <a:r>
                        <a:rPr lang="en-US" sz="1800" dirty="0" err="1"/>
                        <a:t>Colaf</a:t>
                      </a:r>
                      <a:r>
                        <a:rPr lang="en-US" sz="1800" dirty="0"/>
                        <a:t> 2016</a:t>
                      </a:r>
                    </a:p>
                  </a:txBody>
                  <a:tcPr/>
                </a:tc>
                <a:tc>
                  <a:txBody>
                    <a:bodyPr/>
                    <a:lstStyle/>
                    <a:p>
                      <a:pPr algn="ctr"/>
                      <a:r>
                        <a:rPr lang="it-IT" sz="1800" dirty="0"/>
                        <a:t>%</a:t>
                      </a:r>
                      <a:endParaRPr lang="en-US" sz="1800" dirty="0"/>
                    </a:p>
                  </a:txBody>
                  <a:tcPr/>
                </a:tc>
                <a:extLst>
                  <a:ext uri="{0D108BD9-81ED-4DB2-BD59-A6C34878D82A}">
                    <a16:rowId xmlns:a16="http://schemas.microsoft.com/office/drawing/2014/main" val="549153720"/>
                  </a:ext>
                </a:extLst>
              </a:tr>
              <a:tr h="442335">
                <a:tc>
                  <a:txBody>
                    <a:bodyPr/>
                    <a:lstStyle/>
                    <a:p>
                      <a:pPr algn="ctr"/>
                      <a:r>
                        <a:rPr lang="it-IT" sz="1800" b="0" i="0" u="none" strike="noStrike" kern="1200" baseline="0" dirty="0">
                          <a:solidFill>
                            <a:schemeClr val="tx1"/>
                          </a:solidFill>
                          <a:latin typeface="+mn-lt"/>
                          <a:ea typeface="+mn-ea"/>
                          <a:cs typeface="+mn-cs"/>
                        </a:rPr>
                        <a:t>Altre violazioni delle norme degli appalti pubblici	</a:t>
                      </a:r>
                      <a:endParaRPr lang="en-US" sz="1800" b="0" dirty="0"/>
                    </a:p>
                  </a:txBody>
                  <a:tcPr/>
                </a:tc>
                <a:tc>
                  <a:txBody>
                    <a:bodyPr/>
                    <a:lstStyle/>
                    <a:p>
                      <a:pPr algn="ctr"/>
                      <a:r>
                        <a:rPr lang="it-IT" sz="1800" b="0" dirty="0"/>
                        <a:t>79</a:t>
                      </a:r>
                      <a:endParaRPr lang="en-US" sz="1800" b="0" dirty="0"/>
                    </a:p>
                  </a:txBody>
                  <a:tcPr/>
                </a:tc>
                <a:extLst>
                  <a:ext uri="{0D108BD9-81ED-4DB2-BD59-A6C34878D82A}">
                    <a16:rowId xmlns:a16="http://schemas.microsoft.com/office/drawing/2014/main" val="2947341649"/>
                  </a:ext>
                </a:extLst>
              </a:tr>
              <a:tr h="442335">
                <a:tc>
                  <a:txBody>
                    <a:bodyPr/>
                    <a:lstStyle/>
                    <a:p>
                      <a:pPr algn="ctr"/>
                      <a:r>
                        <a:rPr lang="it-IT" sz="1800" b="0" i="0" u="none" strike="noStrike" kern="1200" baseline="0" dirty="0">
                          <a:solidFill>
                            <a:schemeClr val="tx1"/>
                          </a:solidFill>
                          <a:latin typeface="+mn-lt"/>
                          <a:ea typeface="+mn-ea"/>
                          <a:cs typeface="+mn-cs"/>
                        </a:rPr>
                        <a:t>Aggiudicazione di contratti aggiuntivi di lavori/servizi/forniture senza con-</a:t>
                      </a:r>
                      <a:r>
                        <a:rPr lang="it-IT" sz="1800" b="0" i="0" u="none" strike="noStrike" kern="1200" baseline="0" dirty="0" err="1">
                          <a:solidFill>
                            <a:schemeClr val="tx1"/>
                          </a:solidFill>
                          <a:latin typeface="+mn-lt"/>
                          <a:ea typeface="+mn-ea"/>
                          <a:cs typeface="+mn-cs"/>
                        </a:rPr>
                        <a:t>correnza</a:t>
                      </a:r>
                      <a:r>
                        <a:rPr lang="it-IT" sz="1800" b="0" i="0" u="none" strike="noStrike" kern="1200" baseline="0" dirty="0">
                          <a:solidFill>
                            <a:schemeClr val="tx1"/>
                          </a:solidFill>
                          <a:latin typeface="+mn-lt"/>
                          <a:ea typeface="+mn-ea"/>
                          <a:cs typeface="+mn-cs"/>
                        </a:rPr>
                        <a:t> in assenza delle condizioni applicabili</a:t>
                      </a:r>
                    </a:p>
                  </a:txBody>
                  <a:tcPr/>
                </a:tc>
                <a:tc>
                  <a:txBody>
                    <a:bodyPr/>
                    <a:lstStyle/>
                    <a:p>
                      <a:pPr algn="ctr"/>
                      <a:endParaRPr lang="it-IT" sz="1800" b="0" dirty="0"/>
                    </a:p>
                    <a:p>
                      <a:pPr algn="ctr"/>
                      <a:r>
                        <a:rPr lang="it-IT" sz="1800" b="0" dirty="0"/>
                        <a:t>7</a:t>
                      </a:r>
                      <a:endParaRPr lang="en-US" sz="1800" b="0" dirty="0"/>
                    </a:p>
                  </a:txBody>
                  <a:tcPr/>
                </a:tc>
                <a:extLst>
                  <a:ext uri="{0D108BD9-81ED-4DB2-BD59-A6C34878D82A}">
                    <a16:rowId xmlns:a16="http://schemas.microsoft.com/office/drawing/2014/main" val="2015415341"/>
                  </a:ext>
                </a:extLst>
              </a:tr>
              <a:tr h="442335">
                <a:tc>
                  <a:txBody>
                    <a:bodyPr/>
                    <a:lstStyle/>
                    <a:p>
                      <a:pPr algn="ctr"/>
                      <a:r>
                        <a:rPr lang="it-IT" sz="1800" b="0" i="0" u="none" strike="noStrike" kern="1200" baseline="0" dirty="0">
                          <a:solidFill>
                            <a:schemeClr val="tx1"/>
                          </a:solidFill>
                          <a:latin typeface="+mn-lt"/>
                          <a:ea typeface="+mn-ea"/>
                          <a:cs typeface="+mn-cs"/>
                        </a:rPr>
                        <a:t>Negoziazione durante la procedura di aggiudicazioni</a:t>
                      </a:r>
                    </a:p>
                  </a:txBody>
                  <a:tcPr/>
                </a:tc>
                <a:tc>
                  <a:txBody>
                    <a:bodyPr/>
                    <a:lstStyle/>
                    <a:p>
                      <a:pPr algn="ctr"/>
                      <a:r>
                        <a:rPr lang="it-IT" sz="1800" b="0" dirty="0"/>
                        <a:t>7</a:t>
                      </a:r>
                      <a:endParaRPr lang="en-US" sz="1800" b="0" dirty="0"/>
                    </a:p>
                  </a:txBody>
                  <a:tcPr/>
                </a:tc>
                <a:extLst>
                  <a:ext uri="{0D108BD9-81ED-4DB2-BD59-A6C34878D82A}">
                    <a16:rowId xmlns:a16="http://schemas.microsoft.com/office/drawing/2014/main" val="1852078645"/>
                  </a:ext>
                </a:extLst>
              </a:tr>
              <a:tr h="442335">
                <a:tc>
                  <a:txBody>
                    <a:bodyPr/>
                    <a:lstStyle/>
                    <a:p>
                      <a:pPr algn="ctr"/>
                      <a:r>
                        <a:rPr lang="it-IT" sz="1800" b="0" i="0" u="none" strike="noStrike" kern="1200" baseline="0" dirty="0">
                          <a:solidFill>
                            <a:schemeClr val="tx1"/>
                          </a:solidFill>
                          <a:latin typeface="+mn-lt"/>
                          <a:ea typeface="+mn-ea"/>
                          <a:cs typeface="+mn-cs"/>
                        </a:rPr>
                        <a:t>Lavori o servizi aggiuntivi superiori al limite stabilito nelle disposizioni pertinenti</a:t>
                      </a:r>
                    </a:p>
                  </a:txBody>
                  <a:tcPr/>
                </a:tc>
                <a:tc>
                  <a:txBody>
                    <a:bodyPr/>
                    <a:lstStyle/>
                    <a:p>
                      <a:pPr algn="ctr"/>
                      <a:r>
                        <a:rPr lang="it-IT" sz="1800" b="0" dirty="0"/>
                        <a:t>7</a:t>
                      </a:r>
                      <a:endParaRPr lang="en-US" sz="1800" b="0" dirty="0"/>
                    </a:p>
                  </a:txBody>
                  <a:tcPr/>
                </a:tc>
                <a:extLst>
                  <a:ext uri="{0D108BD9-81ED-4DB2-BD59-A6C34878D82A}">
                    <a16:rowId xmlns:a16="http://schemas.microsoft.com/office/drawing/2014/main" val="973514949"/>
                  </a:ext>
                </a:extLst>
              </a:tr>
              <a:tr h="442335">
                <a:tc>
                  <a:txBody>
                    <a:bodyPr/>
                    <a:lstStyle/>
                    <a:p>
                      <a:pPr algn="ctr"/>
                      <a:r>
                        <a:rPr lang="it-IT" sz="1800" b="1" i="0" u="none" strike="noStrike" kern="1200" baseline="0" dirty="0">
                          <a:solidFill>
                            <a:schemeClr val="tx1"/>
                          </a:solidFill>
                          <a:latin typeface="+mn-lt"/>
                          <a:ea typeface="+mn-ea"/>
                          <a:cs typeface="+mn-cs"/>
                        </a:rPr>
                        <a:t>TOTALE</a:t>
                      </a:r>
                      <a:endParaRPr lang="en-US" sz="1800" b="1" i="0" dirty="0"/>
                    </a:p>
                  </a:txBody>
                  <a:tcPr/>
                </a:tc>
                <a:tc>
                  <a:txBody>
                    <a:bodyPr/>
                    <a:lstStyle/>
                    <a:p>
                      <a:pPr algn="ctr"/>
                      <a:r>
                        <a:rPr lang="it-IT" sz="1800" b="1" dirty="0"/>
                        <a:t>100</a:t>
                      </a:r>
                      <a:endParaRPr lang="en-US" sz="1800" b="1" dirty="0"/>
                    </a:p>
                  </a:txBody>
                  <a:tcPr/>
                </a:tc>
                <a:extLst>
                  <a:ext uri="{0D108BD9-81ED-4DB2-BD59-A6C34878D82A}">
                    <a16:rowId xmlns:a16="http://schemas.microsoft.com/office/drawing/2014/main" val="3813682287"/>
                  </a:ext>
                </a:extLst>
              </a:tr>
            </a:tbl>
          </a:graphicData>
        </a:graphic>
      </p:graphicFrame>
    </p:spTree>
    <p:extLst>
      <p:ext uri="{BB962C8B-B14F-4D97-AF65-F5344CB8AC3E}">
        <p14:creationId xmlns:p14="http://schemas.microsoft.com/office/powerpoint/2010/main" val="99723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395536" y="5157192"/>
            <a:ext cx="7772400" cy="1470025"/>
          </a:xfrm>
        </p:spPr>
        <p:txBody>
          <a:bodyPr>
            <a:normAutofit/>
          </a:bodyPr>
          <a:lstStyle/>
          <a:p>
            <a:pPr algn="l"/>
            <a:r>
              <a:rPr lang="it-IT" sz="1400" i="1" dirty="0"/>
              <a:t>Fonte: elaborazione Guardia di Finanza</a:t>
            </a:r>
          </a:p>
        </p:txBody>
      </p:sp>
      <p:graphicFrame>
        <p:nvGraphicFramePr>
          <p:cNvPr id="4" name="Segnaposto contenuto 3"/>
          <p:cNvGraphicFramePr>
            <a:graphicFrameLocks noGrp="1"/>
          </p:cNvGraphicFramePr>
          <p:nvPr>
            <p:ph idx="4294967295"/>
            <p:extLst>
              <p:ext uri="{D42A27DB-BD31-4B8C-83A1-F6EECF244321}">
                <p14:modId xmlns:p14="http://schemas.microsoft.com/office/powerpoint/2010/main" val="2226808015"/>
              </p:ext>
            </p:extLst>
          </p:nvPr>
        </p:nvGraphicFramePr>
        <p:xfrm>
          <a:off x="375546" y="1340768"/>
          <a:ext cx="8229600" cy="4770120"/>
        </p:xfrm>
        <a:graphic>
          <a:graphicData uri="http://schemas.openxmlformats.org/drawingml/2006/table">
            <a:tbl>
              <a:tblPr firstRow="1" bandRow="1">
                <a:tableStyleId>{E8B1032C-EA38-4F05-BA0D-38AFFFC7BED3}</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algn="ctr" defTabSz="685800" rtl="0" eaLnBrk="1" latinLnBrk="0" hangingPunct="1"/>
                      <a:r>
                        <a:rPr lang="it-IT" sz="1800" kern="1200" dirty="0"/>
                        <a:t>Controllati</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Tipologia di flusso</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Irregolari</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algn="ctr" defTabSz="685800" rtl="0" eaLnBrk="1" latinLnBrk="0" hangingPunct="1"/>
                      <a:r>
                        <a:rPr lang="it-IT" sz="1800" kern="1200" dirty="0"/>
                        <a:t>519.162.936</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Politica Agricola comune – Altri settori</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493.026.566</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ctr" defTabSz="685800" rtl="0" eaLnBrk="1" latinLnBrk="0" hangingPunct="1"/>
                      <a:r>
                        <a:rPr lang="it-IT" sz="1800" kern="1200" dirty="0"/>
                        <a:t>356.556.057</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FEAGA – Regime Unico di pagamento</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129.533.171</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algn="ctr" defTabSz="685800" rtl="0" eaLnBrk="1" latinLnBrk="0" hangingPunct="1"/>
                      <a:r>
                        <a:rPr lang="it-IT" sz="1800" kern="1200" dirty="0"/>
                        <a:t>143.151.305</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Sviluppo rurale (FEOGA,/ Sez. Garanzia, FEASR)</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54.355.143</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algn="ctr" defTabSz="685800" rtl="0" eaLnBrk="1" latinLnBrk="0" hangingPunct="1"/>
                      <a:r>
                        <a:rPr lang="it-IT" sz="1800" kern="1200" dirty="0"/>
                        <a:t>99.652.611</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FEAGA e FEOGA  (seminativi, ortofrutticoli, tabacco, agricoltura biologica, olio di oliva, vino, zootecnica, latte e ammasso pubblico)</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39.492.433</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pPr marL="0" algn="ctr" defTabSz="685800" rtl="0" eaLnBrk="1" latinLnBrk="0" hangingPunct="1"/>
                      <a:r>
                        <a:rPr lang="it-IT" sz="1800" kern="1200" dirty="0"/>
                        <a:t>70.154.392</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Politica comune della Pesca</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19.283.296</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pPr marL="0" algn="ctr" defTabSz="685800" rtl="0" eaLnBrk="1" latinLnBrk="0" hangingPunct="1"/>
                      <a:r>
                        <a:rPr lang="it-IT" sz="1800" kern="1200" dirty="0"/>
                        <a:t>1.188.677.301</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TOTALE</a:t>
                      </a:r>
                      <a:endParaRPr lang="it-IT" sz="1800" b="1" kern="1200" dirty="0">
                        <a:solidFill>
                          <a:schemeClr val="tx1"/>
                        </a:solidFill>
                        <a:latin typeface="+mn-lt"/>
                        <a:ea typeface="+mn-ea"/>
                        <a:cs typeface="+mn-cs"/>
                      </a:endParaRPr>
                    </a:p>
                  </a:txBody>
                  <a:tcPr/>
                </a:tc>
                <a:tc>
                  <a:txBody>
                    <a:bodyPr/>
                    <a:lstStyle/>
                    <a:p>
                      <a:pPr marL="0" algn="ctr" defTabSz="685800" rtl="0" eaLnBrk="1" latinLnBrk="0" hangingPunct="1"/>
                      <a:r>
                        <a:rPr lang="it-IT" sz="1800" kern="1200" dirty="0"/>
                        <a:t>735.690.609</a:t>
                      </a:r>
                      <a:endParaRPr lang="it-IT" sz="1800" b="1" kern="1200" dirty="0">
                        <a:solidFill>
                          <a:schemeClr val="tx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6" name="Titolo 3"/>
          <p:cNvSpPr txBox="1">
            <a:spLocks/>
          </p:cNvSpPr>
          <p:nvPr/>
        </p:nvSpPr>
        <p:spPr>
          <a:xfrm>
            <a:off x="375546" y="476672"/>
            <a:ext cx="8229600" cy="965969"/>
          </a:xfrm>
          <a:prstGeom prst="rect">
            <a:avLst/>
          </a:prstGeom>
        </p:spPr>
        <p:txBody>
          <a:bodyPr vert="horz" lIns="91440" tIns="45720" rIns="91440" bIns="45720" rtlCol="0" anchor="ctr">
            <a:normAutofit fontScale="5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500" b="1" dirty="0"/>
              <a:t>Ripartizione degli importi controllati-indebitamente richiesti/percepiti per tipologia di erogazione, 2014-2016 (in euro)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755576" y="188640"/>
            <a:ext cx="7772400" cy="1470025"/>
          </a:xfrm>
        </p:spPr>
        <p:txBody>
          <a:bodyPr>
            <a:normAutofit/>
          </a:bodyPr>
          <a:lstStyle/>
          <a:p>
            <a:r>
              <a:rPr lang="it-IT" sz="2800" b="1" dirty="0"/>
              <a:t>Politica comune della pesca: raffronto tra flussi di spesa controllati e importi indebitamente richiesti/percepiti per anno </a:t>
            </a:r>
          </a:p>
        </p:txBody>
      </p:sp>
      <p:sp>
        <p:nvSpPr>
          <p:cNvPr id="8" name="Sottotitolo 7"/>
          <p:cNvSpPr>
            <a:spLocks noGrp="1"/>
          </p:cNvSpPr>
          <p:nvPr>
            <p:ph type="subTitle" idx="1"/>
          </p:nvPr>
        </p:nvSpPr>
        <p:spPr>
          <a:xfrm>
            <a:off x="-972616" y="5373216"/>
            <a:ext cx="6400800" cy="1752600"/>
          </a:xfrm>
        </p:spPr>
        <p:txBody>
          <a:bodyPr>
            <a:normAutofit/>
          </a:bodyPr>
          <a:lstStyle/>
          <a:p>
            <a:r>
              <a:rPr lang="it-IT" sz="1400" i="1" dirty="0">
                <a:solidFill>
                  <a:schemeClr val="tx1"/>
                </a:solidFill>
              </a:rPr>
              <a:t>Fonte: elaborazione Guardia di Finanza</a:t>
            </a:r>
          </a:p>
        </p:txBody>
      </p:sp>
      <p:pic>
        <p:nvPicPr>
          <p:cNvPr id="113666" name="Picture 2"/>
          <p:cNvPicPr>
            <a:picLocks noGrp="1" noChangeAspect="1" noChangeArrowheads="1"/>
          </p:cNvPicPr>
          <p:nvPr>
            <p:ph idx="4294967295"/>
          </p:nvPr>
        </p:nvPicPr>
        <p:blipFill>
          <a:blip r:embed="rId2" cstate="print"/>
          <a:srcRect/>
          <a:stretch>
            <a:fillRect/>
          </a:stretch>
        </p:blipFill>
        <p:spPr bwMode="auto">
          <a:xfrm>
            <a:off x="526976" y="1799059"/>
            <a:ext cx="8229600" cy="34337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14"/>
          <p:cNvSpPr>
            <a:spLocks noChangeArrowheads="1"/>
          </p:cNvSpPr>
          <p:nvPr/>
        </p:nvSpPr>
        <p:spPr bwMode="auto">
          <a:xfrm>
            <a:off x="1763688" y="1556792"/>
            <a:ext cx="5508625" cy="2305050"/>
          </a:xfrm>
          <a:prstGeom prst="triangle">
            <a:avLst>
              <a:gd name="adj" fmla="val 100000"/>
            </a:avLst>
          </a:prstGeom>
          <a:solidFill>
            <a:srgbClr val="FF0000"/>
          </a:solidFill>
          <a:ln w="28575">
            <a:solidFill>
              <a:srgbClr val="0F5494"/>
            </a:solidFill>
            <a:miter lim="800000"/>
            <a:headEnd/>
            <a:tailEnd/>
          </a:ln>
        </p:spPr>
        <p:txBody>
          <a:bodyPr anchor="ctr"/>
          <a:lstStyle/>
          <a:p>
            <a:pPr marL="3175"/>
            <a:endParaRPr lang="en-US"/>
          </a:p>
        </p:txBody>
      </p:sp>
      <p:sp>
        <p:nvSpPr>
          <p:cNvPr id="5" name="Rectangle 3"/>
          <p:cNvSpPr txBox="1">
            <a:spLocks noChangeArrowheads="1"/>
          </p:cNvSpPr>
          <p:nvPr/>
        </p:nvSpPr>
        <p:spPr bwMode="auto">
          <a:xfrm rot="20201091">
            <a:off x="2740005" y="2389065"/>
            <a:ext cx="3217862" cy="503238"/>
          </a:xfrm>
          <a:prstGeom prst="rect">
            <a:avLst/>
          </a:prstGeom>
          <a:noFill/>
          <a:ln w="57150"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lgn="l" rtl="0" eaLnBrk="0" fontAlgn="base" hangingPunct="0">
              <a:spcBef>
                <a:spcPct val="20000"/>
              </a:spcBef>
              <a:spcAft>
                <a:spcPct val="0"/>
              </a:spcAft>
              <a:buClr>
                <a:schemeClr val="tx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algn="ctr">
              <a:buFontTx/>
              <a:buNone/>
              <a:defRPr/>
            </a:pPr>
            <a:r>
              <a:rPr lang="en-GB" sz="1600" b="1" i="0" dirty="0"/>
              <a:t>FRODE</a:t>
            </a:r>
          </a:p>
          <a:p>
            <a:pPr>
              <a:buFontTx/>
              <a:buNone/>
              <a:defRPr/>
            </a:pPr>
            <a:endParaRPr lang="en-GB" sz="2000" b="1" i="0" dirty="0">
              <a:solidFill>
                <a:srgbClr val="FF0000"/>
              </a:solidFill>
            </a:endParaRPr>
          </a:p>
          <a:p>
            <a:pPr>
              <a:buFontTx/>
              <a:buNone/>
              <a:defRPr/>
            </a:pPr>
            <a:endParaRPr lang="en-GB" sz="2000" b="1" i="0" dirty="0"/>
          </a:p>
        </p:txBody>
      </p:sp>
      <p:cxnSp>
        <p:nvCxnSpPr>
          <p:cNvPr id="6" name="Connecteur droit avec flèche 14"/>
          <p:cNvCxnSpPr>
            <a:cxnSpLocks noChangeShapeType="1"/>
          </p:cNvCxnSpPr>
          <p:nvPr/>
        </p:nvCxnSpPr>
        <p:spPr bwMode="auto">
          <a:xfrm flipV="1">
            <a:off x="2267744" y="2780928"/>
            <a:ext cx="1520825" cy="647700"/>
          </a:xfrm>
          <a:prstGeom prst="straightConnector1">
            <a:avLst/>
          </a:prstGeom>
          <a:noFill/>
          <a:ln w="38100">
            <a:solidFill>
              <a:srgbClr val="0F5494"/>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12"/>
          <p:cNvCxnSpPr>
            <a:cxnSpLocks noChangeShapeType="1"/>
          </p:cNvCxnSpPr>
          <p:nvPr/>
        </p:nvCxnSpPr>
        <p:spPr bwMode="auto">
          <a:xfrm flipV="1">
            <a:off x="4716016" y="1772816"/>
            <a:ext cx="1584325" cy="647700"/>
          </a:xfrm>
          <a:prstGeom prst="straightConnector1">
            <a:avLst/>
          </a:prstGeom>
          <a:noFill/>
          <a:ln w="38100">
            <a:solidFill>
              <a:srgbClr val="0F5494"/>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ttore 2 13"/>
          <p:cNvCxnSpPr/>
          <p:nvPr/>
        </p:nvCxnSpPr>
        <p:spPr>
          <a:xfrm>
            <a:off x="6012160" y="4077072"/>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2195736" y="4077072"/>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3131840" y="3933056"/>
            <a:ext cx="3217862" cy="503238"/>
          </a:xfrm>
          <a:prstGeom prst="rect">
            <a:avLst/>
          </a:prstGeom>
          <a:noFill/>
          <a:ln w="57150"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lgn="l" rtl="0" eaLnBrk="0" fontAlgn="base" hangingPunct="0">
              <a:spcBef>
                <a:spcPct val="20000"/>
              </a:spcBef>
              <a:spcAft>
                <a:spcPct val="0"/>
              </a:spcAft>
              <a:buClr>
                <a:schemeClr val="tx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algn="ctr">
              <a:buFontTx/>
              <a:buNone/>
              <a:defRPr/>
            </a:pPr>
            <a:r>
              <a:rPr lang="en-GB" sz="1600" b="1" i="0" dirty="0"/>
              <a:t>INTENSITA’ DELL’AIUTO</a:t>
            </a:r>
          </a:p>
          <a:p>
            <a:pPr>
              <a:buFontTx/>
              <a:buNone/>
              <a:defRPr/>
            </a:pPr>
            <a:endParaRPr lang="en-GB" sz="2000" b="1" i="0" dirty="0">
              <a:solidFill>
                <a:srgbClr val="FF0000"/>
              </a:solidFill>
            </a:endParaRPr>
          </a:p>
          <a:p>
            <a:pPr>
              <a:buFontTx/>
              <a:buNone/>
              <a:defRPr/>
            </a:pPr>
            <a:endParaRPr lang="en-GB" sz="2000" b="1" i="0" dirty="0"/>
          </a:p>
        </p:txBody>
      </p:sp>
      <p:sp>
        <p:nvSpPr>
          <p:cNvPr id="12" name="Titolo 6"/>
          <p:cNvSpPr txBox="1">
            <a:spLocks/>
          </p:cNvSpPr>
          <p:nvPr/>
        </p:nvSpPr>
        <p:spPr>
          <a:xfrm>
            <a:off x="755576" y="188640"/>
            <a:ext cx="7772400" cy="147002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2800" b="1" dirty="0"/>
              <a:t>Probabilità di frode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ccia a destra 39"/>
          <p:cNvSpPr/>
          <p:nvPr/>
        </p:nvSpPr>
        <p:spPr>
          <a:xfrm rot="16200000">
            <a:off x="4031940" y="3077667"/>
            <a:ext cx="792088" cy="129614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a destra 38"/>
          <p:cNvSpPr/>
          <p:nvPr/>
        </p:nvSpPr>
        <p:spPr>
          <a:xfrm rot="7948702">
            <a:off x="5497447" y="1566458"/>
            <a:ext cx="792088" cy="129614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a destra 37"/>
          <p:cNvSpPr/>
          <p:nvPr/>
        </p:nvSpPr>
        <p:spPr>
          <a:xfrm rot="2947268">
            <a:off x="2634668" y="1704314"/>
            <a:ext cx="792088" cy="1296144"/>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p:cNvSpPr txBox="1">
            <a:spLocks/>
          </p:cNvSpPr>
          <p:nvPr/>
        </p:nvSpPr>
        <p:spPr>
          <a:xfrm>
            <a:off x="287338" y="360016"/>
            <a:ext cx="8029575" cy="620712"/>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3000" b="1" i="0" u="none" strike="noStrike" kern="1200" cap="none" spc="0" normalizeH="0" baseline="0" noProof="0" dirty="0">
                <a:ln>
                  <a:noFill/>
                </a:ln>
                <a:solidFill>
                  <a:srgbClr val="00295C"/>
                </a:solidFill>
                <a:effectLst/>
                <a:uLnTx/>
                <a:uFillTx/>
                <a:latin typeface="Century Gothic" pitchFamily="34" charset="0"/>
                <a:ea typeface="+mj-ea"/>
                <a:cs typeface="FrankRuehl" pitchFamily="34" charset="-79"/>
              </a:rPr>
              <a:t>Fattori determinati delle frodi</a:t>
            </a:r>
          </a:p>
        </p:txBody>
      </p:sp>
      <p:sp>
        <p:nvSpPr>
          <p:cNvPr id="14" name="CasellaDiTesto 13"/>
          <p:cNvSpPr txBox="1"/>
          <p:nvPr/>
        </p:nvSpPr>
        <p:spPr>
          <a:xfrm>
            <a:off x="8820472" y="6453336"/>
            <a:ext cx="271228" cy="276999"/>
          </a:xfrm>
          <a:prstGeom prst="rect">
            <a:avLst/>
          </a:prstGeom>
          <a:noFill/>
        </p:spPr>
        <p:txBody>
          <a:bodyPr wrap="none" rtlCol="0">
            <a:spAutoFit/>
          </a:bodyPr>
          <a:lstStyle/>
          <a:p>
            <a:fld id="{9329ADF4-B259-4B27-ADE5-BBBAF6BCC2F0}" type="slidenum">
              <a:rPr lang="it-IT" sz="1200" b="1" smtClean="0">
                <a:solidFill>
                  <a:srgbClr val="00295C"/>
                </a:solidFill>
                <a:latin typeface="Century Gothic" pitchFamily="34" charset="0"/>
                <a:cs typeface="FrankRuehl" pitchFamily="34" charset="-79"/>
              </a:rPr>
              <a:pPr/>
              <a:t>16</a:t>
            </a:fld>
            <a:endParaRPr lang="it-IT" sz="1200" b="1" dirty="0">
              <a:solidFill>
                <a:srgbClr val="00295C"/>
              </a:solidFill>
              <a:latin typeface="Century Gothic" pitchFamily="34" charset="0"/>
              <a:cs typeface="FrankRuehl" pitchFamily="34" charset="-79"/>
            </a:endParaRPr>
          </a:p>
        </p:txBody>
      </p:sp>
      <p:sp>
        <p:nvSpPr>
          <p:cNvPr id="29" name="Rectangle 28"/>
          <p:cNvSpPr>
            <a:spLocks noChangeArrowheads="1"/>
          </p:cNvSpPr>
          <p:nvPr/>
        </p:nvSpPr>
        <p:spPr bwMode="auto">
          <a:xfrm>
            <a:off x="395536" y="1196752"/>
            <a:ext cx="2232248" cy="864096"/>
          </a:xfrm>
          <a:prstGeom prst="rect">
            <a:avLst/>
          </a:prstGeom>
          <a:solidFill>
            <a:schemeClr val="tx2"/>
          </a:solidFill>
          <a:ln w="19050">
            <a:solidFill>
              <a:schemeClr val="tx2"/>
            </a:solidFill>
            <a:prstDash val="solid"/>
          </a:ln>
          <a:effectLst/>
        </p:spPr>
        <p:txBody>
          <a:bodyPr anchor="ctr"/>
          <a:lstStyle/>
          <a:p>
            <a:pPr marL="1588" algn="ctr" eaLnBrk="0" hangingPunct="0"/>
            <a:r>
              <a:rPr lang="it-IT" sz="2000" b="1" dirty="0">
                <a:solidFill>
                  <a:schemeClr val="bg1"/>
                </a:solidFill>
                <a:latin typeface="Century Gothic" pitchFamily="34" charset="0"/>
                <a:cs typeface="FrankRuehl" pitchFamily="34" charset="-79"/>
              </a:rPr>
              <a:t>Opportunità</a:t>
            </a:r>
          </a:p>
        </p:txBody>
      </p:sp>
      <p:sp>
        <p:nvSpPr>
          <p:cNvPr id="31" name="Rectangle 28"/>
          <p:cNvSpPr>
            <a:spLocks noChangeArrowheads="1"/>
          </p:cNvSpPr>
          <p:nvPr/>
        </p:nvSpPr>
        <p:spPr bwMode="auto">
          <a:xfrm>
            <a:off x="6372200" y="1124744"/>
            <a:ext cx="2232248" cy="864096"/>
          </a:xfrm>
          <a:prstGeom prst="rect">
            <a:avLst/>
          </a:prstGeom>
          <a:solidFill>
            <a:schemeClr val="tx2"/>
          </a:solidFill>
          <a:ln w="19050">
            <a:solidFill>
              <a:schemeClr val="tx2"/>
            </a:solidFill>
            <a:prstDash val="solid"/>
          </a:ln>
          <a:effectLst/>
        </p:spPr>
        <p:txBody>
          <a:bodyPr anchor="ctr"/>
          <a:lstStyle/>
          <a:p>
            <a:pPr marL="1588" algn="ctr" eaLnBrk="0" hangingPunct="0"/>
            <a:r>
              <a:rPr lang="it-IT" sz="2000" b="1" dirty="0">
                <a:solidFill>
                  <a:schemeClr val="bg1"/>
                </a:solidFill>
                <a:latin typeface="Century Gothic" pitchFamily="34" charset="0"/>
                <a:cs typeface="FrankRuehl" pitchFamily="34" charset="-79"/>
              </a:rPr>
              <a:t>Motivazione</a:t>
            </a:r>
          </a:p>
        </p:txBody>
      </p:sp>
      <p:sp>
        <p:nvSpPr>
          <p:cNvPr id="33" name="Rectangle 28"/>
          <p:cNvSpPr>
            <a:spLocks noChangeArrowheads="1"/>
          </p:cNvSpPr>
          <p:nvPr/>
        </p:nvSpPr>
        <p:spPr bwMode="auto">
          <a:xfrm>
            <a:off x="3131840" y="4193792"/>
            <a:ext cx="2736304" cy="864096"/>
          </a:xfrm>
          <a:prstGeom prst="rect">
            <a:avLst/>
          </a:prstGeom>
          <a:solidFill>
            <a:schemeClr val="tx2"/>
          </a:solidFill>
          <a:ln w="19050">
            <a:solidFill>
              <a:schemeClr val="tx2"/>
            </a:solidFill>
            <a:prstDash val="solid"/>
          </a:ln>
          <a:effectLst/>
        </p:spPr>
        <p:txBody>
          <a:bodyPr anchor="ctr"/>
          <a:lstStyle/>
          <a:p>
            <a:pPr marL="1588" algn="ctr" eaLnBrk="0" hangingPunct="0"/>
            <a:r>
              <a:rPr lang="it-IT" sz="2000" b="1" dirty="0">
                <a:solidFill>
                  <a:schemeClr val="bg1"/>
                </a:solidFill>
                <a:latin typeface="Century Gothic" pitchFamily="34" charset="0"/>
                <a:cs typeface="FrankRuehl" pitchFamily="34" charset="-79"/>
              </a:rPr>
              <a:t>Razionalizzazione</a:t>
            </a:r>
          </a:p>
        </p:txBody>
      </p:sp>
      <p:sp>
        <p:nvSpPr>
          <p:cNvPr id="37" name="Arrotonda angolo diagonale rettangolo 36"/>
          <p:cNvSpPr/>
          <p:nvPr/>
        </p:nvSpPr>
        <p:spPr>
          <a:xfrm>
            <a:off x="3491880" y="2420888"/>
            <a:ext cx="1944216" cy="792088"/>
          </a:xfrm>
          <a:prstGeom prst="round2Diag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2"/>
                </a:solidFill>
                <a:hlinkClick r:id="rId2" action="ppaction://hlinkfile"/>
              </a:rPr>
              <a:t>Frode</a:t>
            </a:r>
            <a:endParaRPr lang="it-IT" sz="2800" b="1" dirty="0">
              <a:solidFill>
                <a:schemeClr val="tx2"/>
              </a:solidFill>
            </a:endParaRPr>
          </a:p>
        </p:txBody>
      </p:sp>
      <p:sp>
        <p:nvSpPr>
          <p:cNvPr id="41" name="Fumetto 1 40"/>
          <p:cNvSpPr/>
          <p:nvPr/>
        </p:nvSpPr>
        <p:spPr>
          <a:xfrm>
            <a:off x="179512" y="2619496"/>
            <a:ext cx="2160240" cy="1944216"/>
          </a:xfrm>
          <a:prstGeom prst="wedgeRectCallout">
            <a:avLst>
              <a:gd name="adj1" fmla="val -16621"/>
              <a:gd name="adj2" fmla="val -78567"/>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Contesto ambientale  di riferimento nel quale si possono commettere le frodi (es. carenza o assenza dei controlli) </a:t>
            </a:r>
          </a:p>
        </p:txBody>
      </p:sp>
      <p:sp>
        <p:nvSpPr>
          <p:cNvPr id="42" name="Fumetto 1 41"/>
          <p:cNvSpPr/>
          <p:nvPr/>
        </p:nvSpPr>
        <p:spPr>
          <a:xfrm>
            <a:off x="6516216" y="2654328"/>
            <a:ext cx="2448272" cy="2232248"/>
          </a:xfrm>
          <a:prstGeom prst="wedgeRectCallout">
            <a:avLst>
              <a:gd name="adj1" fmla="val 12263"/>
              <a:gd name="adj2" fmla="val -77757"/>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Pressioni esterne o intenzioni personali del soggetto che commette la frode (es. contesto familiare, fattori psicologici, delusione, indebitamento, ecc.)</a:t>
            </a:r>
          </a:p>
        </p:txBody>
      </p:sp>
      <p:sp>
        <p:nvSpPr>
          <p:cNvPr id="43" name="Fumetto 1 42"/>
          <p:cNvSpPr/>
          <p:nvPr/>
        </p:nvSpPr>
        <p:spPr>
          <a:xfrm>
            <a:off x="35496" y="5318624"/>
            <a:ext cx="7380312" cy="864096"/>
          </a:xfrm>
          <a:prstGeom prst="wedgeRectCallout">
            <a:avLst>
              <a:gd name="adj1" fmla="val -5951"/>
              <a:gd name="adj2" fmla="val -77919"/>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Capacità del soggetto di “giustificare” l’azione come “eticamente corretta” (es. compenso “dovuto” per mancati riconoscimenti dell’azienda)</a:t>
            </a:r>
          </a:p>
        </p:txBody>
      </p:sp>
    </p:spTree>
    <p:extLst>
      <p:ext uri="{BB962C8B-B14F-4D97-AF65-F5344CB8AC3E}">
        <p14:creationId xmlns:p14="http://schemas.microsoft.com/office/powerpoint/2010/main" val="15408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ircle(in)">
                                      <p:cBhvr>
                                        <p:cTn id="13" dur="2000"/>
                                        <p:tgtEl>
                                          <p:spTgt spid="41"/>
                                        </p:tgtEl>
                                      </p:cBhvr>
                                    </p:animEffect>
                                  </p:childTnLst>
                                </p:cTn>
                              </p:par>
                              <p:par>
                                <p:cTn id="14" presetID="2" presetClass="entr" presetSubtype="9"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0-#ppt_w/2"/>
                                          </p:val>
                                        </p:tav>
                                        <p:tav tm="100000">
                                          <p:val>
                                            <p:strVal val="#ppt_x"/>
                                          </p:val>
                                        </p:tav>
                                      </p:tavLst>
                                    </p:anim>
                                    <p:anim calcmode="lin" valueType="num">
                                      <p:cBhvr additive="base">
                                        <p:cTn id="17"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circle(in)">
                                      <p:cBhvr>
                                        <p:cTn id="28" dur="2000"/>
                                        <p:tgtEl>
                                          <p:spTgt spid="42"/>
                                        </p:tgtEl>
                                      </p:cBhvr>
                                    </p:animEffect>
                                  </p:childTnLst>
                                </p:cTn>
                              </p:par>
                              <p:par>
                                <p:cTn id="29" presetID="2" presetClass="entr" presetSubtype="3"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500"/>
                            </p:stCondLst>
                            <p:childTnLst>
                              <p:par>
                                <p:cTn id="41" presetID="6"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29" grpId="0" animBg="1"/>
      <p:bldP spid="31" grpId="0" animBg="1"/>
      <p:bldP spid="33"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1303"/>
            <a:ext cx="8496944" cy="4525963"/>
          </a:xfrm>
        </p:spPr>
        <p:txBody>
          <a:bodyPr>
            <a:normAutofit/>
          </a:bodyPr>
          <a:lstStyle/>
          <a:p>
            <a:pPr marL="0" indent="0" algn="just">
              <a:buNone/>
            </a:pPr>
            <a:r>
              <a:rPr lang="it-IT" sz="2000" dirty="0"/>
              <a:t>L’indebita percezione dei contributi di settore da parte dei soggetti che, quali pescatori professionali, hanno deciso di interrompere definitivamente tale attività, ma di fatto, hanno proseguito nella professione o, comunque, non hanno adempiuto agli obblighi imposti per la concessione delle provvidenze in argomento</a:t>
            </a:r>
          </a:p>
        </p:txBody>
      </p:sp>
      <p:sp>
        <p:nvSpPr>
          <p:cNvPr id="6" name="Titolo 1"/>
          <p:cNvSpPr txBox="1">
            <a:spLocks/>
          </p:cNvSpPr>
          <p:nvPr/>
        </p:nvSpPr>
        <p:spPr>
          <a:xfrm>
            <a:off x="541784" y="434869"/>
            <a:ext cx="7916416"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mj-lt"/>
                <a:ea typeface="+mj-ea"/>
                <a:cs typeface="+mj-cs"/>
              </a:rPr>
              <a:t>Principali sistemi di frode rilevati nel settore della Politica comune della Pesca</a:t>
            </a:r>
          </a:p>
        </p:txBody>
      </p:sp>
      <p:pic>
        <p:nvPicPr>
          <p:cNvPr id="4" name="Picture 3"/>
          <p:cNvPicPr>
            <a:picLocks noChangeAspect="1"/>
          </p:cNvPicPr>
          <p:nvPr/>
        </p:nvPicPr>
        <p:blipFill>
          <a:blip r:embed="rId2"/>
          <a:stretch>
            <a:fillRect/>
          </a:stretch>
        </p:blipFill>
        <p:spPr>
          <a:xfrm>
            <a:off x="2267744" y="3212976"/>
            <a:ext cx="6430226" cy="3511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26747">
            <a:off x="2425529" y="3453356"/>
            <a:ext cx="6168541" cy="2862322"/>
          </a:xfrm>
          <a:prstGeom prst="rect">
            <a:avLst/>
          </a:prstGeom>
          <a:noFill/>
        </p:spPr>
        <p:txBody>
          <a:bodyPr wrap="square" rtlCol="0">
            <a:spAutoFit/>
          </a:bodyPr>
          <a:lstStyle/>
          <a:p>
            <a:pPr algn="just"/>
            <a:r>
              <a:rPr lang="it-IT" dirty="0">
                <a:solidFill>
                  <a:srgbClr val="002060"/>
                </a:solidFill>
              </a:rPr>
              <a:t>Nel maggio del 2019 la Corte dei Conti condanna 46 pescatori campani per aver preso il contributo di 40mila euro dalla Regione, finanziati con i fondi </a:t>
            </a:r>
            <a:r>
              <a:rPr lang="it-IT" dirty="0" err="1">
                <a:solidFill>
                  <a:srgbClr val="002060"/>
                </a:solidFill>
              </a:rPr>
              <a:t>Fep</a:t>
            </a:r>
            <a:r>
              <a:rPr lang="it-IT" dirty="0">
                <a:solidFill>
                  <a:srgbClr val="002060"/>
                </a:solidFill>
              </a:rPr>
              <a:t> 2007-2013, come buonuscita per abbandonare la pesca e cambiare mestiere entro 18 mesi, ma quasi nessuno l’ha fatto, continuando, in alcuni casi, a praticare l'attività professionale Tra i beneficiari anche condannati in via definitiva che non avrebbero potuto accedere al bando e pensionati. Alcuni, infatti, hanno falsificato anche le autocertificazioni sulle condanne penali per bypassare i requisiti del bando.</a:t>
            </a:r>
            <a:endParaRPr lang="en-US"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a:bodyPr>
          <a:lstStyle/>
          <a:p>
            <a:pPr algn="just">
              <a:buNone/>
            </a:pPr>
            <a:r>
              <a:rPr lang="it-IT" sz="2000" dirty="0"/>
              <a:t>	Il fraudolento ottenimento di finanziamenti connessi a opere rese illegittimamente ammissibili e non rientranti tra le tipologie di intervento stabilite dai bandi regionali</a:t>
            </a:r>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mj-lt"/>
                <a:ea typeface="+mj-ea"/>
                <a:cs typeface="+mj-cs"/>
              </a:rPr>
              <a:t>Principali sistemi di frode rilevati nel settore della Politica comune della Pesca</a:t>
            </a:r>
          </a:p>
        </p:txBody>
      </p:sp>
      <p:pic>
        <p:nvPicPr>
          <p:cNvPr id="4" name="Picture 3"/>
          <p:cNvPicPr>
            <a:picLocks noChangeAspect="1"/>
          </p:cNvPicPr>
          <p:nvPr/>
        </p:nvPicPr>
        <p:blipFill>
          <a:blip r:embed="rId2"/>
          <a:stretch>
            <a:fillRect/>
          </a:stretch>
        </p:blipFill>
        <p:spPr>
          <a:xfrm>
            <a:off x="1403648" y="2276872"/>
            <a:ext cx="6934282" cy="42065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41777">
            <a:off x="1563256" y="2770949"/>
            <a:ext cx="6480194" cy="3231654"/>
          </a:xfrm>
          <a:prstGeom prst="rect">
            <a:avLst/>
          </a:prstGeom>
          <a:noFill/>
        </p:spPr>
        <p:txBody>
          <a:bodyPr wrap="square" rtlCol="0">
            <a:spAutoFit/>
          </a:bodyPr>
          <a:lstStyle/>
          <a:p>
            <a:pPr algn="just"/>
            <a:r>
              <a:rPr lang="it-IT" sz="1700" dirty="0">
                <a:solidFill>
                  <a:srgbClr val="002060"/>
                </a:solidFill>
              </a:rPr>
              <a:t>La Guardia di Finanza di Lecce, tra il 2015 e il 2016, ha condotto un'operazione di servizio riguardante un finanziamento pubblico a valere sul FEP 2007-2013 erogato ed interamente incassato dalla società beneficiaria per un totale di circa 500.000 euro. Dalla predetta attività è emerso che alcuni dirigenti e funzionari del preposto ente regionale, avevano reso illegittimamente ammissibile al finanziamento la costruzione </a:t>
            </a:r>
            <a:r>
              <a:rPr lang="it-IT" sz="1700" i="1" dirty="0">
                <a:solidFill>
                  <a:srgbClr val="002060"/>
                </a:solidFill>
              </a:rPr>
              <a:t>ex novo </a:t>
            </a:r>
            <a:r>
              <a:rPr lang="it-IT" sz="1700" dirty="0">
                <a:solidFill>
                  <a:srgbClr val="002060"/>
                </a:solidFill>
              </a:rPr>
              <a:t>– in una zona industriale lontana da qualsivoglia area portuale – di un capannone da adibire a cantiere nautico da parte di un'impresa privata, avente, peraltro, come oggetto sociale l'esercizio di attività di </a:t>
            </a:r>
            <a:r>
              <a:rPr lang="it-IT" sz="1700" i="1" dirty="0">
                <a:solidFill>
                  <a:srgbClr val="002060"/>
                </a:solidFill>
              </a:rPr>
              <a:t>“Riparazione e manutenzione di navi commerciali e da diporto”</a:t>
            </a:r>
            <a:r>
              <a:rPr lang="it-IT" sz="1700" dirty="0">
                <a:solidFill>
                  <a:srgbClr val="002060"/>
                </a:solidFill>
              </a:rPr>
              <a:t>, non rientrante tra le tipologie di intervento stabilite nel bando regionale. </a:t>
            </a:r>
            <a:endParaRPr lang="en-US" sz="1700" dirty="0">
              <a:solidFill>
                <a:srgbClr val="002060"/>
              </a:solidFill>
            </a:endParaRPr>
          </a:p>
        </p:txBody>
      </p:sp>
    </p:spTree>
    <p:extLst>
      <p:ext uri="{BB962C8B-B14F-4D97-AF65-F5344CB8AC3E}">
        <p14:creationId xmlns:p14="http://schemas.microsoft.com/office/powerpoint/2010/main" val="343107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èche droite rayée 3"/>
          <p:cNvSpPr>
            <a:spLocks/>
          </p:cNvSpPr>
          <p:nvPr/>
        </p:nvSpPr>
        <p:spPr bwMode="auto">
          <a:xfrm>
            <a:off x="3132138" y="2852738"/>
            <a:ext cx="977900" cy="485775"/>
          </a:xfrm>
          <a:custGeom>
            <a:avLst/>
            <a:gdLst>
              <a:gd name="T0" fmla="*/ 0 w 978408"/>
              <a:gd name="T1" fmla="*/ 121158 h 484632"/>
              <a:gd name="T2" fmla="*/ 15145 w 978408"/>
              <a:gd name="T3" fmla="*/ 121158 h 484632"/>
              <a:gd name="T4" fmla="*/ 15145 w 978408"/>
              <a:gd name="T5" fmla="*/ 363474 h 484632"/>
              <a:gd name="T6" fmla="*/ 0 w 978408"/>
              <a:gd name="T7" fmla="*/ 363474 h 484632"/>
              <a:gd name="T8" fmla="*/ 0 w 978408"/>
              <a:gd name="T9" fmla="*/ 121158 h 484632"/>
              <a:gd name="T10" fmla="*/ 30290 w 978408"/>
              <a:gd name="T11" fmla="*/ 121158 h 484632"/>
              <a:gd name="T12" fmla="*/ 60579 w 978408"/>
              <a:gd name="T13" fmla="*/ 121158 h 484632"/>
              <a:gd name="T14" fmla="*/ 60579 w 978408"/>
              <a:gd name="T15" fmla="*/ 363474 h 484632"/>
              <a:gd name="T16" fmla="*/ 30290 w 978408"/>
              <a:gd name="T17" fmla="*/ 363474 h 484632"/>
              <a:gd name="T18" fmla="*/ 30290 w 978408"/>
              <a:gd name="T19" fmla="*/ 121158 h 484632"/>
              <a:gd name="T20" fmla="*/ 75724 w 978408"/>
              <a:gd name="T21" fmla="*/ 121158 h 484632"/>
              <a:gd name="T22" fmla="*/ 736092 w 978408"/>
              <a:gd name="T23" fmla="*/ 121158 h 484632"/>
              <a:gd name="T24" fmla="*/ 736092 w 978408"/>
              <a:gd name="T25" fmla="*/ 0 h 484632"/>
              <a:gd name="T26" fmla="*/ 978408 w 978408"/>
              <a:gd name="T27" fmla="*/ 242316 h 484632"/>
              <a:gd name="T28" fmla="*/ 736092 w 978408"/>
              <a:gd name="T29" fmla="*/ 484632 h 484632"/>
              <a:gd name="T30" fmla="*/ 736092 w 978408"/>
              <a:gd name="T31" fmla="*/ 363474 h 484632"/>
              <a:gd name="T32" fmla="*/ 75724 w 978408"/>
              <a:gd name="T33" fmla="*/ 363474 h 484632"/>
              <a:gd name="T34" fmla="*/ 75724 w 978408"/>
              <a:gd name="T35" fmla="*/ 121158 h 484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8408" h="484632">
                <a:moveTo>
                  <a:pt x="0" y="121158"/>
                </a:moveTo>
                <a:lnTo>
                  <a:pt x="15145" y="121158"/>
                </a:lnTo>
                <a:lnTo>
                  <a:pt x="15145" y="363474"/>
                </a:lnTo>
                <a:lnTo>
                  <a:pt x="0" y="363474"/>
                </a:lnTo>
                <a:lnTo>
                  <a:pt x="0" y="121158"/>
                </a:lnTo>
                <a:close/>
                <a:moveTo>
                  <a:pt x="30290" y="121158"/>
                </a:moveTo>
                <a:lnTo>
                  <a:pt x="60579" y="121158"/>
                </a:lnTo>
                <a:lnTo>
                  <a:pt x="60579" y="363474"/>
                </a:lnTo>
                <a:lnTo>
                  <a:pt x="30290" y="363474"/>
                </a:lnTo>
                <a:lnTo>
                  <a:pt x="30290" y="121158"/>
                </a:lnTo>
                <a:close/>
                <a:moveTo>
                  <a:pt x="75724" y="121158"/>
                </a:moveTo>
                <a:lnTo>
                  <a:pt x="736092" y="121158"/>
                </a:lnTo>
                <a:lnTo>
                  <a:pt x="736092" y="0"/>
                </a:lnTo>
                <a:lnTo>
                  <a:pt x="978408" y="242316"/>
                </a:lnTo>
                <a:lnTo>
                  <a:pt x="736092" y="484632"/>
                </a:lnTo>
                <a:lnTo>
                  <a:pt x="736092" y="363474"/>
                </a:lnTo>
                <a:lnTo>
                  <a:pt x="75724" y="363474"/>
                </a:lnTo>
                <a:lnTo>
                  <a:pt x="75724" y="12115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defRPr/>
            </a:pPr>
            <a:endParaRPr lang="en-GB">
              <a:latin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08" y="1817613"/>
            <a:ext cx="8312948" cy="42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9614887">
            <a:off x="2123728" y="3578586"/>
            <a:ext cx="4878880" cy="369332"/>
          </a:xfrm>
          <a:prstGeom prst="rect">
            <a:avLst/>
          </a:prstGeom>
          <a:solidFill>
            <a:srgbClr val="0F5494"/>
          </a:solidFill>
        </p:spPr>
        <p:txBody>
          <a:bodyPr wrap="square">
            <a:spAutoFit/>
          </a:bodyPr>
          <a:lstStyle/>
          <a:p>
            <a:pPr marL="0" lvl="2" algn="ctr" defTabSz="876300">
              <a:spcAft>
                <a:spcPts val="1200"/>
              </a:spcAft>
              <a:defRPr/>
            </a:pPr>
            <a:r>
              <a:rPr lang="it-IT" altLang="en-US" sz="1800" b="1" dirty="0">
                <a:solidFill>
                  <a:srgbClr val="FFFFFF"/>
                </a:solidFill>
                <a:latin typeface="Calibri" pitchFamily="34" charset="0"/>
              </a:rPr>
              <a:t>Vasca per acquacoltura? </a:t>
            </a:r>
            <a:endParaRPr lang="en-US" altLang="en-US" sz="1800" b="1" dirty="0">
              <a:solidFill>
                <a:srgbClr val="FFFFFF"/>
              </a:solidFill>
              <a:latin typeface="Calibri" pitchFamily="34" charset="0"/>
            </a:endParaRPr>
          </a:p>
        </p:txBody>
      </p:sp>
    </p:spTree>
    <p:extLst>
      <p:ext uri="{BB962C8B-B14F-4D97-AF65-F5344CB8AC3E}">
        <p14:creationId xmlns:p14="http://schemas.microsoft.com/office/powerpoint/2010/main" val="3231463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BEC510EB-16FB-439B-9AEB-739F63A55395}"/>
              </a:ext>
            </a:extLst>
          </p:cNvPr>
          <p:cNvSpPr/>
          <p:nvPr/>
        </p:nvSpPr>
        <p:spPr>
          <a:xfrm>
            <a:off x="755576" y="1412777"/>
            <a:ext cx="7632848" cy="2062103"/>
          </a:xfrm>
          <a:prstGeom prst="rect">
            <a:avLst/>
          </a:prstGeom>
        </p:spPr>
        <p:txBody>
          <a:bodyPr wrap="square">
            <a:spAutoFit/>
          </a:bodyPr>
          <a:lstStyle/>
          <a:p>
            <a:pPr marL="514350" indent="-514350" algn="just">
              <a:buFont typeface="+mj-lt"/>
              <a:buAutoNum type="arabicPeriod"/>
            </a:pPr>
            <a:r>
              <a:rPr lang="it-IT" sz="3200" dirty="0"/>
              <a:t>Definizioni e normativa</a:t>
            </a:r>
          </a:p>
          <a:p>
            <a:pPr marL="514350" indent="-514350" algn="just">
              <a:buFont typeface="+mj-lt"/>
              <a:buAutoNum type="arabicPeriod"/>
            </a:pPr>
            <a:r>
              <a:rPr lang="it-IT" sz="3200" dirty="0"/>
              <a:t>Dati statistici</a:t>
            </a:r>
          </a:p>
          <a:p>
            <a:pPr marL="514350" indent="-514350" algn="just">
              <a:buFont typeface="+mj-lt"/>
              <a:buAutoNum type="arabicPeriod"/>
            </a:pPr>
            <a:r>
              <a:rPr lang="it-IT" sz="3200" dirty="0"/>
              <a:t>Tipologia di frodi nel FEAMP</a:t>
            </a:r>
          </a:p>
          <a:p>
            <a:pPr marL="514350" indent="-514350" algn="just">
              <a:buFont typeface="+mj-lt"/>
              <a:buAutoNum type="arabicPeriod"/>
            </a:pPr>
            <a:r>
              <a:rPr lang="it-IT" sz="3200" dirty="0"/>
              <a:t>Altre tipologie di frodi nei fondi strutturali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a:bodyPr>
          <a:lstStyle/>
          <a:p>
            <a:pPr algn="just">
              <a:buNone/>
            </a:pPr>
            <a:r>
              <a:rPr lang="it-IT" sz="2000" dirty="0"/>
              <a:t>	a) Ricorso al cosiddetto contratto “chiavi in mano” </a:t>
            </a:r>
          </a:p>
          <a:p>
            <a:pPr algn="just">
              <a:buNone/>
            </a:pPr>
            <a:r>
              <a:rPr lang="it-IT" sz="2000" dirty="0"/>
              <a:t>	Attraverso l'utilizzo del cosiddetto “contratto chiavi in mano”, il soggetto beneficiario del finanziamento affida la realizzazione del progetto ad un fornitore unico (“general </a:t>
            </a:r>
            <a:r>
              <a:rPr lang="it-IT" sz="2000" dirty="0" err="1"/>
              <a:t>contractor</a:t>
            </a:r>
            <a:r>
              <a:rPr lang="it-IT" sz="2000" dirty="0"/>
              <a:t>”), il quale si incarica di realizzare tanto le strutture e le opere murarie, quanto di installare impianti e attrezzature. In realtà, la figura del “general </a:t>
            </a:r>
            <a:r>
              <a:rPr lang="it-IT" sz="2000" dirty="0" err="1"/>
              <a:t>contractor</a:t>
            </a:r>
            <a:r>
              <a:rPr lang="it-IT" sz="2000" dirty="0"/>
              <a:t>” potrebbe far lievitare i costi mediante fatturazione di forniture “gonfiate” negli importi rispetto al reale valore di mercato. Questo perché, non sempre risulta agevole individuare i reali costi delle opere ammesse finanziamento e vengono imputati costi in tutto o in parte relativi a opere non ammissibili ma, in realtà, le operazioni “</a:t>
            </a:r>
            <a:r>
              <a:rPr lang="it-IT" sz="2000" dirty="0" err="1"/>
              <a:t>cartolarmente</a:t>
            </a:r>
            <a:r>
              <a:rPr lang="it-IT" sz="2000" dirty="0"/>
              <a:t>” affidate al fornitore unico vengono di fatto eseguite da ditte realmente operanti negli specifici settori di competenza (edilizia, meccanica, ecc.) e per costi notevolmente inferiori a quelli pattuiti nel contratto chiavi in mano.</a:t>
            </a:r>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6556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2411760" y="5013176"/>
            <a:ext cx="4676998" cy="648072"/>
          </a:xfrm>
          <a:prstGeom prst="rect">
            <a:avLst/>
          </a:prstGeom>
          <a:noFill/>
          <a:ln w="28575">
            <a:solidFill>
              <a:srgbClr val="0F54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indent="0" algn="ctr">
              <a:defRPr/>
            </a:pPr>
            <a:r>
              <a:rPr lang="en-GB" sz="2000" dirty="0" err="1">
                <a:ea typeface="ＭＳ Ｐゴシック" charset="0"/>
              </a:rPr>
              <a:t>Ragionevolezza</a:t>
            </a:r>
            <a:r>
              <a:rPr lang="en-GB" sz="2000" dirty="0">
                <a:ea typeface="ＭＳ Ｐゴシック" charset="0"/>
              </a:rPr>
              <a:t> </a:t>
            </a:r>
            <a:r>
              <a:rPr lang="en-GB" sz="2000" dirty="0" err="1">
                <a:ea typeface="ＭＳ Ｐゴシック" charset="0"/>
              </a:rPr>
              <a:t>della</a:t>
            </a:r>
            <a:r>
              <a:rPr lang="en-GB" sz="2000" dirty="0">
                <a:ea typeface="ＭＳ Ｐゴシック" charset="0"/>
              </a:rPr>
              <a:t> </a:t>
            </a:r>
            <a:r>
              <a:rPr lang="en-GB" sz="2000" dirty="0" err="1">
                <a:ea typeface="ＭＳ Ｐゴシック" charset="0"/>
              </a:rPr>
              <a:t>spesa</a:t>
            </a:r>
            <a:endParaRPr lang="en-GB" sz="2000" dirty="0">
              <a:ea typeface="ＭＳ Ｐゴシック" charset="0"/>
            </a:endParaRPr>
          </a:p>
        </p:txBody>
      </p:sp>
      <p:sp>
        <p:nvSpPr>
          <p:cNvPr id="3" name="Rectangle 2"/>
          <p:cNvSpPr txBox="1">
            <a:spLocks noChangeArrowheads="1"/>
          </p:cNvSpPr>
          <p:nvPr/>
        </p:nvSpPr>
        <p:spPr bwMode="auto">
          <a:xfrm>
            <a:off x="3563888" y="692696"/>
            <a:ext cx="2736304" cy="648072"/>
          </a:xfrm>
          <a:prstGeom prst="rect">
            <a:avLst/>
          </a:prstGeom>
          <a:noFill/>
          <a:ln w="28575">
            <a:solidFill>
              <a:srgbClr val="0F54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indent="0" algn="ctr">
              <a:defRPr/>
            </a:pPr>
            <a:r>
              <a:rPr lang="en-GB" sz="2000" dirty="0" err="1">
                <a:ea typeface="ＭＳ Ｐゴシック" charset="0"/>
              </a:rPr>
              <a:t>Beneficiario</a:t>
            </a:r>
            <a:r>
              <a:rPr lang="en-GB" sz="2000" dirty="0">
                <a:ea typeface="ＭＳ Ｐゴシック" charset="0"/>
              </a:rPr>
              <a:t> </a:t>
            </a:r>
          </a:p>
        </p:txBody>
      </p:sp>
      <p:sp>
        <p:nvSpPr>
          <p:cNvPr id="4" name="Curved Right Arrow 9"/>
          <p:cNvSpPr/>
          <p:nvPr/>
        </p:nvSpPr>
        <p:spPr bwMode="auto">
          <a:xfrm>
            <a:off x="1259632" y="1052736"/>
            <a:ext cx="1368152" cy="3996444"/>
          </a:xfrm>
          <a:prstGeom prst="curved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sp>
        <p:nvSpPr>
          <p:cNvPr id="8" name="Down Arrow 1"/>
          <p:cNvSpPr/>
          <p:nvPr/>
        </p:nvSpPr>
        <p:spPr bwMode="auto">
          <a:xfrm>
            <a:off x="4572000" y="1772816"/>
            <a:ext cx="648072" cy="792088"/>
          </a:xfrm>
          <a:prstGeom prst="down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sp>
        <p:nvSpPr>
          <p:cNvPr id="9" name="Rectangle 2"/>
          <p:cNvSpPr txBox="1">
            <a:spLocks noChangeArrowheads="1"/>
          </p:cNvSpPr>
          <p:nvPr/>
        </p:nvSpPr>
        <p:spPr bwMode="auto">
          <a:xfrm>
            <a:off x="3563888" y="2780928"/>
            <a:ext cx="2736304" cy="648072"/>
          </a:xfrm>
          <a:prstGeom prst="rect">
            <a:avLst/>
          </a:prstGeom>
          <a:noFill/>
          <a:ln w="28575">
            <a:solidFill>
              <a:srgbClr val="0F549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indent="0" algn="ctr">
              <a:defRPr/>
            </a:pPr>
            <a:r>
              <a:rPr lang="it-IT" sz="2000" dirty="0"/>
              <a:t>general </a:t>
            </a:r>
            <a:r>
              <a:rPr lang="it-IT" sz="2000" dirty="0" err="1"/>
              <a:t>contractor</a:t>
            </a:r>
            <a:endParaRPr lang="en-GB" sz="2000" dirty="0">
              <a:ea typeface="ＭＳ Ｐゴシック" charset="0"/>
            </a:endParaRPr>
          </a:p>
        </p:txBody>
      </p:sp>
      <p:sp>
        <p:nvSpPr>
          <p:cNvPr id="10" name="Down Arrow 8"/>
          <p:cNvSpPr/>
          <p:nvPr/>
        </p:nvSpPr>
        <p:spPr bwMode="auto">
          <a:xfrm>
            <a:off x="4572000" y="3861048"/>
            <a:ext cx="648072" cy="792088"/>
          </a:xfrm>
          <a:prstGeom prst="down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charset="0"/>
              <a:ea typeface="ＭＳ Ｐゴシック" charset="0"/>
            </a:endParaRPr>
          </a:p>
        </p:txBody>
      </p:sp>
      <p:sp>
        <p:nvSpPr>
          <p:cNvPr id="13" name="Rectangle 2"/>
          <p:cNvSpPr txBox="1">
            <a:spLocks noChangeArrowheads="1"/>
          </p:cNvSpPr>
          <p:nvPr/>
        </p:nvSpPr>
        <p:spPr bwMode="auto">
          <a:xfrm rot="21137508">
            <a:off x="2578108" y="4963867"/>
            <a:ext cx="4676998" cy="648072"/>
          </a:xfrm>
          <a:prstGeom prst="rect">
            <a:avLst/>
          </a:prstGeom>
          <a:solidFill>
            <a:schemeClr val="bg1"/>
          </a:solidFill>
          <a:ln w="28575">
            <a:solidFill>
              <a:srgbClr val="FF0000"/>
            </a:solidFill>
            <a:miter lim="800000"/>
            <a:headEnd/>
            <a:tailEnd/>
          </a:ln>
          <a:effectLst/>
        </p:spPr>
        <p:txBody>
          <a:bodyPr anchor="ctr"/>
          <a:lst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indent="0" algn="ctr">
              <a:defRPr/>
            </a:pPr>
            <a:r>
              <a:rPr lang="en-GB" sz="2000" dirty="0" err="1">
                <a:ea typeface="ＭＳ Ｐゴシック" charset="0"/>
              </a:rPr>
              <a:t>Rischio</a:t>
            </a:r>
            <a:r>
              <a:rPr lang="en-GB" sz="2000" dirty="0">
                <a:ea typeface="ＭＳ Ｐゴシック" charset="0"/>
              </a:rPr>
              <a:t>: </a:t>
            </a:r>
            <a:r>
              <a:rPr lang="en-GB" sz="2000" dirty="0" err="1">
                <a:ea typeface="ＭＳ Ｐゴシック" charset="0"/>
              </a:rPr>
              <a:t>Servizi</a:t>
            </a:r>
            <a:r>
              <a:rPr lang="en-GB" sz="2000" dirty="0">
                <a:ea typeface="ＭＳ Ｐゴシック" charset="0"/>
              </a:rPr>
              <a:t> </a:t>
            </a:r>
            <a:r>
              <a:rPr lang="en-GB" sz="2000" dirty="0" err="1">
                <a:ea typeface="ＭＳ Ｐゴシック" charset="0"/>
              </a:rPr>
              <a:t>gonfiati</a:t>
            </a:r>
            <a:r>
              <a:rPr lang="en-GB" sz="2000" dirty="0">
                <a:ea typeface="ＭＳ Ｐゴシック" charset="0"/>
              </a:rPr>
              <a:t>/</a:t>
            </a:r>
            <a:r>
              <a:rPr lang="en-GB" sz="2000" dirty="0" err="1">
                <a:ea typeface="ＭＳ Ｐゴシック" charset="0"/>
              </a:rPr>
              <a:t>fittizi</a:t>
            </a:r>
            <a:endParaRPr lang="en-GB" sz="2000" dirty="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6"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188" y="1087438"/>
            <a:ext cx="8050212"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p:cNvSpPr>
          <p:nvPr/>
        </p:nvSpPr>
        <p:spPr bwMode="auto">
          <a:xfrm>
            <a:off x="960438" y="4338639"/>
            <a:ext cx="7354887" cy="1106586"/>
          </a:xfrm>
          <a:prstGeom prst="borderCallout3">
            <a:avLst>
              <a:gd name="adj1" fmla="val -935"/>
              <a:gd name="adj2" fmla="val 50037"/>
              <a:gd name="adj3" fmla="val -9977"/>
              <a:gd name="adj4" fmla="val 88667"/>
              <a:gd name="adj5" fmla="val -18593"/>
              <a:gd name="adj6" fmla="val 97167"/>
              <a:gd name="adj7" fmla="val -69370"/>
              <a:gd name="adj8" fmla="val 97086"/>
            </a:avLst>
          </a:prstGeom>
          <a:noFill/>
          <a:ln w="34925">
            <a:solidFill>
              <a:srgbClr val="0F5494"/>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0000"/>
              </a:lnSpc>
            </a:pPr>
            <a:r>
              <a:rPr lang="fr-BE" sz="2600" dirty="0" err="1">
                <a:solidFill>
                  <a:srgbClr val="0F5494"/>
                </a:solidFill>
              </a:rPr>
              <a:t>Prezzo</a:t>
            </a:r>
            <a:r>
              <a:rPr lang="fr-BE" sz="2600" dirty="0">
                <a:solidFill>
                  <a:srgbClr val="0F5494"/>
                </a:solidFill>
              </a:rPr>
              <a:t> di </a:t>
            </a:r>
            <a:r>
              <a:rPr lang="fr-BE" sz="2600" dirty="0" err="1">
                <a:solidFill>
                  <a:srgbClr val="0F5494"/>
                </a:solidFill>
              </a:rPr>
              <a:t>listino</a:t>
            </a:r>
            <a:r>
              <a:rPr lang="fr-BE" sz="2600" dirty="0">
                <a:solidFill>
                  <a:srgbClr val="0F5494"/>
                </a:solidFill>
              </a:rPr>
              <a:t> = 85.310 €</a:t>
            </a:r>
          </a:p>
          <a:p>
            <a:pPr algn="ctr">
              <a:lnSpc>
                <a:spcPct val="120000"/>
              </a:lnSpc>
            </a:pPr>
            <a:r>
              <a:rPr lang="fr-BE" sz="2600" dirty="0" err="1">
                <a:solidFill>
                  <a:srgbClr val="0F5494"/>
                </a:solidFill>
              </a:rPr>
              <a:t>Prezzo</a:t>
            </a:r>
            <a:r>
              <a:rPr lang="fr-BE" sz="2600" dirty="0">
                <a:solidFill>
                  <a:srgbClr val="0F5494"/>
                </a:solidFill>
              </a:rPr>
              <a:t> di </a:t>
            </a:r>
            <a:r>
              <a:rPr lang="fr-BE" sz="2600" dirty="0" err="1">
                <a:solidFill>
                  <a:srgbClr val="0F5494"/>
                </a:solidFill>
              </a:rPr>
              <a:t>mercato</a:t>
            </a:r>
            <a:r>
              <a:rPr lang="fr-BE" sz="2600" dirty="0">
                <a:solidFill>
                  <a:srgbClr val="0F5494"/>
                </a:solidFill>
              </a:rPr>
              <a:t> = ca. 65.000 € </a:t>
            </a:r>
          </a:p>
        </p:txBody>
      </p:sp>
      <p:sp>
        <p:nvSpPr>
          <p:cNvPr id="6" name="Oval 7"/>
          <p:cNvSpPr>
            <a:spLocks noChangeArrowheads="1"/>
          </p:cNvSpPr>
          <p:nvPr/>
        </p:nvSpPr>
        <p:spPr bwMode="auto">
          <a:xfrm>
            <a:off x="971550" y="2952750"/>
            <a:ext cx="1343025" cy="5715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8"/>
          <p:cNvSpPr>
            <a:spLocks noChangeArrowheads="1"/>
          </p:cNvSpPr>
          <p:nvPr/>
        </p:nvSpPr>
        <p:spPr bwMode="auto">
          <a:xfrm>
            <a:off x="7321550" y="2901950"/>
            <a:ext cx="1343025" cy="5715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a:bodyPr>
          <a:lstStyle/>
          <a:p>
            <a:pPr algn="just">
              <a:buNone/>
            </a:pPr>
            <a:r>
              <a:rPr lang="it-IT" sz="2000" dirty="0"/>
              <a:t>	b) Acquisto di macchinari non “nuovi di fabbrica”</a:t>
            </a:r>
          </a:p>
          <a:p>
            <a:pPr algn="just">
              <a:buNone/>
            </a:pPr>
            <a:r>
              <a:rPr lang="it-IT" sz="2000" dirty="0"/>
              <a:t>	</a:t>
            </a:r>
            <a:r>
              <a:rPr lang="it-IT" dirty="0"/>
              <a:t>Spesso, gli impianti acquistati, seppur presenti e rinvenuti nell'opificio all'atto della ispezione, nella realtà non sono “nuovi di fabbrica”, requisito essenziale per l'ottenimento del finanziamento. In realtà, le linee di produzione finanziate vengono opportunamente pulite, sgrassate, riverniciate e “</a:t>
            </a:r>
            <a:r>
              <a:rPr lang="it-IT" dirty="0" err="1"/>
              <a:t>ri</a:t>
            </a:r>
            <a:r>
              <a:rPr lang="it-IT" dirty="0"/>
              <a:t>-etichettate” (modello, matricola e anno di costruzione) affinché, ad una sommaria ricognizione esterna, possano effettivamente risultare come nuove. In questo caso, è fondamentale effettuare i riscontri direttamente presso il produttore degli impianti che sarà sicuramente in grado di fornire dati certi e inconfutabili sui modelli, sugli anni di produzione e sui primi acquirenti, atteso che tali cessioni sono normalmente accompagnate da collaudi e primi avviamenti da parte della stessa ditta di produzione. </a:t>
            </a:r>
            <a:endParaRPr lang="it-IT" sz="2000" dirty="0"/>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7777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268760"/>
            <a:ext cx="8568952" cy="4813995"/>
          </a:xfrm>
        </p:spPr>
        <p:txBody>
          <a:bodyPr>
            <a:normAutofit fontScale="70000" lnSpcReduction="20000"/>
          </a:bodyPr>
          <a:lstStyle/>
          <a:p>
            <a:pPr algn="just">
              <a:buNone/>
            </a:pPr>
            <a:r>
              <a:rPr lang="it-IT" sz="2000" dirty="0"/>
              <a:t>	</a:t>
            </a:r>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endParaRPr lang="it-IT" sz="2000" dirty="0"/>
          </a:p>
          <a:p>
            <a:pPr algn="just">
              <a:buNone/>
            </a:pPr>
            <a:r>
              <a:rPr lang="it-IT" sz="2600" b="1" dirty="0">
                <a:highlight>
                  <a:srgbClr val="FFFF00"/>
                </a:highlight>
              </a:rPr>
              <a:t>CIN</a:t>
            </a:r>
            <a:r>
              <a:rPr lang="it-IT" sz="2600" dirty="0"/>
              <a:t>, che è l’acronimo di </a:t>
            </a:r>
            <a:r>
              <a:rPr lang="it-IT" sz="2600" dirty="0" err="1"/>
              <a:t>Craft</a:t>
            </a:r>
            <a:r>
              <a:rPr lang="it-IT" sz="2600" dirty="0"/>
              <a:t> Identification </a:t>
            </a:r>
            <a:r>
              <a:rPr lang="it-IT" sz="2600" dirty="0" err="1"/>
              <a:t>Number</a:t>
            </a:r>
            <a:r>
              <a:rPr lang="it-IT" sz="2600" dirty="0"/>
              <a:t>, ed ogni barca deve esserne provvisto. </a:t>
            </a:r>
          </a:p>
          <a:p>
            <a:pPr algn="just">
              <a:buNone/>
            </a:pPr>
            <a:r>
              <a:rPr lang="it-IT" sz="2600" dirty="0"/>
              <a:t>Questo è un CIN di una barca: FR-SPBCR983I314</a:t>
            </a:r>
          </a:p>
          <a:p>
            <a:pPr algn="just">
              <a:buNone/>
            </a:pPr>
            <a:r>
              <a:rPr lang="it-IT" sz="2600" b="1" dirty="0">
                <a:highlight>
                  <a:srgbClr val="FFFF00"/>
                </a:highlight>
              </a:rPr>
              <a:t>FR</a:t>
            </a:r>
            <a:r>
              <a:rPr lang="it-IT" sz="2600" dirty="0"/>
              <a:t> = CODICE NAZIONE DEL PRODUTTORE</a:t>
            </a:r>
          </a:p>
          <a:p>
            <a:pPr algn="just">
              <a:buNone/>
            </a:pPr>
            <a:r>
              <a:rPr lang="it-IT" sz="2600" b="1" dirty="0">
                <a:highlight>
                  <a:srgbClr val="FFFF00"/>
                </a:highlight>
              </a:rPr>
              <a:t>SPB</a:t>
            </a:r>
            <a:r>
              <a:rPr lang="it-IT" sz="2600" dirty="0"/>
              <a:t> = CODICE IDENTIFICATIVO DEL PRODUTTORE</a:t>
            </a:r>
          </a:p>
          <a:p>
            <a:pPr algn="just">
              <a:buNone/>
            </a:pPr>
            <a:r>
              <a:rPr lang="it-IT" sz="2600" b="1" dirty="0">
                <a:highlight>
                  <a:srgbClr val="FFFF00"/>
                </a:highlight>
              </a:rPr>
              <a:t>CR983</a:t>
            </a:r>
            <a:r>
              <a:rPr lang="it-IT" sz="2600" dirty="0"/>
              <a:t> = NUMERO MATRICOLA</a:t>
            </a:r>
          </a:p>
          <a:p>
            <a:pPr algn="just">
              <a:buNone/>
            </a:pPr>
            <a:r>
              <a:rPr lang="it-IT" sz="2600" b="1" dirty="0">
                <a:highlight>
                  <a:srgbClr val="FFFF00"/>
                </a:highlight>
              </a:rPr>
              <a:t>I</a:t>
            </a:r>
            <a:r>
              <a:rPr lang="it-IT" sz="2600" dirty="0"/>
              <a:t> = MESE DI PRODUZIONE (A=</a:t>
            </a:r>
            <a:r>
              <a:rPr lang="it-IT" sz="2600" dirty="0" err="1"/>
              <a:t>Gen</a:t>
            </a:r>
            <a:r>
              <a:rPr lang="it-IT" sz="2600" dirty="0"/>
              <a:t>, B=</a:t>
            </a:r>
            <a:r>
              <a:rPr lang="it-IT" sz="2600" dirty="0" err="1"/>
              <a:t>Feb</a:t>
            </a:r>
            <a:r>
              <a:rPr lang="it-IT" sz="2600" dirty="0"/>
              <a:t>, C=mar, D=</a:t>
            </a:r>
            <a:r>
              <a:rPr lang="it-IT" sz="2600" dirty="0" err="1"/>
              <a:t>apr</a:t>
            </a:r>
            <a:r>
              <a:rPr lang="it-IT" sz="2600" dirty="0"/>
              <a:t>, E=</a:t>
            </a:r>
            <a:r>
              <a:rPr lang="it-IT" sz="2600" dirty="0" err="1"/>
              <a:t>mag</a:t>
            </a:r>
            <a:r>
              <a:rPr lang="it-IT" sz="2600" dirty="0"/>
              <a:t>, F=</a:t>
            </a:r>
            <a:r>
              <a:rPr lang="it-IT" sz="2600" dirty="0" err="1"/>
              <a:t>giu</a:t>
            </a:r>
            <a:r>
              <a:rPr lang="it-IT" sz="2600" dirty="0"/>
              <a:t>, G=</a:t>
            </a:r>
            <a:r>
              <a:rPr lang="it-IT" sz="2600" dirty="0" err="1"/>
              <a:t>lug</a:t>
            </a:r>
            <a:r>
              <a:rPr lang="it-IT" sz="2600" dirty="0"/>
              <a:t>, H=ago, I=set, J=</a:t>
            </a:r>
            <a:r>
              <a:rPr lang="it-IT" sz="2600" dirty="0" err="1"/>
              <a:t>ott</a:t>
            </a:r>
            <a:r>
              <a:rPr lang="it-IT" sz="2600" dirty="0"/>
              <a:t>, K=</a:t>
            </a:r>
            <a:r>
              <a:rPr lang="it-IT" sz="2600" dirty="0" err="1"/>
              <a:t>nov</a:t>
            </a:r>
            <a:r>
              <a:rPr lang="it-IT" sz="2600" dirty="0"/>
              <a:t>, L=</a:t>
            </a:r>
            <a:r>
              <a:rPr lang="it-IT" sz="2600" dirty="0" err="1"/>
              <a:t>dic</a:t>
            </a:r>
            <a:r>
              <a:rPr lang="it-IT" sz="2600" dirty="0"/>
              <a:t>)</a:t>
            </a:r>
          </a:p>
          <a:p>
            <a:pPr algn="just">
              <a:buNone/>
            </a:pPr>
            <a:r>
              <a:rPr lang="it-IT" sz="2600" b="1" dirty="0">
                <a:highlight>
                  <a:srgbClr val="FFFF00"/>
                </a:highlight>
              </a:rPr>
              <a:t>3</a:t>
            </a:r>
            <a:r>
              <a:rPr lang="it-IT" sz="2600" dirty="0"/>
              <a:t> = Anno di produzione. In questo caso indica il 2013 siccome il modello è della decade del modello che segue dopo.</a:t>
            </a:r>
          </a:p>
          <a:p>
            <a:pPr algn="just">
              <a:buNone/>
            </a:pPr>
            <a:r>
              <a:rPr lang="it-IT" sz="2600" b="1" dirty="0">
                <a:highlight>
                  <a:srgbClr val="FFFF00"/>
                </a:highlight>
              </a:rPr>
              <a:t>14</a:t>
            </a:r>
            <a:r>
              <a:rPr lang="it-IT" sz="2600" dirty="0"/>
              <a:t> = anno dell’imbarcazione. In questo caso è il 2014</a:t>
            </a:r>
          </a:p>
          <a:p>
            <a:pPr algn="just">
              <a:buNone/>
            </a:pPr>
            <a:endParaRPr lang="it-IT" sz="2600" dirty="0"/>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556792"/>
            <a:ext cx="8639922" cy="2520280"/>
          </a:xfrm>
          <a:prstGeom prst="rect">
            <a:avLst/>
          </a:prstGeom>
        </p:spPr>
      </p:pic>
      <p:pic>
        <p:nvPicPr>
          <p:cNvPr id="5" name="Picture 3">
            <a:extLst>
              <a:ext uri="{FF2B5EF4-FFF2-40B4-BE49-F238E27FC236}">
                <a16:creationId xmlns:a16="http://schemas.microsoft.com/office/drawing/2014/main" id="{9C341667-E9B3-41C4-A233-10766BE41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321" y="1512404"/>
            <a:ext cx="4472130" cy="1304528"/>
          </a:xfrm>
          <a:prstGeom prst="rect">
            <a:avLst/>
          </a:prstGeom>
        </p:spPr>
      </p:pic>
    </p:spTree>
    <p:extLst>
      <p:ext uri="{BB962C8B-B14F-4D97-AF65-F5344CB8AC3E}">
        <p14:creationId xmlns:p14="http://schemas.microsoft.com/office/powerpoint/2010/main" val="24121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fontScale="92500"/>
          </a:bodyPr>
          <a:lstStyle/>
          <a:p>
            <a:pPr algn="just">
              <a:buNone/>
            </a:pPr>
            <a:r>
              <a:rPr lang="it-IT" sz="2000" dirty="0"/>
              <a:t>	c) Fittizio aumento del capitale sociale</a:t>
            </a:r>
          </a:p>
          <a:p>
            <a:pPr algn="just">
              <a:buNone/>
            </a:pPr>
            <a:r>
              <a:rPr lang="it-IT" sz="2000" dirty="0"/>
              <a:t>	</a:t>
            </a:r>
            <a:r>
              <a:rPr lang="it-IT" dirty="0"/>
              <a:t>La concessione delle agevolazioni finanziarie è subordinata alla verifica circa l'idoneità delle fonti finanziarie indicate dall'impresa al fine della realizzazione del progetto di investimento. Le predette fonti riguardano, in particolare, il capitale sociale che, secondo quanto disposto dalla normativa di riferimento, deve rispettare determinati parametri di consistenza, tanto che nella maggior parte dei casi le imprese che richiedono le agevolazioni si trovano nella necessità di apportare nuovi mezzi finanziari. Oltre al sistema di fittizio aumento del capitale effettuato mediante duplice delibera assembleare, un altro sistema di frode consiste nell'effettuare, da parte del soggetto beneficiario, il versamento del capitale sociale tramite l'apporto di un socio estero, il quale emette assegni privi di copertura versandoli sul C/C dell'azienda. All'atto del versamento in C/C, la banca rilascia la contabile comprovante il deposito degli assegni, a sua volta presentata dalla stessa azienda beneficiaria all'istituto di credito concessionario, corredata della delibera assembleare di aumento del capitale sociale.</a:t>
            </a:r>
            <a:endParaRPr lang="it-IT" sz="2000" dirty="0"/>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3949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a:bodyPr>
          <a:lstStyle/>
          <a:p>
            <a:pPr algn="just">
              <a:buNone/>
            </a:pPr>
            <a:r>
              <a:rPr lang="it-IT" sz="2000" dirty="0"/>
              <a:t>	d) Ulteriori metodi fraudolenti</a:t>
            </a:r>
          </a:p>
          <a:p>
            <a:pPr algn="just">
              <a:buNone/>
            </a:pPr>
            <a:endParaRPr lang="it-IT" sz="2000" dirty="0"/>
          </a:p>
          <a:p>
            <a:pPr algn="just">
              <a:buNone/>
            </a:pPr>
            <a:r>
              <a:rPr lang="it-IT" sz="2000" dirty="0"/>
              <a:t>	</a:t>
            </a:r>
            <a:r>
              <a:rPr lang="it-IT" dirty="0"/>
              <a:t>Altre modalità di indebita percezione dei fondi in trattazione vengono realizzate attraverso:</a:t>
            </a:r>
          </a:p>
          <a:p>
            <a:pPr algn="just">
              <a:buNone/>
            </a:pPr>
            <a:endParaRPr lang="it-IT" dirty="0"/>
          </a:p>
          <a:p>
            <a:pPr algn="just">
              <a:buNone/>
            </a:pPr>
            <a:r>
              <a:rPr lang="it-IT" dirty="0"/>
              <a:t>- autocertificazioni infedeli sullo stato di avanzamento lavori;</a:t>
            </a:r>
          </a:p>
          <a:p>
            <a:pPr algn="just">
              <a:buNone/>
            </a:pPr>
            <a:r>
              <a:rPr lang="it-IT" dirty="0"/>
              <a:t>- false attestazioni di spesa prodotte alla Pubblica Amministrazione. Le dichiarazioni liberatorie non assicurano certezza della spesa poiché, al fine di perpetrare la truffa, si ricorre spesso a fornitori compiacenti, i quali, oltre ad emettere fatture false, rilasciano mendaci dichiarazioni di “avvenuto pagamento”, permettendo così al beneficiario di incassare i contributi;</a:t>
            </a:r>
          </a:p>
          <a:p>
            <a:pPr algn="just">
              <a:buNone/>
            </a:pPr>
            <a:endParaRPr lang="it-IT" sz="2000" dirty="0"/>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7180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556792"/>
            <a:ext cx="8496944" cy="4525963"/>
          </a:xfrm>
        </p:spPr>
        <p:txBody>
          <a:bodyPr>
            <a:normAutofit/>
          </a:bodyPr>
          <a:lstStyle/>
          <a:p>
            <a:pPr algn="just">
              <a:buNone/>
            </a:pPr>
            <a:r>
              <a:rPr lang="it-IT" sz="2000" dirty="0"/>
              <a:t>	d) Ulteriori metodi fraudolenti</a:t>
            </a:r>
          </a:p>
          <a:p>
            <a:pPr algn="just">
              <a:buFontTx/>
              <a:buChar char="-"/>
            </a:pPr>
            <a:r>
              <a:rPr lang="it-IT" dirty="0"/>
              <a:t>ricorso a fornitori (fittizi) aventi sede all'estero, in modo da rendere difficoltoso l'accertamento. Tali società spesso fanno capo, anche per il tramite di prestanome, allo stesso soggetto titolare del finanziamento; in tali casi i pagamenti vengono regolarmente effettuati con bonifici bancari, ma successivamente le stesse somme rientrano nelle disponibilità del medesimo soggetto su altri conti bancari accesi all'estero;</a:t>
            </a:r>
          </a:p>
          <a:p>
            <a:pPr marL="0" indent="0" algn="just">
              <a:buNone/>
            </a:pPr>
            <a:endParaRPr lang="it-IT" dirty="0"/>
          </a:p>
          <a:p>
            <a:pPr algn="just">
              <a:buFontTx/>
              <a:buChar char="-"/>
            </a:pPr>
            <a:r>
              <a:rPr lang="it-IT" dirty="0"/>
              <a:t>utilizzo di false lettere di referenze bancarie che vengono presentate dal soggetto agevolato alla banca concessionaria, nelle quali viene “certificato” il possesso dei mezzi finanziari e patrimoniali idonei a far fronte agli apporti dei mezzi propri per la copertura degli investimenti finanziati. </a:t>
            </a:r>
          </a:p>
          <a:p>
            <a:pPr marL="0" indent="0" algn="just">
              <a:buNone/>
            </a:pPr>
            <a:endParaRPr lang="it-IT" sz="2000" dirty="0"/>
          </a:p>
        </p:txBody>
      </p:sp>
      <p:sp>
        <p:nvSpPr>
          <p:cNvPr id="6" name="Titolo 1"/>
          <p:cNvSpPr txBox="1">
            <a:spLocks/>
          </p:cNvSpPr>
          <p:nvPr/>
        </p:nvSpPr>
        <p:spPr>
          <a:xfrm>
            <a:off x="541784" y="204611"/>
            <a:ext cx="7916416" cy="1470025"/>
          </a:xfrm>
          <a:prstGeom prst="rect">
            <a:avLst/>
          </a:prstGeom>
        </p:spPr>
        <p:txBody>
          <a:bodyPr vert="horz" lIns="91440" tIns="45720" rIns="91440" bIns="45720" rtlCol="0" anchor="ctr">
            <a:normAutofit fontScale="97500"/>
          </a:bodyPr>
          <a:lstStyle/>
          <a:p>
            <a:pPr lvl="0" algn="ctr">
              <a:spcBef>
                <a:spcPct val="0"/>
              </a:spcBef>
              <a:defRPr/>
            </a:pPr>
            <a:r>
              <a:rPr lang="it-IT" sz="3200" b="1" dirty="0">
                <a:latin typeface="+mj-lt"/>
                <a:ea typeface="+mj-ea"/>
                <a:cs typeface="+mj-cs"/>
              </a:rPr>
              <a:t>Altri sistemi di frode rilevati nel settore dei Fondi Strutturali</a:t>
            </a:r>
            <a:endParaRPr kumimoji="0" lang="it-IT"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6975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564904"/>
            <a:ext cx="8229600" cy="2665065"/>
          </a:xfrm>
        </p:spPr>
        <p:txBody>
          <a:bodyPr/>
          <a:lstStyle/>
          <a:p>
            <a:pPr indent="0" algn="ctr" eaLnBrk="1" hangingPunct="1">
              <a:defRPr/>
            </a:pPr>
            <a:r>
              <a:rPr lang="fr-FR" b="1" dirty="0" err="1">
                <a:solidFill>
                  <a:schemeClr val="tx1"/>
                </a:solidFill>
                <a:latin typeface="Calibri" pitchFamily="34" charset="0"/>
                <a:ea typeface="ＭＳ Ｐゴシック" charset="0"/>
              </a:rPr>
              <a:t>Grazie</a:t>
            </a:r>
            <a:r>
              <a:rPr lang="fr-FR" b="1" dirty="0">
                <a:solidFill>
                  <a:schemeClr val="tx1"/>
                </a:solidFill>
                <a:latin typeface="Calibri" pitchFamily="34" charset="0"/>
                <a:ea typeface="ＭＳ Ｐゴシック" charset="0"/>
              </a:rPr>
              <a:t> per l'</a:t>
            </a:r>
            <a:r>
              <a:rPr lang="fr-FR" b="1" dirty="0" err="1">
                <a:solidFill>
                  <a:schemeClr val="tx1"/>
                </a:solidFill>
                <a:latin typeface="Calibri" pitchFamily="34" charset="0"/>
                <a:ea typeface="ＭＳ Ｐゴシック" charset="0"/>
              </a:rPr>
              <a:t>interesse</a:t>
            </a:r>
            <a:r>
              <a:rPr lang="fr-FR" b="1" dirty="0">
                <a:solidFill>
                  <a:schemeClr val="tx1"/>
                </a:solidFill>
                <a:latin typeface="Calibri" pitchFamily="34" charset="0"/>
                <a:ea typeface="ＭＳ Ｐゴシック" charset="0"/>
              </a:rPr>
              <a:t>!</a:t>
            </a:r>
            <a:br>
              <a:rPr lang="fr-FR" b="1" dirty="0">
                <a:solidFill>
                  <a:schemeClr val="tx1"/>
                </a:solidFill>
                <a:latin typeface="Calibri" pitchFamily="34" charset="0"/>
                <a:ea typeface="ＭＳ Ｐゴシック" charset="0"/>
              </a:rPr>
            </a:br>
            <a:br>
              <a:rPr lang="fr-FR" sz="2400" b="1" dirty="0">
                <a:latin typeface="Calibri" pitchFamily="34" charset="0"/>
                <a:ea typeface="ＭＳ Ｐゴシック" charset="0"/>
              </a:rPr>
            </a:br>
            <a:br>
              <a:rPr lang="fr-FR" sz="2400" dirty="0">
                <a:latin typeface="Calibri" pitchFamily="34" charset="0"/>
                <a:ea typeface="ＭＳ Ｐゴシック" charset="0"/>
              </a:rPr>
            </a:br>
            <a:endParaRPr lang="fr-FR" sz="1600" dirty="0">
              <a:latin typeface="Calibri" pitchFamily="34" charset="0"/>
              <a:ea typeface="ＭＳ Ｐゴシック" charset="0"/>
            </a:endParaRPr>
          </a:p>
        </p:txBody>
      </p:sp>
    </p:spTree>
    <p:extLst>
      <p:ext uri="{BB962C8B-B14F-4D97-AF65-F5344CB8AC3E}">
        <p14:creationId xmlns:p14="http://schemas.microsoft.com/office/powerpoint/2010/main" val="42067416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3568" y="686619"/>
            <a:ext cx="7772400" cy="1181993"/>
          </a:xfrm>
        </p:spPr>
        <p:txBody>
          <a:bodyPr/>
          <a:lstStyle/>
          <a:p>
            <a:r>
              <a:rPr lang="it-IT" b="1" dirty="0"/>
              <a:t>Irregolarità e Frode</a:t>
            </a:r>
          </a:p>
        </p:txBody>
      </p:sp>
      <p:sp>
        <p:nvSpPr>
          <p:cNvPr id="4" name="Sottotitolo 3"/>
          <p:cNvSpPr>
            <a:spLocks noGrp="1"/>
          </p:cNvSpPr>
          <p:nvPr>
            <p:ph type="subTitle" idx="1"/>
          </p:nvPr>
        </p:nvSpPr>
        <p:spPr>
          <a:xfrm>
            <a:off x="465312" y="2281136"/>
            <a:ext cx="8208912" cy="1752600"/>
          </a:xfrm>
        </p:spPr>
        <p:txBody>
          <a:bodyPr>
            <a:noAutofit/>
          </a:bodyPr>
          <a:lstStyle/>
          <a:p>
            <a:pPr algn="just"/>
            <a:r>
              <a:rPr lang="it-IT" sz="1800" b="0" dirty="0">
                <a:solidFill>
                  <a:schemeClr val="tx1"/>
                </a:solidFill>
              </a:rPr>
              <a:t>Per "</a:t>
            </a:r>
            <a:r>
              <a:rPr lang="it-IT" sz="1800" b="0" dirty="0">
                <a:solidFill>
                  <a:srgbClr val="FF0000"/>
                </a:solidFill>
              </a:rPr>
              <a:t>irregolarità</a:t>
            </a:r>
            <a:r>
              <a:rPr lang="it-IT" sz="1800" b="0" dirty="0">
                <a:solidFill>
                  <a:schemeClr val="tx1"/>
                </a:solidFill>
              </a:rPr>
              <a:t>" si intende </a:t>
            </a:r>
            <a:r>
              <a:rPr lang="it-IT" sz="1800" dirty="0">
                <a:solidFill>
                  <a:schemeClr val="tx1"/>
                </a:solidFill>
              </a:rPr>
              <a:t>qualsiasi violazione di una disposizione del diritto comunitario derivante da un'azione o un'omissione di un operatore economico che abbia o possa avere come conseguenza un pregiudizio al bilancio generale delle Comunità o ai bilanci da queste gestite, attraverso la diminuzione o la soppressione di entrate provenienti da risorse proprie percepite direttamente per conto delle Comunità, ovvero una spesa indebita </a:t>
            </a:r>
          </a:p>
        </p:txBody>
      </p:sp>
      <p:sp>
        <p:nvSpPr>
          <p:cNvPr id="5" name="Rettangolo 4"/>
          <p:cNvSpPr/>
          <p:nvPr/>
        </p:nvSpPr>
        <p:spPr>
          <a:xfrm>
            <a:off x="4427984" y="4437112"/>
            <a:ext cx="3677225" cy="369332"/>
          </a:xfrm>
          <a:prstGeom prst="rect">
            <a:avLst/>
          </a:prstGeom>
        </p:spPr>
        <p:txBody>
          <a:bodyPr wrap="none">
            <a:spAutoFit/>
          </a:bodyPr>
          <a:lstStyle/>
          <a:p>
            <a:r>
              <a:rPr lang="en-GB" b="1" dirty="0"/>
              <a:t>Art. 1 (2) </a:t>
            </a:r>
            <a:r>
              <a:rPr lang="en-GB" b="1" dirty="0" err="1"/>
              <a:t>Regolamento</a:t>
            </a:r>
            <a:r>
              <a:rPr lang="en-GB" b="1" dirty="0"/>
              <a:t> n. 2988/1995</a:t>
            </a:r>
          </a:p>
        </p:txBody>
      </p:sp>
      <p:sp>
        <p:nvSpPr>
          <p:cNvPr id="6" name="Rettangolo 5"/>
          <p:cNvSpPr/>
          <p:nvPr/>
        </p:nvSpPr>
        <p:spPr>
          <a:xfrm>
            <a:off x="1043608" y="4941168"/>
            <a:ext cx="4611006" cy="369332"/>
          </a:xfrm>
          <a:prstGeom prst="rect">
            <a:avLst/>
          </a:prstGeom>
        </p:spPr>
        <p:txBody>
          <a:bodyPr wrap="none">
            <a:spAutoFit/>
          </a:bodyPr>
          <a:lstStyle/>
          <a:p>
            <a:r>
              <a:rPr lang="it-IT" b="1" u="sng" dirty="0">
                <a:solidFill>
                  <a:srgbClr val="FF0000"/>
                </a:solidFill>
              </a:rPr>
              <a:t>Qualsiasi violazione: Negligente o intenzionale</a:t>
            </a:r>
            <a:endParaRPr lang="en-GB" b="1" u="sng" dirty="0">
              <a:solidFill>
                <a:srgbClr val="FF0000"/>
              </a:solidFill>
            </a:endParaRPr>
          </a:p>
        </p:txBody>
      </p:sp>
      <p:sp>
        <p:nvSpPr>
          <p:cNvPr id="2" name="Rectangle 1"/>
          <p:cNvSpPr/>
          <p:nvPr/>
        </p:nvSpPr>
        <p:spPr>
          <a:xfrm>
            <a:off x="3419872" y="2327310"/>
            <a:ext cx="1944216" cy="237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60985"/>
            <a:ext cx="7886700" cy="1325563"/>
          </a:xfrm>
        </p:spPr>
        <p:txBody>
          <a:bodyPr>
            <a:normAutofit fontScale="90000"/>
          </a:bodyPr>
          <a:lstStyle/>
          <a:p>
            <a:pPr algn="ctr"/>
            <a:r>
              <a:rPr lang="it-IT" sz="4500" b="1" dirty="0"/>
              <a:t>Irregolarità e Frode</a:t>
            </a:r>
            <a:br>
              <a:rPr lang="it-IT" sz="4500" b="1" dirty="0"/>
            </a:br>
            <a:endParaRPr lang="it-IT" sz="4500" b="1" dirty="0"/>
          </a:p>
        </p:txBody>
      </p:sp>
      <p:sp>
        <p:nvSpPr>
          <p:cNvPr id="8" name="CasellaDiTesto 7"/>
          <p:cNvSpPr txBox="1"/>
          <p:nvPr/>
        </p:nvSpPr>
        <p:spPr>
          <a:xfrm>
            <a:off x="179512" y="1412776"/>
            <a:ext cx="8335838" cy="2862322"/>
          </a:xfrm>
          <a:prstGeom prst="rect">
            <a:avLst/>
          </a:prstGeom>
          <a:noFill/>
        </p:spPr>
        <p:txBody>
          <a:bodyPr wrap="square" rtlCol="0">
            <a:spAutoFit/>
          </a:bodyPr>
          <a:lstStyle/>
          <a:p>
            <a:pPr algn="just"/>
            <a:r>
              <a:rPr lang="it-IT" dirty="0"/>
              <a:t>Si definisce "</a:t>
            </a:r>
            <a:r>
              <a:rPr lang="it-IT" dirty="0">
                <a:solidFill>
                  <a:srgbClr val="FF0000"/>
                </a:solidFill>
              </a:rPr>
              <a:t>frode</a:t>
            </a:r>
            <a:r>
              <a:rPr lang="it-IT" dirty="0"/>
              <a:t>", in materia di spese, qualsiasi azione od omissione intenzionale relativa:</a:t>
            </a:r>
          </a:p>
          <a:p>
            <a:pPr lvl="1" algn="just">
              <a:buFont typeface="Wingdings" pitchFamily="2" charset="2"/>
              <a:buChar char="§"/>
            </a:pPr>
            <a:r>
              <a:rPr lang="it-IT" dirty="0"/>
              <a:t> all'utilizzo o alla presentazione di dichiarazioni o documenti falsi, inesatti o incompleti cui consegue il </a:t>
            </a:r>
            <a:r>
              <a:rPr lang="it-IT" dirty="0" err="1"/>
              <a:t>percepimento</a:t>
            </a:r>
            <a:r>
              <a:rPr lang="it-IT" dirty="0"/>
              <a:t> o la ritenzione illecita di fondi provenienti dal bilancio generale delle Comunità europee o dai bilanci gestiti dalle Comunità europee o per conto di esse</a:t>
            </a:r>
          </a:p>
          <a:p>
            <a:pPr lvl="1" algn="just">
              <a:buFont typeface="Wingdings" pitchFamily="2" charset="2"/>
              <a:buChar char="§"/>
            </a:pPr>
            <a:r>
              <a:rPr lang="it-IT" dirty="0"/>
              <a:t>  alla mancata comunicazione di un'informazione in violazione di un obbligo    specifico cui consegue lo stesso effetto</a:t>
            </a:r>
          </a:p>
          <a:p>
            <a:pPr lvl="1" algn="just">
              <a:buFont typeface="Wingdings" pitchFamily="2" charset="2"/>
              <a:buChar char="§"/>
            </a:pPr>
            <a:r>
              <a:rPr lang="it-IT" dirty="0"/>
              <a:t> alla distrazione di tali fondi per fini diversi da quelli per cui essi sono stati inizialmente concessi </a:t>
            </a:r>
          </a:p>
        </p:txBody>
      </p:sp>
      <p:sp>
        <p:nvSpPr>
          <p:cNvPr id="9" name="Rettangolo 8"/>
          <p:cNvSpPr/>
          <p:nvPr/>
        </p:nvSpPr>
        <p:spPr>
          <a:xfrm>
            <a:off x="2699792" y="4725144"/>
            <a:ext cx="5472608" cy="923330"/>
          </a:xfrm>
          <a:prstGeom prst="rect">
            <a:avLst/>
          </a:prstGeom>
        </p:spPr>
        <p:txBody>
          <a:bodyPr wrap="square">
            <a:spAutoFit/>
          </a:bodyPr>
          <a:lstStyle/>
          <a:p>
            <a:r>
              <a:rPr lang="it-IT" b="1" dirty="0"/>
              <a:t>CONVENZIONE</a:t>
            </a:r>
            <a:r>
              <a:rPr lang="it-IT" dirty="0"/>
              <a:t> redatta sulla base dell'articolo K.3</a:t>
            </a:r>
          </a:p>
          <a:p>
            <a:r>
              <a:rPr lang="it-IT" dirty="0"/>
              <a:t>del trattato sull'Unione europea, relativo alla protezione</a:t>
            </a:r>
          </a:p>
          <a:p>
            <a:r>
              <a:rPr lang="it-IT" dirty="0"/>
              <a:t>degli interessi finanziari delle Comunità europee </a:t>
            </a:r>
            <a:endParaRPr lang="en-GB" dirty="0"/>
          </a:p>
        </p:txBody>
      </p:sp>
      <p:sp>
        <p:nvSpPr>
          <p:cNvPr id="10" name="Rettangolo 9"/>
          <p:cNvSpPr/>
          <p:nvPr/>
        </p:nvSpPr>
        <p:spPr>
          <a:xfrm>
            <a:off x="1052643" y="5810200"/>
            <a:ext cx="1495153" cy="369332"/>
          </a:xfrm>
          <a:prstGeom prst="rect">
            <a:avLst/>
          </a:prstGeom>
        </p:spPr>
        <p:txBody>
          <a:bodyPr wrap="none">
            <a:spAutoFit/>
          </a:bodyPr>
          <a:lstStyle/>
          <a:p>
            <a:r>
              <a:rPr lang="en-GB" b="1" u="sng" dirty="0" err="1">
                <a:solidFill>
                  <a:srgbClr val="FF0000"/>
                </a:solidFill>
              </a:rPr>
              <a:t>Intenzionalità</a:t>
            </a:r>
            <a:endParaRPr lang="en-GB" b="1" u="sng" dirty="0">
              <a:solidFill>
                <a:srgbClr val="FF0000"/>
              </a:solidFill>
            </a:endParaRPr>
          </a:p>
        </p:txBody>
      </p:sp>
      <p:sp>
        <p:nvSpPr>
          <p:cNvPr id="6" name="Rectangle 5"/>
          <p:cNvSpPr/>
          <p:nvPr/>
        </p:nvSpPr>
        <p:spPr>
          <a:xfrm>
            <a:off x="4211960" y="1465342"/>
            <a:ext cx="4248472" cy="307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483768" y="2040898"/>
            <a:ext cx="1296144"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2"/>
          <p:cNvCxnSpPr/>
          <p:nvPr/>
        </p:nvCxnSpPr>
        <p:spPr bwMode="auto">
          <a:xfrm>
            <a:off x="853559" y="2924944"/>
            <a:ext cx="7704856" cy="0"/>
          </a:xfrm>
          <a:prstGeom prst="line">
            <a:avLst/>
          </a:prstGeom>
          <a:noFill/>
          <a:ln w="76200" cap="sq" cmpd="sng" algn="ctr">
            <a:solidFill>
              <a:srgbClr val="FF0000"/>
            </a:solidFill>
            <a:prstDash val="sysDash"/>
            <a:beve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 name="TextBox 16"/>
          <p:cNvSpPr txBox="1"/>
          <p:nvPr/>
        </p:nvSpPr>
        <p:spPr>
          <a:xfrm>
            <a:off x="3972152" y="2740278"/>
            <a:ext cx="877484" cy="369332"/>
          </a:xfrm>
          <a:prstGeom prst="rect">
            <a:avLst/>
          </a:prstGeom>
          <a:solidFill>
            <a:srgbClr val="FF0000"/>
          </a:solidFill>
        </p:spPr>
        <p:txBody>
          <a:bodyPr wrap="none" rtlCol="0">
            <a:spAutoFit/>
          </a:bodyPr>
          <a:lstStyle/>
          <a:p>
            <a:r>
              <a:rPr lang="en-GB" sz="1800" b="1" dirty="0" err="1">
                <a:solidFill>
                  <a:schemeClr val="bg1"/>
                </a:solidFill>
              </a:rPr>
              <a:t>intento</a:t>
            </a:r>
            <a:endParaRPr lang="en-GB" sz="1800" b="1" dirty="0">
              <a:solidFill>
                <a:schemeClr val="bg1"/>
              </a:solidFill>
            </a:endParaRPr>
          </a:p>
        </p:txBody>
      </p:sp>
      <p:sp>
        <p:nvSpPr>
          <p:cNvPr id="9" name="TextBox 10"/>
          <p:cNvSpPr txBox="1"/>
          <p:nvPr/>
        </p:nvSpPr>
        <p:spPr>
          <a:xfrm>
            <a:off x="5940152" y="4117003"/>
            <a:ext cx="1678391" cy="461665"/>
          </a:xfrm>
          <a:prstGeom prst="rect">
            <a:avLst/>
          </a:prstGeom>
          <a:solidFill>
            <a:srgbClr val="0F5494"/>
          </a:solidFill>
        </p:spPr>
        <p:txBody>
          <a:bodyPr wrap="square" rtlCol="0">
            <a:spAutoFit/>
          </a:bodyPr>
          <a:lstStyle/>
          <a:p>
            <a:pPr algn="ctr"/>
            <a:r>
              <a:rPr lang="en-GB" sz="2400" b="1" dirty="0" err="1">
                <a:solidFill>
                  <a:srgbClr val="FFFFFF"/>
                </a:solidFill>
              </a:rPr>
              <a:t>Frode</a:t>
            </a:r>
            <a:endParaRPr lang="en-GB" sz="2400" b="1" dirty="0">
              <a:solidFill>
                <a:srgbClr val="FFFFFF"/>
              </a:solidFill>
            </a:endParaRPr>
          </a:p>
        </p:txBody>
      </p:sp>
      <p:sp>
        <p:nvSpPr>
          <p:cNvPr id="10" name="Rectangle 12"/>
          <p:cNvSpPr/>
          <p:nvPr/>
        </p:nvSpPr>
        <p:spPr>
          <a:xfrm>
            <a:off x="853559" y="5146486"/>
            <a:ext cx="7920880" cy="1200329"/>
          </a:xfrm>
          <a:prstGeom prst="rect">
            <a:avLst/>
          </a:prstGeom>
          <a:ln w="28575">
            <a:noFill/>
          </a:ln>
        </p:spPr>
        <p:txBody>
          <a:bodyPr wrap="square">
            <a:spAutoFit/>
          </a:bodyPr>
          <a:lstStyle/>
          <a:p>
            <a:pPr marL="285750" indent="-285750" algn="just">
              <a:buFont typeface="Wingdings" panose="05000000000000000000" pitchFamily="2" charset="2"/>
              <a:buChar char="Ø"/>
            </a:pPr>
            <a:r>
              <a:rPr lang="it-IT" dirty="0"/>
              <a:t>La disonestà calcolata per il vantaggio. </a:t>
            </a:r>
          </a:p>
          <a:p>
            <a:pPr algn="just"/>
            <a:endParaRPr lang="it-IT" dirty="0"/>
          </a:p>
          <a:p>
            <a:pPr marL="285750" indent="-285750" algn="just">
              <a:buFont typeface="Wingdings" panose="05000000000000000000" pitchFamily="2" charset="2"/>
              <a:buChar char="Ø"/>
            </a:pPr>
            <a:r>
              <a:rPr lang="it-IT" dirty="0"/>
              <a:t>Una situazione in cui le regole, le leggi o i modi corretti di fare le cose non sono stati seguiti intenzionalmente allo scopo di ottenere un indebito vantaggio.</a:t>
            </a:r>
          </a:p>
        </p:txBody>
      </p:sp>
      <p:sp>
        <p:nvSpPr>
          <p:cNvPr id="8" name="TextBox 10"/>
          <p:cNvSpPr txBox="1"/>
          <p:nvPr/>
        </p:nvSpPr>
        <p:spPr>
          <a:xfrm>
            <a:off x="1115616" y="1271221"/>
            <a:ext cx="1678391" cy="461665"/>
          </a:xfrm>
          <a:prstGeom prst="rect">
            <a:avLst/>
          </a:prstGeom>
          <a:solidFill>
            <a:srgbClr val="0F5494"/>
          </a:solidFill>
        </p:spPr>
        <p:txBody>
          <a:bodyPr wrap="square" rtlCol="0">
            <a:spAutoFit/>
          </a:bodyPr>
          <a:lstStyle/>
          <a:p>
            <a:pPr algn="ctr"/>
            <a:r>
              <a:rPr lang="en-GB" sz="2400" b="1" dirty="0" err="1">
                <a:solidFill>
                  <a:srgbClr val="FFFFFF"/>
                </a:solidFill>
              </a:rPr>
              <a:t>Irregolarità</a:t>
            </a:r>
            <a:endParaRPr lang="en-GB" sz="2400" b="1" dirty="0">
              <a:solidFill>
                <a:srgbClr val="FFFFFF"/>
              </a:solidFill>
            </a:endParaRPr>
          </a:p>
        </p:txBody>
      </p:sp>
      <p:sp>
        <p:nvSpPr>
          <p:cNvPr id="11" name="Titolo 1"/>
          <p:cNvSpPr txBox="1">
            <a:spLocks/>
          </p:cNvSpPr>
          <p:nvPr/>
        </p:nvSpPr>
        <p:spPr>
          <a:xfrm>
            <a:off x="467544" y="160985"/>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500" b="1" dirty="0"/>
              <a:t>Irregolarità e Frode</a:t>
            </a:r>
          </a:p>
        </p:txBody>
      </p:sp>
      <p:sp>
        <p:nvSpPr>
          <p:cNvPr id="12" name="Down Arrow 11"/>
          <p:cNvSpPr/>
          <p:nvPr/>
        </p:nvSpPr>
        <p:spPr>
          <a:xfrm>
            <a:off x="4572000" y="3448180"/>
            <a:ext cx="1296144"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2000"/>
                            </p:stCondLst>
                            <p:childTnLst>
                              <p:par>
                                <p:cTn id="12" presetID="2" presetClass="entr" presetSubtype="9"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6"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500" b="1" dirty="0"/>
              <a:t>L'irregolarità sistemica</a:t>
            </a:r>
          </a:p>
        </p:txBody>
      </p:sp>
      <p:sp>
        <p:nvSpPr>
          <p:cNvPr id="8" name="CasellaDiTesto 7"/>
          <p:cNvSpPr txBox="1"/>
          <p:nvPr/>
        </p:nvSpPr>
        <p:spPr>
          <a:xfrm>
            <a:off x="683568" y="1690689"/>
            <a:ext cx="7704856" cy="1200329"/>
          </a:xfrm>
          <a:prstGeom prst="rect">
            <a:avLst/>
          </a:prstGeom>
          <a:noFill/>
        </p:spPr>
        <p:txBody>
          <a:bodyPr wrap="square" rtlCol="0">
            <a:spAutoFit/>
          </a:bodyPr>
          <a:lstStyle/>
          <a:p>
            <a:pPr algn="just"/>
            <a:r>
              <a:rPr lang="it-IT" dirty="0"/>
              <a:t>“qualsiasi irregolarità che possa essere di natura ricorrente, con un'elevata probabilità di verificarsi in tipi simili di operazioni, che deriva da una grave carenza nel funzionamento efficace di un sistema di gestione e di controllo, compresa la mancata istituzione di procedure adeguate”</a:t>
            </a:r>
          </a:p>
        </p:txBody>
      </p:sp>
      <p:sp>
        <p:nvSpPr>
          <p:cNvPr id="9" name="Rettangolo 8"/>
          <p:cNvSpPr/>
          <p:nvPr/>
        </p:nvSpPr>
        <p:spPr>
          <a:xfrm>
            <a:off x="3923928" y="3291861"/>
            <a:ext cx="5472608" cy="369332"/>
          </a:xfrm>
          <a:prstGeom prst="rect">
            <a:avLst/>
          </a:prstGeom>
        </p:spPr>
        <p:txBody>
          <a:bodyPr wrap="square">
            <a:spAutoFit/>
          </a:bodyPr>
          <a:lstStyle/>
          <a:p>
            <a:r>
              <a:rPr lang="da-DK" b="1" dirty="0"/>
              <a:t>Art. 2, par. 38, del </a:t>
            </a:r>
            <a:r>
              <a:rPr lang="da-DK" b="1" dirty="0" err="1"/>
              <a:t>Reg</a:t>
            </a:r>
            <a:r>
              <a:rPr lang="da-DK" b="1" dirty="0"/>
              <a:t>. (UE) n. 1303/2013</a:t>
            </a:r>
            <a:endParaRPr lang="en-GB" dirty="0"/>
          </a:p>
        </p:txBody>
      </p:sp>
    </p:spTree>
    <p:extLst>
      <p:ext uri="{BB962C8B-B14F-4D97-AF65-F5344CB8AC3E}">
        <p14:creationId xmlns:p14="http://schemas.microsoft.com/office/powerpoint/2010/main" val="362021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3568" y="476672"/>
            <a:ext cx="7772400" cy="965969"/>
          </a:xfrm>
        </p:spPr>
        <p:txBody>
          <a:bodyPr>
            <a:normAutofit/>
          </a:bodyPr>
          <a:lstStyle/>
          <a:p>
            <a:r>
              <a:rPr lang="it-IT" b="1" dirty="0"/>
              <a:t>Lotta antifrode</a:t>
            </a:r>
          </a:p>
        </p:txBody>
      </p:sp>
      <p:sp>
        <p:nvSpPr>
          <p:cNvPr id="5" name="Sottotitolo 4"/>
          <p:cNvSpPr>
            <a:spLocks noGrp="1"/>
          </p:cNvSpPr>
          <p:nvPr>
            <p:ph type="subTitle" idx="1"/>
          </p:nvPr>
        </p:nvSpPr>
        <p:spPr>
          <a:xfrm>
            <a:off x="825352" y="1628800"/>
            <a:ext cx="7488832" cy="2016224"/>
          </a:xfrm>
        </p:spPr>
        <p:txBody>
          <a:bodyPr>
            <a:noAutofit/>
          </a:bodyPr>
          <a:lstStyle/>
          <a:p>
            <a:pPr algn="just"/>
            <a:r>
              <a:rPr lang="it-IT" sz="2200" dirty="0"/>
              <a:t>I sistemi di gestione e controllo devono prevedere la prevenzione, il rilevamento e la correzione di irregolarità, comprese le frodi, e il recupero di importi indebitamente versati, compresi, se del caso, gli interessi su ritardati pagamenti.</a:t>
            </a:r>
          </a:p>
        </p:txBody>
      </p:sp>
      <p:sp>
        <p:nvSpPr>
          <p:cNvPr id="6" name="Rettangolo 8"/>
          <p:cNvSpPr/>
          <p:nvPr/>
        </p:nvSpPr>
        <p:spPr>
          <a:xfrm>
            <a:off x="4067944" y="3461851"/>
            <a:ext cx="5472608" cy="369332"/>
          </a:xfrm>
          <a:prstGeom prst="rect">
            <a:avLst/>
          </a:prstGeom>
        </p:spPr>
        <p:txBody>
          <a:bodyPr wrap="square">
            <a:spAutoFit/>
          </a:bodyPr>
          <a:lstStyle/>
          <a:p>
            <a:r>
              <a:rPr lang="da-DK" b="1" dirty="0"/>
              <a:t>Art. 72, </a:t>
            </a:r>
            <a:r>
              <a:rPr lang="da-DK" b="1" dirty="0" err="1"/>
              <a:t>lettera</a:t>
            </a:r>
            <a:r>
              <a:rPr lang="da-DK" b="1" dirty="0"/>
              <a:t> h), del </a:t>
            </a:r>
            <a:r>
              <a:rPr lang="da-DK" b="1" dirty="0" err="1"/>
              <a:t>Reg</a:t>
            </a:r>
            <a:r>
              <a:rPr lang="da-DK" b="1" dirty="0"/>
              <a:t>. (UE) n. 1303/2013</a:t>
            </a:r>
            <a:endParaRPr lang="en-GB" dirty="0"/>
          </a:p>
        </p:txBody>
      </p:sp>
      <p:sp>
        <p:nvSpPr>
          <p:cNvPr id="7" name="Sottotitolo 4"/>
          <p:cNvSpPr txBox="1">
            <a:spLocks/>
          </p:cNvSpPr>
          <p:nvPr/>
        </p:nvSpPr>
        <p:spPr>
          <a:xfrm>
            <a:off x="825352" y="4077072"/>
            <a:ext cx="7488832" cy="201622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it-IT" sz="2200" dirty="0"/>
              <a:t>L’Autorità di Gestione istituisce misure antifrode efficaci e proporzionate, tenendo conto dei rischi individuati.</a:t>
            </a:r>
          </a:p>
        </p:txBody>
      </p:sp>
      <p:sp>
        <p:nvSpPr>
          <p:cNvPr id="8" name="Rettangolo 8"/>
          <p:cNvSpPr/>
          <p:nvPr/>
        </p:nvSpPr>
        <p:spPr>
          <a:xfrm>
            <a:off x="2623320" y="5085184"/>
            <a:ext cx="5832648" cy="369332"/>
          </a:xfrm>
          <a:prstGeom prst="rect">
            <a:avLst/>
          </a:prstGeom>
        </p:spPr>
        <p:txBody>
          <a:bodyPr wrap="square">
            <a:spAutoFit/>
          </a:bodyPr>
          <a:lstStyle/>
          <a:p>
            <a:r>
              <a:rPr lang="it-IT" b="1" dirty="0"/>
              <a:t>    Art.125, paragrafo 4, lettera c),</a:t>
            </a:r>
            <a:r>
              <a:rPr lang="da-DK" b="1" dirty="0"/>
              <a:t>del </a:t>
            </a:r>
            <a:r>
              <a:rPr lang="da-DK" b="1" dirty="0" err="1"/>
              <a:t>Reg</a:t>
            </a:r>
            <a:r>
              <a:rPr lang="da-DK" b="1" dirty="0"/>
              <a:t>. (UE) n. 1303/2013</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3568" y="476672"/>
            <a:ext cx="7772400" cy="965969"/>
          </a:xfrm>
        </p:spPr>
        <p:txBody>
          <a:bodyPr>
            <a:normAutofit/>
          </a:bodyPr>
          <a:lstStyle/>
          <a:p>
            <a:r>
              <a:rPr lang="it-IT" b="1" dirty="0"/>
              <a:t>Lotta antifrode</a:t>
            </a:r>
          </a:p>
        </p:txBody>
      </p:sp>
      <p:sp>
        <p:nvSpPr>
          <p:cNvPr id="5" name="Sottotitolo 4"/>
          <p:cNvSpPr>
            <a:spLocks noGrp="1"/>
          </p:cNvSpPr>
          <p:nvPr>
            <p:ph type="subTitle" idx="1"/>
          </p:nvPr>
        </p:nvSpPr>
        <p:spPr>
          <a:xfrm>
            <a:off x="251520" y="1442641"/>
            <a:ext cx="8568952" cy="3096344"/>
          </a:xfrm>
        </p:spPr>
        <p:txBody>
          <a:bodyPr>
            <a:noAutofit/>
          </a:bodyPr>
          <a:lstStyle/>
          <a:p>
            <a:pPr algn="just">
              <a:lnSpc>
                <a:spcPct val="150000"/>
              </a:lnSpc>
            </a:pPr>
            <a:r>
              <a:rPr lang="it-IT" sz="2200" dirty="0"/>
              <a:t>«L'impiego efficace di solidi sistemi di controllo può ridurre il rischio che si verifichino frodi o che non vengano scoperte, ma non può eliminare del tutto la probabilità che vengano commesse. L'obiettivo complessivo dovrebbe consistere nel far fronte ai principali rischi di frode in modo mirato, tenendo conto - oltre ai requisiti di base - del fatto che il beneficio globale di ogni misura antifrode supplementare deve essere superiore ai suoi costi complessivi (principio della proporzionalità) e ricordando altresì gli elevati costi in termini di reputazione dovuti a frode e corruzione»</a:t>
            </a:r>
          </a:p>
        </p:txBody>
      </p:sp>
      <p:sp>
        <p:nvSpPr>
          <p:cNvPr id="6" name="Rettangolo 8"/>
          <p:cNvSpPr/>
          <p:nvPr/>
        </p:nvSpPr>
        <p:spPr>
          <a:xfrm>
            <a:off x="3995936" y="5805264"/>
            <a:ext cx="5472608" cy="369332"/>
          </a:xfrm>
          <a:prstGeom prst="rect">
            <a:avLst/>
          </a:prstGeom>
        </p:spPr>
        <p:txBody>
          <a:bodyPr wrap="square">
            <a:spAutoFit/>
          </a:bodyPr>
          <a:lstStyle/>
          <a:p>
            <a:r>
              <a:rPr lang="it-IT" b="1" dirty="0"/>
              <a:t>Linee Guida EGESIF 14-0021-00 del 16/06/2014</a:t>
            </a:r>
            <a:endParaRPr lang="en-GB" dirty="0"/>
          </a:p>
        </p:txBody>
      </p:sp>
    </p:spTree>
    <p:extLst>
      <p:ext uri="{BB962C8B-B14F-4D97-AF65-F5344CB8AC3E}">
        <p14:creationId xmlns:p14="http://schemas.microsoft.com/office/powerpoint/2010/main" val="248773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br>
              <a:rPr lang="it-IT" dirty="0"/>
            </a:br>
            <a:endParaRPr lang="it-IT" dirty="0"/>
          </a:p>
        </p:txBody>
      </p:sp>
      <p:sp>
        <p:nvSpPr>
          <p:cNvPr id="5" name="Segnaposto testo 4"/>
          <p:cNvSpPr>
            <a:spLocks noGrp="1"/>
          </p:cNvSpPr>
          <p:nvPr>
            <p:ph idx="1"/>
          </p:nvPr>
        </p:nvSpPr>
        <p:spPr/>
        <p:txBody>
          <a:bodyPr>
            <a:noAutofit/>
          </a:bodyPr>
          <a:lstStyle/>
          <a:p>
            <a:pPr algn="just">
              <a:buNone/>
            </a:pPr>
            <a:endParaRPr lang="it-IT" sz="1800" dirty="0"/>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a:p>
            <a:pPr algn="just"/>
            <a:endParaRPr lang="it-IT" sz="1800" dirty="0">
              <a:solidFill>
                <a:schemeClr val="tx1"/>
              </a:solidFill>
            </a:endParaRPr>
          </a:p>
        </p:txBody>
      </p:sp>
      <p:sp>
        <p:nvSpPr>
          <p:cNvPr id="8" name="Rettangolo 7"/>
          <p:cNvSpPr/>
          <p:nvPr/>
        </p:nvSpPr>
        <p:spPr>
          <a:xfrm>
            <a:off x="755576" y="1331095"/>
            <a:ext cx="7920880" cy="5035353"/>
          </a:xfrm>
          <a:prstGeom prst="rect">
            <a:avLst/>
          </a:prstGeom>
        </p:spPr>
        <p:txBody>
          <a:bodyPr wrap="square" anchor="t">
            <a:spAutoFit/>
          </a:bodyPr>
          <a:lstStyle/>
          <a:p>
            <a:pPr algn="just">
              <a:lnSpc>
                <a:spcPct val="150000"/>
              </a:lnSpc>
              <a:buNone/>
            </a:pPr>
            <a:r>
              <a:rPr lang="it-IT" dirty="0"/>
              <a:t>Nel formulare la metodologia di valutazione del rischio di frode finalizzata all’elaborazione della strategia antifrode, si dovrebbe tenere a mente l’obiettivo della gestione del rischio di frode. La valutazione dei rischi di frode mira a facilitare la formulazione e l’attuazione di misure antifrode proattive e proporzionate con mezzi efficaci in termini di costi.</a:t>
            </a:r>
          </a:p>
          <a:p>
            <a:pPr algn="just">
              <a:lnSpc>
                <a:spcPct val="150000"/>
              </a:lnSpc>
            </a:pPr>
            <a:r>
              <a:rPr lang="it-IT" dirty="0"/>
              <a:t>I risultati della valutazione del rischio di frode possono variare da uno Stato membro all’altro, a seconda dei seguenti aspetti:</a:t>
            </a:r>
          </a:p>
          <a:p>
            <a:pPr algn="just">
              <a:lnSpc>
                <a:spcPct val="150000"/>
              </a:lnSpc>
              <a:buFont typeface="Arial" pitchFamily="34" charset="0"/>
              <a:buChar char="•"/>
            </a:pPr>
            <a:r>
              <a:rPr lang="it-IT" dirty="0"/>
              <a:t>  le dimensioni del Paese</a:t>
            </a:r>
          </a:p>
          <a:p>
            <a:pPr algn="just">
              <a:lnSpc>
                <a:spcPct val="150000"/>
              </a:lnSpc>
              <a:buFont typeface="Arial" pitchFamily="34" charset="0"/>
              <a:buChar char="•"/>
            </a:pPr>
            <a:r>
              <a:rPr lang="it-IT" dirty="0"/>
              <a:t>  il grado di decentramento</a:t>
            </a:r>
          </a:p>
          <a:p>
            <a:pPr algn="just">
              <a:lnSpc>
                <a:spcPct val="150000"/>
              </a:lnSpc>
              <a:buFont typeface="Arial" pitchFamily="34" charset="0"/>
              <a:buChar char="•"/>
            </a:pPr>
            <a:r>
              <a:rPr lang="it-IT" dirty="0"/>
              <a:t>  il tipo di organizzazioni cui è demandata la gestione dei fondi UE</a:t>
            </a:r>
          </a:p>
          <a:p>
            <a:pPr algn="just">
              <a:lnSpc>
                <a:spcPct val="150000"/>
              </a:lnSpc>
              <a:buFont typeface="Arial" pitchFamily="34" charset="0"/>
              <a:buChar char="•"/>
            </a:pPr>
            <a:r>
              <a:rPr lang="it-IT" dirty="0"/>
              <a:t>  la struttura amministrativa e/o giudiziaria</a:t>
            </a:r>
          </a:p>
          <a:p>
            <a:pPr algn="just">
              <a:lnSpc>
                <a:spcPct val="150000"/>
              </a:lnSpc>
              <a:buFont typeface="Arial" pitchFamily="34" charset="0"/>
              <a:buChar char="•"/>
            </a:pPr>
            <a:r>
              <a:rPr lang="it-IT" dirty="0"/>
              <a:t>  il quadro normativo del paese</a:t>
            </a:r>
          </a:p>
        </p:txBody>
      </p:sp>
      <p:sp>
        <p:nvSpPr>
          <p:cNvPr id="9" name="Titolo 3"/>
          <p:cNvSpPr txBox="1">
            <a:spLocks/>
          </p:cNvSpPr>
          <p:nvPr/>
        </p:nvSpPr>
        <p:spPr>
          <a:xfrm>
            <a:off x="683568" y="476672"/>
            <a:ext cx="7772400" cy="9659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4500" b="1" dirty="0"/>
              <a:t>Lotta antifrode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TotalTime>
  <Words>1347</Words>
  <Application>Microsoft Office PowerPoint</Application>
  <PresentationFormat>Presentazione su schermo (4:3)</PresentationFormat>
  <Paragraphs>172</Paragraphs>
  <Slides>28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28</vt:i4>
      </vt:variant>
    </vt:vector>
  </HeadingPairs>
  <TitlesOfParts>
    <vt:vector size="38" baseType="lpstr">
      <vt:lpstr>MS PGothic</vt:lpstr>
      <vt:lpstr>MS PGothic</vt:lpstr>
      <vt:lpstr>Arial</vt:lpstr>
      <vt:lpstr>Calibri</vt:lpstr>
      <vt:lpstr>Calibri Light</vt:lpstr>
      <vt:lpstr>Century Gothic</vt:lpstr>
      <vt:lpstr>FrankRuehl</vt:lpstr>
      <vt:lpstr>Verdana</vt:lpstr>
      <vt:lpstr>Wingdings</vt:lpstr>
      <vt:lpstr>Tema di Office</vt:lpstr>
      <vt:lpstr>FRODI NEL FEP/FEAMP Riferimenti normativi, dati ed esempi</vt:lpstr>
      <vt:lpstr>Presentazione standard di PowerPoint</vt:lpstr>
      <vt:lpstr>Irregolarità e Frode</vt:lpstr>
      <vt:lpstr>Irregolarità e Frode </vt:lpstr>
      <vt:lpstr>Presentazione standard di PowerPoint</vt:lpstr>
      <vt:lpstr>L'irregolarità sistemica</vt:lpstr>
      <vt:lpstr>Lotta antifrode</vt:lpstr>
      <vt:lpstr>Lotta antifrode</vt:lpstr>
      <vt:lpstr> </vt:lpstr>
      <vt:lpstr>Presentazione standard di PowerPoint</vt:lpstr>
      <vt:lpstr>Presentazione standard di PowerPoint</vt:lpstr>
      <vt:lpstr>Presentazione standard di PowerPoint</vt:lpstr>
      <vt:lpstr>Fonte: elaborazione Guardia di Finanza</vt:lpstr>
      <vt:lpstr>Politica comune della pesca: raffronto tra flussi di spesa controllati e importi indebitamente richiesti/percepiti per anno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l'interesse!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Frodi nel FEAMP</dc:title>
  <dc:creator>Gianluca</dc:creator>
  <cp:lastModifiedBy>PIERPAOLO FRADDOSIO</cp:lastModifiedBy>
  <cp:revision>94</cp:revision>
  <dcterms:created xsi:type="dcterms:W3CDTF">2019-09-02T06:23:49Z</dcterms:created>
  <dcterms:modified xsi:type="dcterms:W3CDTF">2019-09-04T12:50:58Z</dcterms:modified>
</cp:coreProperties>
</file>