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44" r:id="rId2"/>
    <p:sldMasterId id="2147483831" r:id="rId3"/>
    <p:sldMasterId id="2147483869" r:id="rId4"/>
    <p:sldMasterId id="2147483908" r:id="rId5"/>
    <p:sldMasterId id="2147483920" r:id="rId6"/>
    <p:sldMasterId id="2147483932" r:id="rId7"/>
    <p:sldMasterId id="2147483958" r:id="rId8"/>
    <p:sldMasterId id="2147483986" r:id="rId9"/>
    <p:sldMasterId id="2147484049" r:id="rId10"/>
    <p:sldMasterId id="2147484061" r:id="rId11"/>
    <p:sldMasterId id="2147484073" r:id="rId12"/>
    <p:sldMasterId id="2147484085" r:id="rId13"/>
    <p:sldMasterId id="2147484099" r:id="rId14"/>
  </p:sldMasterIdLst>
  <p:notesMasterIdLst>
    <p:notesMasterId r:id="rId76"/>
  </p:notesMasterIdLst>
  <p:handoutMasterIdLst>
    <p:handoutMasterId r:id="rId77"/>
  </p:handoutMasterIdLst>
  <p:sldIdLst>
    <p:sldId id="417" r:id="rId15"/>
    <p:sldId id="497" r:id="rId16"/>
    <p:sldId id="538" r:id="rId17"/>
    <p:sldId id="540" r:id="rId18"/>
    <p:sldId id="499" r:id="rId19"/>
    <p:sldId id="500" r:id="rId20"/>
    <p:sldId id="501" r:id="rId21"/>
    <p:sldId id="502" r:id="rId22"/>
    <p:sldId id="505" r:id="rId23"/>
    <p:sldId id="506" r:id="rId24"/>
    <p:sldId id="507" r:id="rId25"/>
    <p:sldId id="508" r:id="rId26"/>
    <p:sldId id="422" r:id="rId27"/>
    <p:sldId id="510" r:id="rId28"/>
    <p:sldId id="515" r:id="rId29"/>
    <p:sldId id="514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11" r:id="rId38"/>
    <p:sldId id="536" r:id="rId39"/>
    <p:sldId id="539" r:id="rId40"/>
    <p:sldId id="537" r:id="rId41"/>
    <p:sldId id="523" r:id="rId42"/>
    <p:sldId id="534" r:id="rId43"/>
    <p:sldId id="533" r:id="rId44"/>
    <p:sldId id="531" r:id="rId45"/>
    <p:sldId id="530" r:id="rId46"/>
    <p:sldId id="529" r:id="rId47"/>
    <p:sldId id="528" r:id="rId48"/>
    <p:sldId id="527" r:id="rId49"/>
    <p:sldId id="526" r:id="rId50"/>
    <p:sldId id="525" r:id="rId51"/>
    <p:sldId id="524" r:id="rId52"/>
    <p:sldId id="541" r:id="rId53"/>
    <p:sldId id="542" r:id="rId54"/>
    <p:sldId id="543" r:id="rId55"/>
    <p:sldId id="649" r:id="rId56"/>
    <p:sldId id="650" r:id="rId57"/>
    <p:sldId id="652" r:id="rId58"/>
    <p:sldId id="653" r:id="rId59"/>
    <p:sldId id="624" r:id="rId60"/>
    <p:sldId id="651" r:id="rId61"/>
    <p:sldId id="654" r:id="rId62"/>
    <p:sldId id="656" r:id="rId63"/>
    <p:sldId id="655" r:id="rId64"/>
    <p:sldId id="657" r:id="rId65"/>
    <p:sldId id="658" r:id="rId66"/>
    <p:sldId id="659" r:id="rId67"/>
    <p:sldId id="660" r:id="rId68"/>
    <p:sldId id="661" r:id="rId69"/>
    <p:sldId id="662" r:id="rId70"/>
    <p:sldId id="663" r:id="rId71"/>
    <p:sldId id="664" r:id="rId72"/>
    <p:sldId id="665" r:id="rId73"/>
    <p:sldId id="667" r:id="rId74"/>
    <p:sldId id="415" r:id="rId75"/>
  </p:sldIdLst>
  <p:sldSz cx="9144000" cy="6858000" type="screen4x3"/>
  <p:notesSz cx="10234613" cy="7099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A6"/>
    <a:srgbClr val="FCE6BA"/>
    <a:srgbClr val="FBD893"/>
    <a:srgbClr val="1682DC"/>
    <a:srgbClr val="4DA5ED"/>
    <a:srgbClr val="8E8AE6"/>
    <a:srgbClr val="65F85A"/>
    <a:srgbClr val="CC9900"/>
    <a:srgbClr val="F9C15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8" autoAdjust="0"/>
  </p:normalViewPr>
  <p:slideViewPr>
    <p:cSldViewPr>
      <p:cViewPr varScale="1">
        <p:scale>
          <a:sx n="60" d="100"/>
          <a:sy n="60" d="100"/>
        </p:scale>
        <p:origin x="78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6"/>
    </p:cViewPr>
  </p:sorter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4D421E3-2E95-4E8B-A36C-434ADF27DB8E}" type="datetime7">
              <a:rPr lang="it-IT" smtClean="0"/>
              <a:t>set-20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43306C3-204A-4D0C-B618-00EB92C9AA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367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890BB4-57E4-440A-B8A1-1429E06A3DF2}" type="datetime7">
              <a:rPr lang="it-IT" smtClean="0"/>
              <a:t>set-20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9F34893-3B45-4AF3-BE37-737BDF8F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2333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8DBAB1-F547-41DE-9573-033588387BFF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10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4805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C5B03B-C0F6-4EE0-8202-A482F03FE4CC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15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148647-95AB-4E29-88BE-5963C7F6D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A717B6-EE08-4445-ACA6-6A48E89FA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5F900F-7045-411F-B3DD-FFF5D8CD9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8D50729-D897-45E3-A388-13A29BC32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6295747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C46678-1ED2-4816-B94A-B4F3A4B4E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EF79D6-DCD5-4F07-BD60-29A7F25B3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177939-954A-4D9B-8C89-43EE0B949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5C333D-1498-48A7-B370-468F428366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5048252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AD87C-4AFC-472F-A5AB-A0457A035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E099D-3DF4-4BFC-B6E4-16D1B8ED5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FAC83-F6DE-4E4A-B5A9-A54EC2317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717E2-1C25-4931-975A-4244F6D4D5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771311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D41857-4C01-4DCD-9FD3-1E15AAB6E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CD1FA-E0D9-4032-91B6-EE63BE6D7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FDCC53-8967-459A-9955-4ACA3D738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FF6200-212B-4C3C-A461-E3139F9D21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9560064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E6CA2-4F09-4110-8F86-B97910FEA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EA058-EDF7-4FC9-BD82-FD284E57F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B484F-E525-4910-974C-A2334B5EF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09A061C-9D0E-4A43-9EA6-8853C4E5C7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024133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68B72E-3396-465D-99AA-006E06E5D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B6EFE0-EED4-4D2F-BCCB-ABB4452EC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5F3FDF-F2C0-4495-B98D-9FC03B478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BA5465-CA6E-4FB0-8EFE-D5DC76EF9C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202088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3BD57B-BB3C-42ED-BD6F-D8DABC0DA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356F89-E3D6-4F33-8F48-13A6D054D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375C1E-59DA-4152-A14A-1B1E82CD3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5A01D5-A3E2-4E25-B893-0F44AEF96C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006423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AB073C-75D2-4F2D-AEEE-F70A13757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F1BD57-F256-4415-BEC6-0E350EB6E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AD4BE7-14FB-42DF-9BF0-3E6EAAC91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9658D9-58B4-4D6A-9881-E677BBB9AF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865047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D5AE8-5CAC-4C2F-8C27-C203CB51F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EC51E-F336-42DC-A5EF-5CF35B97F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96269-0685-42D6-BB4B-E69062C3B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D9E50F-0673-4944-A38D-40FAF8F591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6172364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3665B-C53D-48F1-BE10-74A4D52F2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6E279-9B27-4FB3-96EF-CA00441F8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7586B-7E8F-46B6-A1EA-8EA4DC11C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36DAD67-ABD5-49A1-B708-14C2971085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4925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39BDE2-6450-4A04-BA8D-68E3B15B0FCF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24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389966-3B75-45AA-8AE8-22C4C4BFE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6594C1-E209-446C-B698-B6A24C961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25217-1FF9-4B4F-991B-2D48344F3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CBD645-D2BA-4A0F-A00F-46656ED7CF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548772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9568EB-34A7-44F2-967F-E2B177F28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DBEEE2-ED04-4EC4-B7B1-F3B05E18A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20D2C-4D93-41FD-834E-A4866F380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5BC222-097F-49A9-BE63-7C60F10C74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7900389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2AB56-6E76-4E0B-B65D-69606229D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0BE7-5E0E-4905-AABA-A3A49B9F3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3085CF-12E4-4C9A-9D4F-7AECEAB74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C92FFDF-C593-483E-8944-49070BD369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942325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26535-5F92-410C-A2C4-5627D2865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8F694-230D-4595-A31E-6C06AB6FD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BABF8-B761-4693-810D-5B2E55528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3C1BF3-59C7-4373-B2EE-681285B960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4030230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12B83F-8D91-407D-A89F-F8A4263DD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53119-2294-4848-9035-C70387B5D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F8C02-CE03-40C9-A4FA-99AAB4A8F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7B98825-B0F4-4674-8241-48B6AEBF19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8221963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DC8A9-35D4-41B1-9379-692E8BE6A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E4609-AB1B-4AA1-9BAD-1AD538667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35FDF-2300-4198-B0CF-0E3257B29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174A56-4A36-4452-8729-33F53EC4F3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9924134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E2513A-D8FC-406A-9637-C1163A3AA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B9FB2D-7565-42AA-8AB2-0C2CC9F53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537C53-A3D7-4111-8874-397275A0C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7B2CC-F097-4241-9D9B-8F64C0491C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9584935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0BA7FD-B5F0-4825-B1CF-46ADEF943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51CC95-A8C7-48C6-8F07-0C6D0BCA7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1575D6-2422-42A2-A4DC-9F456A65B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A269C1C-616E-4785-B711-0B5F32C6D3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898999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C39E89-BB48-4AFF-9D56-FF24BB72D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DB51FB-8907-4AA2-9CC2-873595C03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983D3-2D24-4B3B-9212-CF42EB05B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FA1AADD-DA78-4D7C-8670-577799F942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488330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AEF44-B396-46B8-A999-B615F0996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07074-710C-4109-AFF7-505D21FD7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5AB01-50EB-4FCD-99FF-6B0D8C776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5EF431-F954-4CAA-94E7-B0D495D16F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958213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72C7-A297-4A62-984A-364970892EC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03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2B08E-BDBF-4BB4-9D16-97BABDEAA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15535-9B5A-4C4F-B237-810F0F752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24E37-7F8F-454A-BBF3-1B65E8DA9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328636-AE1B-4EDB-93E3-8030DA6B6D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4891011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99C3C-3468-4DCA-B0ED-1EC2DF947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FB7D1-C472-4591-82C7-75DB601F4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599F4-113E-4943-ADCC-7E1302F34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2FB5CA1-C1C9-4064-ADD2-9B798656AF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498347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0DA819-CDA0-49C2-9ADC-05BBBDA4B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B3BE1-3CB9-4CF7-ADAA-EAB1D8BA2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484D77-E50F-4C44-88C9-9F2BDE8A2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DE749D-F050-4F7D-9A74-9328CEA0508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5176186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f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95288" y="966754"/>
            <a:ext cx="3977260" cy="15361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61891" indent="-161891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Titolo 5"/>
          <p:cNvSpPr txBox="1">
            <a:spLocks/>
          </p:cNvSpPr>
          <p:nvPr userDrawn="1"/>
        </p:nvSpPr>
        <p:spPr>
          <a:xfrm>
            <a:off x="4572001" y="470317"/>
            <a:ext cx="4132337" cy="326774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363" dirty="0"/>
              <a:t>Le specifiche del servizio:</a:t>
            </a:r>
          </a:p>
        </p:txBody>
      </p:sp>
      <p:sp>
        <p:nvSpPr>
          <p:cNvPr id="3" name="Rettangolo 2"/>
          <p:cNvSpPr/>
          <p:nvPr userDrawn="1"/>
        </p:nvSpPr>
        <p:spPr>
          <a:xfrm>
            <a:off x="395288" y="797091"/>
            <a:ext cx="397726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Scopo del servizio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572000" y="996232"/>
            <a:ext cx="3905004" cy="15361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79349" indent="-161891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4572000" y="797091"/>
            <a:ext cx="3905004" cy="181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Deliverable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95288" y="2945894"/>
            <a:ext cx="8081716" cy="18272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61891" indent="-161891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95288" y="2644147"/>
            <a:ext cx="8081716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Descrizione</a:t>
            </a:r>
          </a:p>
        </p:txBody>
      </p:sp>
      <p:sp>
        <p:nvSpPr>
          <p:cNvPr id="15" name="Rettangolo 14"/>
          <p:cNvSpPr/>
          <p:nvPr userDrawn="1"/>
        </p:nvSpPr>
        <p:spPr>
          <a:xfrm>
            <a:off x="395288" y="4867243"/>
            <a:ext cx="4020316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Modalità</a:t>
            </a:r>
            <a:r>
              <a:rPr lang="it-IT" sz="1363" b="1" baseline="0" dirty="0"/>
              <a:t> e finestre di erogazione</a:t>
            </a:r>
            <a:endParaRPr lang="it-IT" sz="1363" b="1" dirty="0"/>
          </a:p>
        </p:txBody>
      </p:sp>
      <p:sp>
        <p:nvSpPr>
          <p:cNvPr id="17" name="Rettangolo 16"/>
          <p:cNvSpPr/>
          <p:nvPr userDrawn="1"/>
        </p:nvSpPr>
        <p:spPr>
          <a:xfrm>
            <a:off x="4572000" y="4896168"/>
            <a:ext cx="3905004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Note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395288" y="5190811"/>
            <a:ext cx="4020316" cy="91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80936" indent="-180936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4576512" y="5218714"/>
            <a:ext cx="3900492" cy="8984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82524" indent="-182524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5905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attafo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4807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hitet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8" name="Titolo 5"/>
          <p:cNvSpPr txBox="1">
            <a:spLocks/>
          </p:cNvSpPr>
          <p:nvPr userDrawn="1"/>
        </p:nvSpPr>
        <p:spPr>
          <a:xfrm>
            <a:off x="384459" y="452669"/>
            <a:ext cx="4636207" cy="422920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363" dirty="0"/>
              <a:t>Architettura</a:t>
            </a:r>
            <a:r>
              <a:rPr lang="it-IT" sz="1363" baseline="0" dirty="0"/>
              <a:t> di massima della soluzione</a:t>
            </a:r>
            <a:endParaRPr lang="it-IT" sz="1363" dirty="0"/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08565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0533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sz="quarter" idx="13"/>
          </p:nvPr>
        </p:nvSpPr>
        <p:spPr>
          <a:xfrm>
            <a:off x="395290" y="740837"/>
            <a:ext cx="8569325" cy="5183717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619"/>
            </a:lvl1pPr>
          </a:lstStyle>
          <a:p>
            <a:endParaRPr lang="it-IT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7477663" y="384589"/>
            <a:ext cx="1483627" cy="302046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it-IT" sz="136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Lista dei Materiali</a:t>
            </a:r>
          </a:p>
        </p:txBody>
      </p:sp>
    </p:spTree>
    <p:extLst>
      <p:ext uri="{BB962C8B-B14F-4D97-AF65-F5344CB8AC3E}">
        <p14:creationId xmlns:p14="http://schemas.microsoft.com/office/powerpoint/2010/main" val="10630511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quisiti min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0533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sz="quarter" idx="13"/>
          </p:nvPr>
        </p:nvSpPr>
        <p:spPr>
          <a:xfrm>
            <a:off x="395290" y="1268761"/>
            <a:ext cx="8569325" cy="4655791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619"/>
            </a:lvl1pPr>
          </a:lstStyle>
          <a:p>
            <a:endParaRPr lang="it-IT" dirty="0"/>
          </a:p>
        </p:txBody>
      </p:sp>
      <p:sp>
        <p:nvSpPr>
          <p:cNvPr id="2" name="Rettangolo 1"/>
          <p:cNvSpPr/>
          <p:nvPr userDrawn="1"/>
        </p:nvSpPr>
        <p:spPr>
          <a:xfrm>
            <a:off x="6807625" y="580803"/>
            <a:ext cx="2140025" cy="302046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it-IT" sz="136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Requisiti minimi di sistema</a:t>
            </a:r>
          </a:p>
        </p:txBody>
      </p:sp>
    </p:spTree>
    <p:extLst>
      <p:ext uri="{BB962C8B-B14F-4D97-AF65-F5344CB8AC3E}">
        <p14:creationId xmlns:p14="http://schemas.microsoft.com/office/powerpoint/2010/main" val="18998838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683074" y="966758"/>
            <a:ext cx="2592536" cy="33263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683074" y="644691"/>
            <a:ext cx="2592536" cy="304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Attivazione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491632" y="966758"/>
            <a:ext cx="2592536" cy="33263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491632" y="644691"/>
            <a:ext cx="2592536" cy="304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Installazione /</a:t>
            </a:r>
            <a:r>
              <a:rPr lang="it-IT" sz="1363" b="1" baseline="0" dirty="0"/>
              <a:t> Manutenzione</a:t>
            </a:r>
            <a:endParaRPr lang="it-IT" sz="1363" b="1" dirty="0"/>
          </a:p>
        </p:txBody>
      </p:sp>
      <p:sp>
        <p:nvSpPr>
          <p:cNvPr id="12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299944" y="966758"/>
            <a:ext cx="2592536" cy="33263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6299944" y="644691"/>
            <a:ext cx="2592536" cy="304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 err="1"/>
              <a:t>Operation</a:t>
            </a:r>
            <a:endParaRPr lang="it-IT" sz="1363" b="1" dirty="0"/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683074" y="4293096"/>
            <a:ext cx="2592536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3491632" y="4293096"/>
            <a:ext cx="2592536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6"/>
          </p:nvPr>
        </p:nvSpPr>
        <p:spPr>
          <a:xfrm>
            <a:off x="6299944" y="4293096"/>
            <a:ext cx="2592536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Rettangolo 1"/>
          <p:cNvSpPr/>
          <p:nvPr userDrawn="1"/>
        </p:nvSpPr>
        <p:spPr>
          <a:xfrm rot="16200000">
            <a:off x="-1127531" y="2477279"/>
            <a:ext cx="3343605" cy="2880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534" dirty="0"/>
              <a:t>Macro attività</a:t>
            </a:r>
          </a:p>
        </p:txBody>
      </p:sp>
      <p:sp>
        <p:nvSpPr>
          <p:cNvPr id="17" name="Rettangolo 16"/>
          <p:cNvSpPr/>
          <p:nvPr userDrawn="1"/>
        </p:nvSpPr>
        <p:spPr>
          <a:xfrm rot="16200000">
            <a:off x="-325414" y="5018767"/>
            <a:ext cx="1739371" cy="2880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534" dirty="0"/>
              <a:t>Tempi 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7291253" y="213194"/>
            <a:ext cx="1406170" cy="30204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it-IT" sz="1363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di sintesi</a:t>
            </a:r>
          </a:p>
        </p:txBody>
      </p:sp>
    </p:spTree>
    <p:extLst>
      <p:ext uri="{BB962C8B-B14F-4D97-AF65-F5344CB8AC3E}">
        <p14:creationId xmlns:p14="http://schemas.microsoft.com/office/powerpoint/2010/main" val="24237363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5"/>
          <p:cNvSpPr txBox="1">
            <a:spLocks/>
          </p:cNvSpPr>
          <p:nvPr userDrawn="1"/>
        </p:nvSpPr>
        <p:spPr>
          <a:xfrm>
            <a:off x="5236689" y="452669"/>
            <a:ext cx="3772111" cy="422920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363" dirty="0"/>
              <a:t>Piano di fatturazione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2745122" y="2762022"/>
            <a:ext cx="3659928" cy="32839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it-IT" sz="1534" dirty="0">
                <a:solidFill>
                  <a:schemeClr val="bg1">
                    <a:lumMod val="75000"/>
                  </a:schemeClr>
                </a:solidFill>
              </a:rPr>
              <a:t>Inserire tabella con piano di fatturazione</a:t>
            </a:r>
          </a:p>
        </p:txBody>
      </p:sp>
    </p:spTree>
    <p:extLst>
      <p:ext uri="{BB962C8B-B14F-4D97-AF65-F5344CB8AC3E}">
        <p14:creationId xmlns:p14="http://schemas.microsoft.com/office/powerpoint/2010/main" val="199366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999C-F205-4A5B-9F94-97502D591E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171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47196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8312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34" y="1508786"/>
            <a:ext cx="4040187" cy="458451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499994" y="1508786"/>
            <a:ext cx="4032448" cy="458451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47196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0092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28" y="1509182"/>
            <a:ext cx="2732112" cy="4584115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Segnaposto contenuto 2"/>
          <p:cNvSpPr>
            <a:spLocks noGrp="1"/>
          </p:cNvSpPr>
          <p:nvPr>
            <p:ph idx="16"/>
          </p:nvPr>
        </p:nvSpPr>
        <p:spPr>
          <a:xfrm>
            <a:off x="3145070" y="1509183"/>
            <a:ext cx="5387370" cy="4584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buNone/>
              <a:defRPr sz="136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36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36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36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36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375188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822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28" y="1028734"/>
            <a:ext cx="2628000" cy="4272476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3114104" y="1022455"/>
            <a:ext cx="2628000" cy="4278756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5904681" y="1022459"/>
            <a:ext cx="2628000" cy="4278757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23528" y="5445225"/>
            <a:ext cx="2628000" cy="2525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87" tIns="53643" rIns="107287" bIns="53643">
            <a:spAutoFit/>
          </a:bodyPr>
          <a:lstStyle>
            <a:lvl1pPr marL="0" indent="0">
              <a:buNone/>
              <a:defRPr lang="en-US" sz="937" b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4431" smtClean="0">
                <a:latin typeface="Calibri" pitchFamily="34" charset="0"/>
              </a:defRPr>
            </a:lvl2pPr>
            <a:lvl3pPr>
              <a:defRPr lang="en-US" sz="4431" smtClean="0">
                <a:latin typeface="Calibri" pitchFamily="34" charset="0"/>
              </a:defRPr>
            </a:lvl3pPr>
            <a:lvl4pPr>
              <a:defRPr lang="en-US" sz="4431" smtClean="0">
                <a:latin typeface="Calibri" pitchFamily="34" charset="0"/>
              </a:defRPr>
            </a:lvl4pPr>
            <a:lvl5pPr>
              <a:defRPr lang="it-IT" sz="4431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114382" y="5445225"/>
            <a:ext cx="2628000" cy="2525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87" tIns="53643" rIns="107287" bIns="53643">
            <a:spAutoFit/>
          </a:bodyPr>
          <a:lstStyle>
            <a:lvl1pPr marL="0" indent="0">
              <a:buNone/>
              <a:defRPr lang="en-US" sz="937" b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4431" smtClean="0">
                <a:latin typeface="Calibri" pitchFamily="34" charset="0"/>
              </a:defRPr>
            </a:lvl2pPr>
            <a:lvl3pPr>
              <a:defRPr lang="en-US" sz="4431" smtClean="0">
                <a:latin typeface="Calibri" pitchFamily="34" charset="0"/>
              </a:defRPr>
            </a:lvl3pPr>
            <a:lvl4pPr>
              <a:defRPr lang="en-US" sz="4431" smtClean="0">
                <a:latin typeface="Calibri" pitchFamily="34" charset="0"/>
              </a:defRPr>
            </a:lvl4pPr>
            <a:lvl5pPr>
              <a:defRPr lang="it-IT" sz="4431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904681" y="5445225"/>
            <a:ext cx="2628000" cy="2525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87" tIns="53643" rIns="107287" bIns="53643">
            <a:spAutoFit/>
          </a:bodyPr>
          <a:lstStyle>
            <a:lvl1pPr marL="0" indent="0">
              <a:buNone/>
              <a:defRPr lang="en-US" sz="937" b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4431" smtClean="0">
                <a:latin typeface="Calibri" pitchFamily="34" charset="0"/>
              </a:defRPr>
            </a:lvl2pPr>
            <a:lvl3pPr>
              <a:defRPr lang="en-US" sz="4431" smtClean="0">
                <a:latin typeface="Calibri" pitchFamily="34" charset="0"/>
              </a:defRPr>
            </a:lvl3pPr>
            <a:lvl4pPr>
              <a:defRPr lang="en-US" sz="4431" smtClean="0">
                <a:latin typeface="Calibri" pitchFamily="34" charset="0"/>
              </a:defRPr>
            </a:lvl4pPr>
            <a:lvl5pPr>
              <a:defRPr lang="it-IT" sz="4431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375188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452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28" y="908721"/>
            <a:ext cx="2628000" cy="2448272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9"/>
          </p:nvPr>
        </p:nvSpPr>
        <p:spPr>
          <a:xfrm>
            <a:off x="323528" y="3498230"/>
            <a:ext cx="2628000" cy="245105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/>
          </p:nvPr>
        </p:nvSpPr>
        <p:spPr>
          <a:xfrm>
            <a:off x="3114104" y="908721"/>
            <a:ext cx="2628000" cy="2448272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1"/>
          </p:nvPr>
        </p:nvSpPr>
        <p:spPr>
          <a:xfrm>
            <a:off x="3114104" y="3498230"/>
            <a:ext cx="2628000" cy="245105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/>
          </p:nvPr>
        </p:nvSpPr>
        <p:spPr>
          <a:xfrm>
            <a:off x="5904681" y="908721"/>
            <a:ext cx="2628000" cy="2448272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3"/>
          </p:nvPr>
        </p:nvSpPr>
        <p:spPr>
          <a:xfrm>
            <a:off x="5904681" y="3498230"/>
            <a:ext cx="2628000" cy="245105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375188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8585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480428" y="606428"/>
            <a:ext cx="184677" cy="414703"/>
          </a:xfrm>
          <a:prstGeom prst="rect">
            <a:avLst/>
          </a:prstGeom>
          <a:noFill/>
          <a:ln>
            <a:noFill/>
          </a:ln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045">
              <a:solidFill>
                <a:srgbClr val="545458"/>
              </a:solidFill>
            </a:endParaRPr>
          </a:p>
        </p:txBody>
      </p:sp>
      <p:sp>
        <p:nvSpPr>
          <p:cNvPr id="4" name="Rettangolo 3"/>
          <p:cNvSpPr/>
          <p:nvPr userDrawn="1"/>
        </p:nvSpPr>
        <p:spPr>
          <a:xfrm>
            <a:off x="8599087" y="6464371"/>
            <a:ext cx="365806" cy="249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411372-4C49-4D45-B3E9-71245C81AD44}" type="slidenum">
              <a:rPr lang="it-IT" sz="1023" smtClean="0">
                <a:solidFill>
                  <a:schemeClr val="bg1"/>
                </a:solidFill>
              </a:rPr>
              <a:pPr/>
              <a:t>‹N›</a:t>
            </a:fld>
            <a:endParaRPr lang="it-IT" sz="102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9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f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95288" y="966754"/>
            <a:ext cx="3977260" cy="15361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61891" indent="-161891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Titolo 5"/>
          <p:cNvSpPr txBox="1">
            <a:spLocks/>
          </p:cNvSpPr>
          <p:nvPr userDrawn="1"/>
        </p:nvSpPr>
        <p:spPr>
          <a:xfrm>
            <a:off x="4572001" y="470317"/>
            <a:ext cx="4132337" cy="326774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363" dirty="0"/>
              <a:t>Le specifiche del servizio:</a:t>
            </a:r>
          </a:p>
        </p:txBody>
      </p:sp>
      <p:sp>
        <p:nvSpPr>
          <p:cNvPr id="3" name="Rettangolo 2"/>
          <p:cNvSpPr/>
          <p:nvPr userDrawn="1"/>
        </p:nvSpPr>
        <p:spPr>
          <a:xfrm>
            <a:off x="395288" y="797091"/>
            <a:ext cx="397726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Scopo del servizio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572000" y="996232"/>
            <a:ext cx="3905004" cy="15361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79349" indent="-161891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4572000" y="797091"/>
            <a:ext cx="3905004" cy="181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Deliverable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95288" y="2945894"/>
            <a:ext cx="8081716" cy="18272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61891" indent="-161891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95288" y="2644147"/>
            <a:ext cx="8081716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Descrizione</a:t>
            </a:r>
          </a:p>
        </p:txBody>
      </p:sp>
      <p:sp>
        <p:nvSpPr>
          <p:cNvPr id="15" name="Rettangolo 14"/>
          <p:cNvSpPr/>
          <p:nvPr userDrawn="1"/>
        </p:nvSpPr>
        <p:spPr>
          <a:xfrm>
            <a:off x="395288" y="4867243"/>
            <a:ext cx="4020316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Modalità</a:t>
            </a:r>
            <a:r>
              <a:rPr lang="it-IT" sz="1363" b="1" baseline="0" dirty="0"/>
              <a:t> e finestre di erogazione</a:t>
            </a:r>
            <a:endParaRPr lang="it-IT" sz="1363" b="1" dirty="0"/>
          </a:p>
        </p:txBody>
      </p:sp>
      <p:sp>
        <p:nvSpPr>
          <p:cNvPr id="17" name="Rettangolo 16"/>
          <p:cNvSpPr/>
          <p:nvPr userDrawn="1"/>
        </p:nvSpPr>
        <p:spPr>
          <a:xfrm>
            <a:off x="4572000" y="4896168"/>
            <a:ext cx="3905004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Note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395288" y="5190811"/>
            <a:ext cx="4020316" cy="91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80936" indent="-180936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4576512" y="5218714"/>
            <a:ext cx="3900492" cy="8984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 marL="182524" indent="-182524"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71002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attafo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7018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hitet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8" name="Titolo 5"/>
          <p:cNvSpPr txBox="1">
            <a:spLocks/>
          </p:cNvSpPr>
          <p:nvPr userDrawn="1"/>
        </p:nvSpPr>
        <p:spPr>
          <a:xfrm>
            <a:off x="384459" y="452669"/>
            <a:ext cx="4636207" cy="422920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363" dirty="0"/>
              <a:t>Architettura</a:t>
            </a:r>
            <a:r>
              <a:rPr lang="it-IT" sz="1363" baseline="0" dirty="0"/>
              <a:t> di massima della soluzione</a:t>
            </a:r>
            <a:endParaRPr lang="it-IT" sz="1363" dirty="0"/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4991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0533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sz="quarter" idx="13"/>
          </p:nvPr>
        </p:nvSpPr>
        <p:spPr>
          <a:xfrm>
            <a:off x="395290" y="740837"/>
            <a:ext cx="8569325" cy="5183717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619"/>
            </a:lvl1pPr>
          </a:lstStyle>
          <a:p>
            <a:endParaRPr lang="it-IT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7477663" y="384589"/>
            <a:ext cx="1483627" cy="302046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it-IT" sz="136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Lista dei Materiali</a:t>
            </a:r>
          </a:p>
        </p:txBody>
      </p:sp>
    </p:spTree>
    <p:extLst>
      <p:ext uri="{BB962C8B-B14F-4D97-AF65-F5344CB8AC3E}">
        <p14:creationId xmlns:p14="http://schemas.microsoft.com/office/powerpoint/2010/main" val="218499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F42C-EB75-4912-A5CB-9C0C958AA4E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1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quisiti min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0533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sz="quarter" idx="13"/>
          </p:nvPr>
        </p:nvSpPr>
        <p:spPr>
          <a:xfrm>
            <a:off x="395290" y="1268761"/>
            <a:ext cx="8569325" cy="4655791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619"/>
            </a:lvl1pPr>
          </a:lstStyle>
          <a:p>
            <a:endParaRPr lang="it-IT" dirty="0"/>
          </a:p>
        </p:txBody>
      </p:sp>
      <p:sp>
        <p:nvSpPr>
          <p:cNvPr id="2" name="Rettangolo 1"/>
          <p:cNvSpPr/>
          <p:nvPr userDrawn="1"/>
        </p:nvSpPr>
        <p:spPr>
          <a:xfrm>
            <a:off x="6807625" y="580803"/>
            <a:ext cx="2140025" cy="302046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it-IT" sz="136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Requisiti minimi di sistema</a:t>
            </a:r>
          </a:p>
        </p:txBody>
      </p:sp>
    </p:spTree>
    <p:extLst>
      <p:ext uri="{BB962C8B-B14F-4D97-AF65-F5344CB8AC3E}">
        <p14:creationId xmlns:p14="http://schemas.microsoft.com/office/powerpoint/2010/main" val="27638951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683074" y="966758"/>
            <a:ext cx="2592536" cy="33263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683074" y="644691"/>
            <a:ext cx="2592536" cy="304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Attivazione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491632" y="966758"/>
            <a:ext cx="2592536" cy="33263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491632" y="644691"/>
            <a:ext cx="2592536" cy="304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/>
              <a:t>Installazione /</a:t>
            </a:r>
            <a:r>
              <a:rPr lang="it-IT" sz="1363" b="1" baseline="0" dirty="0"/>
              <a:t> Manutenzione</a:t>
            </a:r>
            <a:endParaRPr lang="it-IT" sz="1363" b="1" dirty="0"/>
          </a:p>
        </p:txBody>
      </p:sp>
      <p:sp>
        <p:nvSpPr>
          <p:cNvPr id="12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299944" y="966758"/>
            <a:ext cx="2592536" cy="33263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6299944" y="644691"/>
            <a:ext cx="2592536" cy="304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363" b="1" dirty="0" err="1"/>
              <a:t>Operation</a:t>
            </a:r>
            <a:endParaRPr lang="it-IT" sz="1363" b="1" dirty="0"/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683074" y="4293096"/>
            <a:ext cx="2592536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3491632" y="4293096"/>
            <a:ext cx="2592536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6"/>
          </p:nvPr>
        </p:nvSpPr>
        <p:spPr>
          <a:xfrm>
            <a:off x="6299944" y="4293096"/>
            <a:ext cx="2592536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/>
          <a:lstStyle>
            <a:lvl1pPr>
              <a:defRPr sz="1363"/>
            </a:lvl1pPr>
            <a:lvl2pPr>
              <a:defRPr sz="1193"/>
            </a:lvl2pPr>
            <a:lvl3pPr>
              <a:defRPr sz="1108"/>
            </a:lvl3pPr>
            <a:lvl4pPr>
              <a:defRPr sz="1023"/>
            </a:lvl4pPr>
            <a:lvl5pPr>
              <a:defRPr sz="1023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Rettangolo 1"/>
          <p:cNvSpPr/>
          <p:nvPr userDrawn="1"/>
        </p:nvSpPr>
        <p:spPr>
          <a:xfrm rot="16200000">
            <a:off x="-1127531" y="2477279"/>
            <a:ext cx="3343605" cy="2880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534" dirty="0"/>
              <a:t>Macro attività</a:t>
            </a:r>
          </a:p>
        </p:txBody>
      </p:sp>
      <p:sp>
        <p:nvSpPr>
          <p:cNvPr id="17" name="Rettangolo 16"/>
          <p:cNvSpPr/>
          <p:nvPr userDrawn="1"/>
        </p:nvSpPr>
        <p:spPr>
          <a:xfrm rot="16200000">
            <a:off x="-325414" y="5018767"/>
            <a:ext cx="1739371" cy="2880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it-IT" sz="1534" dirty="0"/>
              <a:t>Tempi 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7291253" y="213194"/>
            <a:ext cx="1406170" cy="30204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it-IT" sz="1363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di sintesi</a:t>
            </a:r>
          </a:p>
        </p:txBody>
      </p:sp>
    </p:spTree>
    <p:extLst>
      <p:ext uri="{BB962C8B-B14F-4D97-AF65-F5344CB8AC3E}">
        <p14:creationId xmlns:p14="http://schemas.microsoft.com/office/powerpoint/2010/main" val="40879253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2195738" y="6305591"/>
            <a:ext cx="6336704" cy="354347"/>
          </a:xfrm>
          <a:prstGeom prst="rect">
            <a:avLst/>
          </a:prstGeom>
        </p:spPr>
        <p:txBody>
          <a:bodyPr lIns="0" tIns="53643" rIns="10728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37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02" indent="0">
              <a:buNone/>
              <a:defRPr sz="1960" b="1"/>
            </a:lvl2pPr>
            <a:lvl3pPr marL="914204" indent="0">
              <a:buNone/>
              <a:defRPr sz="1790" b="1"/>
            </a:lvl3pPr>
            <a:lvl4pPr marL="1371305" indent="0">
              <a:buNone/>
              <a:defRPr sz="1619" b="1"/>
            </a:lvl4pPr>
            <a:lvl5pPr marL="1828406" indent="0">
              <a:buNone/>
              <a:defRPr sz="1619" b="1"/>
            </a:lvl5pPr>
            <a:lvl6pPr marL="2285509" indent="0">
              <a:buNone/>
              <a:defRPr sz="1619" b="1"/>
            </a:lvl6pPr>
            <a:lvl7pPr marL="2742610" indent="0">
              <a:buNone/>
              <a:defRPr sz="1619" b="1"/>
            </a:lvl7pPr>
            <a:lvl8pPr marL="3199711" indent="0">
              <a:buNone/>
              <a:defRPr sz="1619" b="1"/>
            </a:lvl8pPr>
            <a:lvl9pPr marL="3656814" indent="0">
              <a:buNone/>
              <a:defRPr sz="1619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23194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5"/>
          <p:cNvSpPr txBox="1">
            <a:spLocks/>
          </p:cNvSpPr>
          <p:nvPr userDrawn="1"/>
        </p:nvSpPr>
        <p:spPr>
          <a:xfrm>
            <a:off x="5236689" y="452669"/>
            <a:ext cx="3772111" cy="422920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363" dirty="0"/>
              <a:t>Piano di fatturazione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2745122" y="2762022"/>
            <a:ext cx="3659928" cy="32839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it-IT" sz="1534" dirty="0">
                <a:solidFill>
                  <a:schemeClr val="bg1">
                    <a:lumMod val="75000"/>
                  </a:schemeClr>
                </a:solidFill>
              </a:rPr>
              <a:t>Inserire tabella con piano di fatturazione</a:t>
            </a:r>
          </a:p>
        </p:txBody>
      </p:sp>
    </p:spTree>
    <p:extLst>
      <p:ext uri="{BB962C8B-B14F-4D97-AF65-F5344CB8AC3E}">
        <p14:creationId xmlns:p14="http://schemas.microsoft.com/office/powerpoint/2010/main" val="21996900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47196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0641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34" y="1508786"/>
            <a:ext cx="4040187" cy="458451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499994" y="1508786"/>
            <a:ext cx="4032448" cy="458451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447196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2165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28" y="1509182"/>
            <a:ext cx="2732112" cy="4584115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Segnaposto contenuto 2"/>
          <p:cNvSpPr>
            <a:spLocks noGrp="1"/>
          </p:cNvSpPr>
          <p:nvPr>
            <p:ph idx="16"/>
          </p:nvPr>
        </p:nvSpPr>
        <p:spPr>
          <a:xfrm>
            <a:off x="3145070" y="1509183"/>
            <a:ext cx="5387370" cy="4584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buNone/>
              <a:defRPr sz="136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36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36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36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36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375188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373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28" y="1028734"/>
            <a:ext cx="2628000" cy="4272476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3114104" y="1022455"/>
            <a:ext cx="2628000" cy="4278756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5904681" y="1022459"/>
            <a:ext cx="2628000" cy="4278757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23528" y="5445225"/>
            <a:ext cx="2628000" cy="2525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87" tIns="53643" rIns="107287" bIns="53643">
            <a:spAutoFit/>
          </a:bodyPr>
          <a:lstStyle>
            <a:lvl1pPr marL="0" indent="0">
              <a:buNone/>
              <a:defRPr lang="en-US" sz="937" b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4431" smtClean="0">
                <a:latin typeface="Calibri" pitchFamily="34" charset="0"/>
              </a:defRPr>
            </a:lvl2pPr>
            <a:lvl3pPr>
              <a:defRPr lang="en-US" sz="4431" smtClean="0">
                <a:latin typeface="Calibri" pitchFamily="34" charset="0"/>
              </a:defRPr>
            </a:lvl3pPr>
            <a:lvl4pPr>
              <a:defRPr lang="en-US" sz="4431" smtClean="0">
                <a:latin typeface="Calibri" pitchFamily="34" charset="0"/>
              </a:defRPr>
            </a:lvl4pPr>
            <a:lvl5pPr>
              <a:defRPr lang="it-IT" sz="4431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114382" y="5445225"/>
            <a:ext cx="2628000" cy="2525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87" tIns="53643" rIns="107287" bIns="53643">
            <a:spAutoFit/>
          </a:bodyPr>
          <a:lstStyle>
            <a:lvl1pPr marL="0" indent="0">
              <a:buNone/>
              <a:defRPr lang="en-US" sz="937" b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4431" smtClean="0">
                <a:latin typeface="Calibri" pitchFamily="34" charset="0"/>
              </a:defRPr>
            </a:lvl2pPr>
            <a:lvl3pPr>
              <a:defRPr lang="en-US" sz="4431" smtClean="0">
                <a:latin typeface="Calibri" pitchFamily="34" charset="0"/>
              </a:defRPr>
            </a:lvl3pPr>
            <a:lvl4pPr>
              <a:defRPr lang="en-US" sz="4431" smtClean="0">
                <a:latin typeface="Calibri" pitchFamily="34" charset="0"/>
              </a:defRPr>
            </a:lvl4pPr>
            <a:lvl5pPr>
              <a:defRPr lang="it-IT" sz="4431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904681" y="5445225"/>
            <a:ext cx="2628000" cy="2525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87" tIns="53643" rIns="107287" bIns="53643">
            <a:spAutoFit/>
          </a:bodyPr>
          <a:lstStyle>
            <a:lvl1pPr marL="0" indent="0">
              <a:buNone/>
              <a:defRPr lang="en-US" sz="937" b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4431" smtClean="0">
                <a:latin typeface="Calibri" pitchFamily="34" charset="0"/>
              </a:defRPr>
            </a:lvl2pPr>
            <a:lvl3pPr>
              <a:defRPr lang="en-US" sz="4431" smtClean="0">
                <a:latin typeface="Calibri" pitchFamily="34" charset="0"/>
              </a:defRPr>
            </a:lvl3pPr>
            <a:lvl4pPr>
              <a:defRPr lang="en-US" sz="4431" smtClean="0">
                <a:latin typeface="Calibri" pitchFamily="34" charset="0"/>
              </a:defRPr>
            </a:lvl4pPr>
            <a:lvl5pPr>
              <a:defRPr lang="it-IT" sz="4431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375188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66867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23528" y="908721"/>
            <a:ext cx="2628000" cy="2448272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9"/>
          </p:nvPr>
        </p:nvSpPr>
        <p:spPr>
          <a:xfrm>
            <a:off x="323528" y="3498230"/>
            <a:ext cx="2628000" cy="245105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/>
          </p:nvPr>
        </p:nvSpPr>
        <p:spPr>
          <a:xfrm>
            <a:off x="3114104" y="908721"/>
            <a:ext cx="2628000" cy="2448272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1"/>
          </p:nvPr>
        </p:nvSpPr>
        <p:spPr>
          <a:xfrm>
            <a:off x="3114104" y="3498230"/>
            <a:ext cx="2628000" cy="245105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/>
          </p:nvPr>
        </p:nvSpPr>
        <p:spPr>
          <a:xfrm>
            <a:off x="5904681" y="908721"/>
            <a:ext cx="2628000" cy="2448272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3"/>
          </p:nvPr>
        </p:nvSpPr>
        <p:spPr>
          <a:xfrm>
            <a:off x="5904681" y="3498230"/>
            <a:ext cx="2628000" cy="2451053"/>
          </a:xfrm>
          <a:prstGeom prst="rect">
            <a:avLst/>
          </a:prstGeom>
        </p:spPr>
        <p:txBody>
          <a:bodyPr lIns="107287" tIns="53643" rIns="107287" bIns="53643" rtlCol="0">
            <a:normAutofit/>
          </a:bodyPr>
          <a:lstStyle>
            <a:lvl1pPr marL="0" indent="0">
              <a:buNone/>
              <a:defRPr sz="1193">
                <a:solidFill>
                  <a:schemeClr val="tx1"/>
                </a:solidFill>
              </a:defRPr>
            </a:lvl1pPr>
            <a:lvl2pPr marL="456622" indent="0">
              <a:buNone/>
              <a:defRPr sz="2812"/>
            </a:lvl2pPr>
            <a:lvl3pPr marL="913236" indent="0">
              <a:buNone/>
              <a:defRPr sz="2386"/>
            </a:lvl3pPr>
            <a:lvl4pPr marL="1369852" indent="0">
              <a:buNone/>
              <a:defRPr sz="1960"/>
            </a:lvl4pPr>
            <a:lvl5pPr marL="1826469" indent="0">
              <a:buNone/>
              <a:defRPr sz="1960"/>
            </a:lvl5pPr>
            <a:lvl6pPr marL="2283088" indent="0">
              <a:buNone/>
              <a:defRPr sz="1960"/>
            </a:lvl6pPr>
            <a:lvl7pPr marL="2739704" indent="0">
              <a:buNone/>
              <a:defRPr sz="1960"/>
            </a:lvl7pPr>
            <a:lvl8pPr marL="3196322" indent="0">
              <a:buNone/>
              <a:defRPr sz="1960"/>
            </a:lvl8pPr>
            <a:lvl9pPr marL="3652940" indent="0">
              <a:buNone/>
              <a:defRPr sz="196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93212" y="6375188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9872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480428" y="606428"/>
            <a:ext cx="184677" cy="414703"/>
          </a:xfrm>
          <a:prstGeom prst="rect">
            <a:avLst/>
          </a:prstGeom>
          <a:noFill/>
          <a:ln>
            <a:noFill/>
          </a:ln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045">
              <a:solidFill>
                <a:srgbClr val="545458"/>
              </a:solidFill>
            </a:endParaRPr>
          </a:p>
        </p:txBody>
      </p:sp>
      <p:sp>
        <p:nvSpPr>
          <p:cNvPr id="4" name="Rettangolo 3"/>
          <p:cNvSpPr/>
          <p:nvPr userDrawn="1"/>
        </p:nvSpPr>
        <p:spPr>
          <a:xfrm>
            <a:off x="8599087" y="6464371"/>
            <a:ext cx="365806" cy="249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411372-4C49-4D45-B3E9-71245C81AD44}" type="slidenum">
              <a:rPr lang="it-IT" sz="1023" smtClean="0">
                <a:solidFill>
                  <a:schemeClr val="bg1"/>
                </a:solidFill>
              </a:rPr>
              <a:pPr/>
              <a:t>‹N›</a:t>
            </a:fld>
            <a:endParaRPr lang="it-IT" sz="102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1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9618-859B-48AD-B1B4-C3B33C523A2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7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6902-A949-4229-937D-39B9BC1830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C674-9F28-42FE-9CD9-50523C778B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E377-B473-481E-9C14-FB1B60BDB27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8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F315-4E01-440C-9AB1-4B2382BD37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96A7D1-6E61-42F9-BD09-713D8FB3C23F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2DEF-325D-40C6-904D-DD38872A12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89AB-0957-4B85-84BE-CCFFBFFBD4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92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7ACA-F14B-4C89-865E-A8798CC346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0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6B3C-E8C0-4BED-933C-94A9C62CC4B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6E8D-B04F-4CF9-AD0D-9FBED4C17CD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33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55E1-8D89-4370-96D8-D93F8CB57E0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7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443F-9231-413F-A4B7-B911C7C3401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0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2344-00E1-4349-91B9-3E5C51BE5E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15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DF96-B5A9-473E-88FA-972FD87749B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FC1-4535-474F-BC7E-91FAAD6EB2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E81A33-5B87-4E14-9CF3-F4F41886A059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71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95FD-6846-4F89-B281-75B602E6F54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08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81EF-72B7-48A8-A0B1-62A01C52B65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A776-CCC0-4CD4-9B15-6828728DE8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9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48B5-5E5F-4DD4-8A58-0DDD7791A0C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5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10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4805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7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999C-F205-4A5B-9F94-97502D591E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9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F42C-EB75-4912-A5CB-9C0C958AA4E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9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9618-859B-48AD-B1B4-C3B33C523A2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3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6902-A949-4229-937D-39B9BC1830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79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C674-9F28-42FE-9CD9-50523C778B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2D2CB0-FE9A-4E3B-8975-8FED8D9D8A3A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4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E377-B473-481E-9C14-FB1B60BDB27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41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F315-4E01-440C-9AB1-4B2382BD37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7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2DEF-325D-40C6-904D-DD38872A12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20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89AB-0957-4B85-84BE-CCFFBFFBD4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65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7ACA-F14B-4C89-865E-A8798CC346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80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6B3C-E8C0-4BED-933C-94A9C62CC4B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4805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47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6E8D-B04F-4CF9-AD0D-9FBED4C17CD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4805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27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55E1-8D89-4370-96D8-D93F8CB57E0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98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443F-9231-413F-A4B7-B911C7C3401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26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2344-00E1-4349-91B9-3E5C51BE5E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6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FF34D-059A-4FC0-990D-A5F8F5B075CE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13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DF96-B5A9-473E-88FA-972FD87749B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21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FC1-4535-474F-BC7E-91FAAD6EB2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29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95FD-6846-4F89-B281-75B602E6F54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81EF-72B7-48A8-A0B1-62A01C52B65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43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A776-CCC0-4CD4-9B15-6828728DE8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3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48B5-5E5F-4DD4-8A58-0DDD7791A0C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92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3EF9-ACBD-4673-BD26-55A7E41E8BC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72C7-A297-4A62-984A-364970892EC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-85010" y="6424308"/>
            <a:ext cx="2688484" cy="44085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EB855-8BF5-4A0F-8185-77EF4F3F903F}" type="slidenum">
              <a:rPr lang="it-IT" sz="3300" b="1" smtClean="0">
                <a:solidFill>
                  <a:srgbClr val="1F497D">
                    <a:lumMod val="50000"/>
                  </a:srgbClr>
                </a:solidFill>
                <a:latin typeface="Calibri (corpo)"/>
              </a:rPr>
              <a:pPr>
                <a:defRPr/>
              </a:pPr>
              <a:t>‹N›</a:t>
            </a:fld>
            <a:endParaRPr lang="it-IT" sz="3300" b="1" dirty="0">
              <a:solidFill>
                <a:srgbClr val="1F497D">
                  <a:lumMod val="50000"/>
                </a:srgbClr>
              </a:solidFill>
              <a:latin typeface="Calibri (corpo)"/>
            </a:endParaRPr>
          </a:p>
        </p:txBody>
      </p:sp>
      <p:pic>
        <p:nvPicPr>
          <p:cNvPr id="10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48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28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D514-451E-4E4F-9E6F-C5812ABCEAF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999C-F205-4A5B-9F94-97502D591E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1609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6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3616-0B42-44A4-8C2B-4EF7EC3BD97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F42C-EB75-4912-A5CB-9C0C958AA4E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7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0D6B-157A-4043-8AFA-70653384375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9618-859B-48AD-B1B4-C3B33C523A2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A9D4BA-7F18-4F19-AC58-3BEFDDF040C5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1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2BE8-4AA5-4A5A-B8B2-7B362E0073E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6902-A949-4229-937D-39B9BC1830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2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51D2-A5CB-485D-8406-74CF56A46CC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C674-9F28-42FE-9CD9-50523C778B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0140-B732-4D51-B8C5-1B8F74EC5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E377-B473-481E-9C14-FB1B60BDB27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81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1244-EDD8-4865-AC88-3EFD9A9157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F315-4E01-440C-9AB1-4B2382BD37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7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A52F-D853-488D-A2FB-D532C829954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2DEF-325D-40C6-904D-DD38872A12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99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D039-A9E8-47FA-9FBA-78000DE286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89AB-0957-4B85-84BE-CCFFBFFBD4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7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3F1A-FC5B-40A2-B1E4-FEB19CB2A4D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ACA-F14B-4C89-865E-A8798CC346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65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3EF9-ACBD-4673-BD26-55A7E41E8BC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72C7-A297-4A62-984A-364970892EC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-85010" y="6424308"/>
            <a:ext cx="2688484" cy="44085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EB855-8BF5-4A0F-8185-77EF4F3F903F}" type="slidenum">
              <a:rPr lang="it-IT" sz="3300" b="1" smtClean="0">
                <a:solidFill>
                  <a:srgbClr val="1F497D">
                    <a:lumMod val="50000"/>
                  </a:srgbClr>
                </a:solidFill>
                <a:latin typeface="Calibri (corpo)"/>
              </a:rPr>
              <a:pPr>
                <a:defRPr/>
              </a:pPr>
              <a:t>‹N›</a:t>
            </a:fld>
            <a:endParaRPr lang="it-IT" sz="3300" b="1" dirty="0">
              <a:solidFill>
                <a:srgbClr val="1F497D">
                  <a:lumMod val="50000"/>
                </a:srgbClr>
              </a:solidFill>
              <a:latin typeface="Calibri (corpo)"/>
            </a:endParaRPr>
          </a:p>
        </p:txBody>
      </p:sp>
      <p:pic>
        <p:nvPicPr>
          <p:cNvPr id="9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1609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35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D514-451E-4E4F-9E6F-C5812ABCEAF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999C-F205-4A5B-9F94-97502D591E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1609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36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3616-0B42-44A4-8C2B-4EF7EC3BD97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F42C-EB75-4912-A5CB-9C0C958AA4E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 userDrawn="1"/>
        </p:nvSpPr>
        <p:spPr>
          <a:xfrm>
            <a:off x="1258888" y="188913"/>
            <a:ext cx="7885112" cy="101600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E1314C-7E15-4741-9F82-C94536304879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23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0D6B-157A-4043-8AFA-70653384375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9618-859B-48AD-B1B4-C3B33C523A2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98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2BE8-4AA5-4A5A-B8B2-7B362E0073E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6902-A949-4229-937D-39B9BC1830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1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51D2-A5CB-485D-8406-74CF56A46CC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C674-9F28-42FE-9CD9-50523C778B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356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0140-B732-4D51-B8C5-1B8F74EC5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E377-B473-481E-9C14-FB1B60BDB27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58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1244-EDD8-4865-AC88-3EFD9A9157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F315-4E01-440C-9AB1-4B2382BD37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74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A52F-D853-488D-A2FB-D532C829954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2DEF-325D-40C6-904D-DD38872A12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07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D039-A9E8-47FA-9FBA-78000DE286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89AB-0957-4B85-84BE-CCFFBFFBD4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81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3F1A-FC5B-40A2-B1E4-FEB19CB2A4D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ACA-F14B-4C89-865E-A8798CC346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679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olly\Desktop\IMMAGINI CORRUZIONE\images (2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 userDrawn="1"/>
        </p:nvSpPr>
        <p:spPr>
          <a:xfrm>
            <a:off x="0" y="620713"/>
            <a:ext cx="7380288" cy="4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ttangolo 11"/>
          <p:cNvSpPr/>
          <p:nvPr userDrawn="1"/>
        </p:nvSpPr>
        <p:spPr>
          <a:xfrm>
            <a:off x="7666038" y="6326188"/>
            <a:ext cx="1298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7200" dirty="0">
                <a:solidFill>
                  <a:srgbClr val="008080"/>
                </a:solidFill>
                <a:latin typeface="Gargoyle SSi"/>
                <a:ea typeface="Times New Roman"/>
              </a:rPr>
              <a:t>S</a:t>
            </a:r>
            <a:r>
              <a:rPr lang="it-IT" sz="2400" b="1" kern="7200" spc="100" dirty="0">
                <a:solidFill>
                  <a:srgbClr val="008080"/>
                </a:solidFill>
                <a:latin typeface="ZapfChan MdIt BT"/>
                <a:ea typeface="Times New Roman"/>
              </a:rPr>
              <a:t>illogica</a:t>
            </a:r>
            <a:endParaRPr lang="it-IT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6586538" y="739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257800" y="739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38086"/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AB36-6D02-415F-8F45-7EDD860E29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-85010" y="6424308"/>
            <a:ext cx="2688484" cy="44085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EB855-8BF5-4A0F-8185-77EF4F3F903F}" type="slidenum">
              <a:rPr lang="it-IT" sz="3300" b="1" smtClean="0">
                <a:solidFill>
                  <a:srgbClr val="424456">
                    <a:lumMod val="50000"/>
                  </a:srgbClr>
                </a:solidFill>
                <a:latin typeface="Calibri (corpo)"/>
              </a:rPr>
              <a:pPr>
                <a:defRPr/>
              </a:pPr>
              <a:t>‹N›</a:t>
            </a:fld>
            <a:endParaRPr lang="it-IT" sz="3300" b="1" dirty="0">
              <a:solidFill>
                <a:srgbClr val="424456">
                  <a:lumMod val="50000"/>
                </a:srgbClr>
              </a:solidFill>
              <a:latin typeface="Calibri (corpo)"/>
            </a:endParaRPr>
          </a:p>
        </p:txBody>
      </p:sp>
      <p:pic>
        <p:nvPicPr>
          <p:cNvPr id="12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1609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17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6B3C-E8C0-4BED-933C-94A9C62CC4B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1609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9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0EB62F-5C30-4401-B95E-71A7B739C23B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277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6E8D-B04F-4CF9-AD0D-9FBED4C17CD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C:\Users\Cecilia\Documents\DIREZIONALE\CONDIVISI\Lavori\Progetto 190\Agea\Logo Agea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" y="-16094"/>
            <a:ext cx="1347692" cy="1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16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55E1-8D89-4370-96D8-D93F8CB57E0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6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443F-9231-413F-A4B7-B911C7C3401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674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2344-00E1-4349-91B9-3E5C51BE5E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55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DF96-B5A9-473E-88FA-972FD87749B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2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FC1-4535-474F-BC7E-91FAAD6EB2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86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95FD-6846-4F89-B281-75B602E6F54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060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81EF-72B7-48A8-A0B1-62A01C52B65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77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A776-CCC0-4CD4-9B15-6828728DE8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93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48B5-5E5F-4DD4-8A58-0DDD7791A0C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7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217E9E-D0AA-46DB-9943-FFC7F57A8776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98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AE862-2789-4EBC-B6E1-2987C2FCC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BD2D3-DCE2-41E4-BDC0-DF2314858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D31BB-17F4-4F2F-9D04-4BD94D18C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3EB54E1-9F0D-4875-98D4-1487140949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3435489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0A2865-5850-440F-9A13-0ACCF8CA8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C94C4-AA56-4C28-B20B-475C2924C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B9B302-F3C9-48B7-AD81-C6CA007A5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E23E283-9AC3-4826-AA9F-2299D0B65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4826206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62B659-3E30-48DB-973F-37E6C1A09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6E837-0A0A-4195-8403-66823E00C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A383B8-6B2D-4C2F-B60A-F5AB53CA4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687735-818F-4C16-977E-C6899DD482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3392318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2A9EE-77B3-491E-8C09-8742ED8EB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447EA-23E6-42C8-B8F7-74C99706A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9FC60-46AB-4119-9949-6707EFBA2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0CC9FF-9ACD-4AF4-8870-B5419E7FB4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7162498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2D636F-BC7E-40BE-8A18-337A90F3A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B606B1-0F14-4198-A336-1A0D0F1B5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9CE1B3-04DB-45DD-8278-FFF5CEFFF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54D8A80-4543-4670-A4EA-472389D94F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1154731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9D6F95-A8E6-4CF4-BBB0-3446911CD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2DA154-3131-466D-B83B-E35D6DA9F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1D9A48-A3E8-4226-BCEA-4195FFCB8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F985DE5-769D-4770-A11A-CC3675C200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3277294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BC3743-8DF2-49CE-8D39-B1EF2351C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E9D7E0-94AB-49B5-BDE5-E18CD68D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519DE8-98C0-4786-A7FB-D79FAE13D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019317-61A3-40A0-B8C5-5383CB08D9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883880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D2A7D-8B93-4250-B52D-6063B7116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FE420-246D-4C28-B358-770310CC0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7B86C-67D7-4853-A757-441EAC5FA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A34A0F-EA57-4869-B261-CE7A6DB10F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6360494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0B263-D7A3-4E04-B43F-021D357CC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BEC59-262D-486F-8BA6-4EA1CCDDE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90EB8-A016-441D-AE52-7762E887C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A267CE-767A-472D-A132-157D2E837F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4490902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179A64-F03C-402A-A528-C6E3B433C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079AE4-15CB-4AA2-A672-58E6182E8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1C3C0-455F-4A01-8689-270F867EA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6BAEFFD-907C-4488-9125-AFAE0AEDC5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43493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7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2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7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5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 userDrawn="1"/>
        </p:nvSpPr>
        <p:spPr>
          <a:xfrm>
            <a:off x="971550" y="188913"/>
            <a:ext cx="8172450" cy="101600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3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EDB59D-6E6B-4943-A4C8-366B6B4B3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850377-DE56-477C-82E9-E7714122C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D37748-2138-4976-924B-30F55E6DE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6340E6-270F-49A5-8DD9-D80A08605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B95FFA-0F38-45FE-A8BB-5BEB837823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E0B00B9F-135C-42C0-9C2A-1472CF5882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65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C729ADE-D852-450A-9F7B-2EE4BCA3E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DA8EE3A-BB9E-4B3E-8C15-1E8A73556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4D096E-F6B1-45C1-ABE9-8DEB47976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67CE7-D2C6-45A8-9E9B-E9AAE5BC86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9D8F58-372E-43A1-A6E0-EF35255780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7C336629-3604-4B97-92C5-2AE084C75B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07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08C2DF-B328-4272-AD52-CE693F072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1D6B08-06E5-4900-9557-81A3C649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D37748-2138-4976-924B-30F55E6DE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6340E6-270F-49A5-8DD9-D80A08605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B95FFA-0F38-45FE-A8BB-5BEB837823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281720A-20EE-4A1A-AA36-46DE490FD7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03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8604450" y="6405334"/>
            <a:ext cx="360040" cy="3840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it-IT" sz="1534" b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88566" y="6398562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9930861"/>
              </p:ext>
            </p:extLst>
          </p:nvPr>
        </p:nvGraphicFramePr>
        <p:xfrm>
          <a:off x="3176548" y="181361"/>
          <a:ext cx="2126611" cy="2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  <a:tab pos="3397250" algn="ctr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Riservato </a:t>
                      </a:r>
                      <a:endParaRPr lang="it-IT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77412400"/>
              </p:ext>
            </p:extLst>
          </p:nvPr>
        </p:nvGraphicFramePr>
        <p:xfrm>
          <a:off x="300105" y="195778"/>
          <a:ext cx="3341725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15900" algn="l"/>
                          <a:tab pos="3397250" algn="ctr"/>
                        </a:tabLs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		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 userDrawn="1"/>
        </p:nvSpPr>
        <p:spPr>
          <a:xfrm>
            <a:off x="3801267" y="6544282"/>
            <a:ext cx="822661" cy="249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23" b="1" dirty="0">
                <a:solidFill>
                  <a:srgbClr val="FF0000"/>
                </a:solidFill>
                <a:effectLst/>
              </a:rPr>
              <a:t>Riservato </a:t>
            </a:r>
            <a:endParaRPr lang="it-IT" sz="1193" b="1" dirty="0"/>
          </a:p>
        </p:txBody>
      </p:sp>
      <p:pic>
        <p:nvPicPr>
          <p:cNvPr id="21" name="Immagine 20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3243015" y="6250430"/>
            <a:ext cx="531357" cy="288412"/>
          </a:xfrm>
          <a:prstGeom prst="rect">
            <a:avLst/>
          </a:prstGeom>
        </p:spPr>
      </p:pic>
      <p:pic>
        <p:nvPicPr>
          <p:cNvPr id="22" name="Immagine 21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4846086" y="6208479"/>
            <a:ext cx="705045" cy="373868"/>
          </a:xfrm>
          <a:prstGeom prst="rect">
            <a:avLst/>
          </a:prstGeom>
        </p:spPr>
      </p:pic>
      <p:pic>
        <p:nvPicPr>
          <p:cNvPr id="23" name="Immagine 22"/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6831943" y="6245186"/>
            <a:ext cx="797627" cy="299094"/>
          </a:xfrm>
          <a:prstGeom prst="rect">
            <a:avLst/>
          </a:prstGeom>
        </p:spPr>
      </p:pic>
      <p:sp>
        <p:nvSpPr>
          <p:cNvPr id="24" name="CasellaDiTesto 23"/>
          <p:cNvSpPr txBox="1"/>
          <p:nvPr userDrawn="1"/>
        </p:nvSpPr>
        <p:spPr>
          <a:xfrm>
            <a:off x="6831943" y="116633"/>
            <a:ext cx="1347656" cy="2574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l"/>
            <a:r>
              <a:rPr lang="it-IT" sz="1023" b="1" i="1" dirty="0">
                <a:solidFill>
                  <a:schemeClr val="tx1">
                    <a:lumMod val="50000"/>
                  </a:schemeClr>
                </a:solidFill>
                <a:effectLst/>
              </a:rPr>
              <a:t> 25 Aprile 2020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4A96CAF-D314-4682-B935-9AD7BDE36068}"/>
              </a:ext>
            </a:extLst>
          </p:cNvPr>
          <p:cNvGrpSpPr/>
          <p:nvPr userDrawn="1"/>
        </p:nvGrpSpPr>
        <p:grpSpPr>
          <a:xfrm>
            <a:off x="8333205" y="4437112"/>
            <a:ext cx="630391" cy="1656184"/>
            <a:chOff x="9027638" y="4437112"/>
            <a:chExt cx="682924" cy="1656184"/>
          </a:xfrm>
        </p:grpSpPr>
        <p:pic>
          <p:nvPicPr>
            <p:cNvPr id="15" name="Immagine 14" descr="C:\Users\Roberto\Desktop\$user\Lavoro\Societa' Olympos\Moduli Intestati\Logo Visibile.png">
              <a:extLst>
                <a:ext uri="{FF2B5EF4-FFF2-40B4-BE49-F238E27FC236}">
                  <a16:creationId xmlns:a16="http://schemas.microsoft.com/office/drawing/2014/main" id="{4CD73C82-40B4-49AA-A9AE-FE3024CC2608}"/>
                </a:ext>
              </a:extLst>
            </p:cNvPr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59637" y="4872087"/>
              <a:ext cx="1485900" cy="6159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B3A11C3E-BF00-4CB2-8164-B57B34467440}"/>
                </a:ext>
              </a:extLst>
            </p:cNvPr>
            <p:cNvSpPr/>
            <p:nvPr/>
          </p:nvSpPr>
          <p:spPr>
            <a:xfrm>
              <a:off x="9027638" y="4437112"/>
              <a:ext cx="682924" cy="165618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34"/>
            </a:p>
          </p:txBody>
        </p:sp>
      </p:grpSp>
      <p:pic>
        <p:nvPicPr>
          <p:cNvPr id="19" name="Immagine 18"/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6" y="6245188"/>
            <a:ext cx="1312545" cy="25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0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</p:sldLayoutIdLst>
  <p:hf hdr="0" ftr="0" dt="0"/>
  <p:txStyles>
    <p:titleStyle>
      <a:lvl1pPr algn="r" defTabSz="457102" rtl="0" eaLnBrk="0" fontAlgn="base" hangingPunct="0">
        <a:spcBef>
          <a:spcPct val="0"/>
        </a:spcBef>
        <a:spcAft>
          <a:spcPct val="0"/>
        </a:spcAft>
        <a:defRPr sz="2386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02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04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305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406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26" indent="-342826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38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790" indent="-285688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12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754" indent="-228550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86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856" indent="-228550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6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957" indent="-228550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6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059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1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62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4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4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5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6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9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0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11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4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8604450" y="6405334"/>
            <a:ext cx="360040" cy="3840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it-IT" sz="1534" b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588566" y="6398562"/>
            <a:ext cx="370384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23" b="1">
                <a:solidFill>
                  <a:schemeClr val="bg1"/>
                </a:solidFill>
              </a:defRPr>
            </a:lvl1pPr>
          </a:lstStyle>
          <a:p>
            <a:fld id="{A6411372-4C49-4D45-B3E9-71245C81AD44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1317354"/>
              </p:ext>
            </p:extLst>
          </p:nvPr>
        </p:nvGraphicFramePr>
        <p:xfrm>
          <a:off x="3176548" y="181361"/>
          <a:ext cx="2126611" cy="2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  <a:tab pos="3397250" algn="ctr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Riservato </a:t>
                      </a:r>
                      <a:endParaRPr lang="it-IT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69014744"/>
              </p:ext>
            </p:extLst>
          </p:nvPr>
        </p:nvGraphicFramePr>
        <p:xfrm>
          <a:off x="300105" y="195778"/>
          <a:ext cx="3341725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15900" algn="l"/>
                          <a:tab pos="3397250" algn="ctr"/>
                        </a:tabLs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		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 userDrawn="1"/>
        </p:nvSpPr>
        <p:spPr>
          <a:xfrm>
            <a:off x="3801267" y="6544282"/>
            <a:ext cx="822661" cy="249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23" b="1" dirty="0">
                <a:solidFill>
                  <a:srgbClr val="FF0000"/>
                </a:solidFill>
                <a:effectLst/>
              </a:rPr>
              <a:t>Riservato </a:t>
            </a:r>
            <a:endParaRPr lang="it-IT" sz="1193" b="1" dirty="0"/>
          </a:p>
        </p:txBody>
      </p:sp>
      <p:pic>
        <p:nvPicPr>
          <p:cNvPr id="21" name="Immagine 20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3243015" y="6250430"/>
            <a:ext cx="531357" cy="288412"/>
          </a:xfrm>
          <a:prstGeom prst="rect">
            <a:avLst/>
          </a:prstGeom>
        </p:spPr>
      </p:pic>
      <p:pic>
        <p:nvPicPr>
          <p:cNvPr id="22" name="Immagine 21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4846086" y="6208479"/>
            <a:ext cx="705045" cy="373868"/>
          </a:xfrm>
          <a:prstGeom prst="rect">
            <a:avLst/>
          </a:prstGeom>
        </p:spPr>
      </p:pic>
      <p:pic>
        <p:nvPicPr>
          <p:cNvPr id="23" name="Immagine 22"/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6831943" y="6245186"/>
            <a:ext cx="797627" cy="299094"/>
          </a:xfrm>
          <a:prstGeom prst="rect">
            <a:avLst/>
          </a:prstGeom>
        </p:spPr>
      </p:pic>
      <p:sp>
        <p:nvSpPr>
          <p:cNvPr id="24" name="CasellaDiTesto 23"/>
          <p:cNvSpPr txBox="1"/>
          <p:nvPr userDrawn="1"/>
        </p:nvSpPr>
        <p:spPr>
          <a:xfrm>
            <a:off x="6831943" y="116633"/>
            <a:ext cx="1347656" cy="2574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l"/>
            <a:r>
              <a:rPr lang="it-IT" sz="1023" b="1" i="1" dirty="0">
                <a:solidFill>
                  <a:schemeClr val="tx1">
                    <a:lumMod val="50000"/>
                  </a:schemeClr>
                </a:solidFill>
                <a:effectLst/>
              </a:rPr>
              <a:t> 25 Aprile 2020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4A96CAF-D314-4682-B935-9AD7BDE36068}"/>
              </a:ext>
            </a:extLst>
          </p:cNvPr>
          <p:cNvGrpSpPr/>
          <p:nvPr userDrawn="1"/>
        </p:nvGrpSpPr>
        <p:grpSpPr>
          <a:xfrm>
            <a:off x="8333205" y="4437112"/>
            <a:ext cx="630391" cy="1656184"/>
            <a:chOff x="9027638" y="4437112"/>
            <a:chExt cx="682924" cy="1656184"/>
          </a:xfrm>
        </p:grpSpPr>
        <p:pic>
          <p:nvPicPr>
            <p:cNvPr id="15" name="Immagine 14" descr="C:\Users\Roberto\Desktop\$user\Lavoro\Societa' Olympos\Moduli Intestati\Logo Visibile.png">
              <a:extLst>
                <a:ext uri="{FF2B5EF4-FFF2-40B4-BE49-F238E27FC236}">
                  <a16:creationId xmlns:a16="http://schemas.microsoft.com/office/drawing/2014/main" id="{4CD73C82-40B4-49AA-A9AE-FE3024CC2608}"/>
                </a:ext>
              </a:extLst>
            </p:cNvPr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59637" y="4872087"/>
              <a:ext cx="1485900" cy="6159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B3A11C3E-BF00-4CB2-8164-B57B34467440}"/>
                </a:ext>
              </a:extLst>
            </p:cNvPr>
            <p:cNvSpPr/>
            <p:nvPr/>
          </p:nvSpPr>
          <p:spPr>
            <a:xfrm>
              <a:off x="9027638" y="4437112"/>
              <a:ext cx="682924" cy="165618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34"/>
            </a:p>
          </p:txBody>
        </p:sp>
      </p:grpSp>
      <p:pic>
        <p:nvPicPr>
          <p:cNvPr id="19" name="Immagine 18"/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6" y="6245188"/>
            <a:ext cx="1312545" cy="25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2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</p:sldLayoutIdLst>
  <p:hf hdr="0" ftr="0" dt="0"/>
  <p:txStyles>
    <p:titleStyle>
      <a:lvl1pPr algn="r" defTabSz="457102" rtl="0" eaLnBrk="0" fontAlgn="base" hangingPunct="0">
        <a:spcBef>
          <a:spcPct val="0"/>
        </a:spcBef>
        <a:spcAft>
          <a:spcPct val="0"/>
        </a:spcAft>
        <a:defRPr sz="2386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02" rtl="0" eaLnBrk="0" fontAlgn="base" hangingPunct="0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02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04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305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406" algn="ctr" defTabSz="457102" rtl="0" fontAlgn="base">
        <a:spcBef>
          <a:spcPct val="0"/>
        </a:spcBef>
        <a:spcAft>
          <a:spcPct val="0"/>
        </a:spcAft>
        <a:defRPr sz="44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26" indent="-342826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38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790" indent="-285688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12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754" indent="-228550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86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856" indent="-228550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6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957" indent="-228550" algn="l" defTabSz="4571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6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059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1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62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4" indent="-228550" algn="l" defTabSz="457102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4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5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6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9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0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11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4" algn="l" defTabSz="457102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6381328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B3E0A-A273-490E-A533-62764A3C3D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9" name="Immagin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5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B3E0A-A273-490E-A533-62764A3C3D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9" name="Immagin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 userDrawn="1"/>
        </p:nvSpPr>
        <p:spPr>
          <a:xfrm>
            <a:off x="7666038" y="6326188"/>
            <a:ext cx="1298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7200" dirty="0">
                <a:solidFill>
                  <a:srgbClr val="008080"/>
                </a:solidFill>
                <a:latin typeface="Gargoyle SSi"/>
                <a:ea typeface="Times New Roman"/>
              </a:rPr>
              <a:t>S</a:t>
            </a:r>
            <a:r>
              <a:rPr lang="it-IT" sz="2400" b="1" kern="7200" spc="100" dirty="0">
                <a:solidFill>
                  <a:srgbClr val="008080"/>
                </a:solidFill>
                <a:latin typeface="ZapfChan MdIt BT"/>
                <a:ea typeface="Times New Roman"/>
              </a:rPr>
              <a:t>illogica</a:t>
            </a:r>
            <a:endParaRPr lang="it-IT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-85010" y="6424308"/>
            <a:ext cx="2688484" cy="44085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EB855-8BF5-4A0F-8185-77EF4F3F903F}" type="slidenum">
              <a:rPr lang="it-IT" sz="3300" b="1" smtClean="0">
                <a:solidFill>
                  <a:srgbClr val="1F497D">
                    <a:lumMod val="50000"/>
                  </a:srgbClr>
                </a:solidFill>
                <a:latin typeface="Calibri (Corpo)"/>
              </a:rPr>
              <a:pPr>
                <a:defRPr/>
              </a:pPr>
              <a:t>‹N›</a:t>
            </a:fld>
            <a:endParaRPr lang="it-IT" sz="3300" b="1" dirty="0">
              <a:solidFill>
                <a:srgbClr val="1F497D">
                  <a:lumMod val="50000"/>
                </a:srgbClr>
              </a:solidFill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41862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B0BB3-49EA-4A14-9DCA-521162ED11C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46E6D-098B-4737-B934-A55C3820179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6381328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7666038" y="6381750"/>
            <a:ext cx="1298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7200" dirty="0">
                <a:solidFill>
                  <a:srgbClr val="008080"/>
                </a:solidFill>
                <a:latin typeface="Gargoyle SSi"/>
                <a:ea typeface="Times New Roman"/>
              </a:rPr>
              <a:t>S</a:t>
            </a:r>
            <a:r>
              <a:rPr lang="it-IT" sz="2400" b="1" kern="7200" spc="100" dirty="0">
                <a:solidFill>
                  <a:srgbClr val="008080"/>
                </a:solidFill>
                <a:latin typeface="ZapfChan MdIt BT"/>
                <a:ea typeface="Times New Roman"/>
              </a:rPr>
              <a:t>illogica</a:t>
            </a:r>
            <a:endParaRPr lang="it-IT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90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B0BB3-49EA-4A14-9DCA-521162ED11C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46E6D-098B-4737-B934-A55C3820179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6381328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7666038" y="6381750"/>
            <a:ext cx="1298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7200" dirty="0">
                <a:solidFill>
                  <a:srgbClr val="008080"/>
                </a:solidFill>
                <a:latin typeface="Gargoyle SSi"/>
                <a:ea typeface="Times New Roman"/>
              </a:rPr>
              <a:t>S</a:t>
            </a:r>
            <a:r>
              <a:rPr lang="it-IT" sz="2400" b="1" kern="7200" spc="100" dirty="0">
                <a:solidFill>
                  <a:srgbClr val="008080"/>
                </a:solidFill>
                <a:latin typeface="ZapfChan MdIt BT"/>
                <a:ea typeface="Times New Roman"/>
              </a:rPr>
              <a:t>illogica</a:t>
            </a:r>
            <a:endParaRPr lang="it-IT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1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ttango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tango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ttango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4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438086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438086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C1653-932C-47BD-98A9-030733F44C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0" name="Segnaposto numero diapositiva 5"/>
          <p:cNvSpPr txBox="1">
            <a:spLocks/>
          </p:cNvSpPr>
          <p:nvPr userDrawn="1"/>
        </p:nvSpPr>
        <p:spPr>
          <a:xfrm>
            <a:off x="-85010" y="6424308"/>
            <a:ext cx="2688484" cy="44085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EB855-8BF5-4A0F-8185-77EF4F3F903F}" type="slidenum">
              <a:rPr lang="it-IT" sz="3300" b="1" smtClean="0">
                <a:solidFill>
                  <a:srgbClr val="424456">
                    <a:lumMod val="50000"/>
                  </a:srgbClr>
                </a:solidFill>
                <a:latin typeface="Calibri (corpo)"/>
              </a:rPr>
              <a:pPr>
                <a:defRPr/>
              </a:pPr>
              <a:t>‹N›</a:t>
            </a:fld>
            <a:endParaRPr lang="it-IT" sz="3300" b="1" dirty="0">
              <a:solidFill>
                <a:srgbClr val="424456">
                  <a:lumMod val="50000"/>
                </a:srgbClr>
              </a:solidFill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378890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B3E0A-A273-490E-A533-62764A3C3D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9" name="Immagin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 userDrawn="1"/>
        </p:nvSpPr>
        <p:spPr>
          <a:xfrm>
            <a:off x="7666038" y="6326188"/>
            <a:ext cx="1298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7200" dirty="0">
                <a:solidFill>
                  <a:srgbClr val="008080"/>
                </a:solidFill>
                <a:latin typeface="Gargoyle SSi"/>
                <a:ea typeface="Times New Roman"/>
              </a:rPr>
              <a:t>S</a:t>
            </a:r>
            <a:r>
              <a:rPr lang="it-IT" sz="2400" b="1" kern="7200" spc="100" dirty="0">
                <a:solidFill>
                  <a:srgbClr val="008080"/>
                </a:solidFill>
                <a:latin typeface="ZapfChan MdIt BT"/>
                <a:ea typeface="Times New Roman"/>
              </a:rPr>
              <a:t>illogica</a:t>
            </a:r>
            <a:endParaRPr lang="it-IT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-85010" y="6424308"/>
            <a:ext cx="2688484" cy="44085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EB855-8BF5-4A0F-8185-77EF4F3F903F}" type="slidenum">
              <a:rPr lang="it-IT" sz="3300" b="1" smtClean="0">
                <a:solidFill>
                  <a:srgbClr val="1F497D">
                    <a:lumMod val="50000"/>
                  </a:srgbClr>
                </a:solidFill>
                <a:latin typeface="Calibri (Corpo)"/>
              </a:rPr>
              <a:pPr>
                <a:defRPr/>
              </a:pPr>
              <a:t>‹N›</a:t>
            </a:fld>
            <a:endParaRPr lang="it-IT" sz="3300" b="1" dirty="0">
              <a:solidFill>
                <a:srgbClr val="1F497D">
                  <a:lumMod val="50000"/>
                </a:srgbClr>
              </a:solidFill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86987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4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30CF9-47B0-45D2-AF09-ED41A729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Fondo Europeo per gli Affari Marittimi e la Pesca</a:t>
            </a:r>
            <a:br>
              <a:rPr lang="it-IT" sz="18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FEAMP</a:t>
            </a:r>
            <a:br>
              <a:rPr lang="it-IT" sz="18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PERIODO 2014-2020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93F9667-07CA-4A35-96B3-6CAD446A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39" y="1988840"/>
            <a:ext cx="8229600" cy="4525963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it-IT" sz="28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il rapporto tra l’attività antifrodi da un lato e la gestione della sicurezza delle informazioni e la compliance alla “privacy” dall’altro</a:t>
            </a:r>
            <a:endParaRPr lang="it-IT" sz="24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Arial" charset="0"/>
            </a:endParaRPr>
          </a:p>
          <a:p>
            <a:pPr marL="0" lvl="0" indent="0" algn="ctr">
              <a:buNone/>
              <a:defRPr/>
            </a:pPr>
            <a:r>
              <a:rPr lang="it-IT" sz="24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Videoconferenza con l’OI dell’AdG del Veneto del 15.09.2020</a:t>
            </a:r>
          </a:p>
          <a:p>
            <a:pPr marL="0" lvl="0" indent="0" algn="ctr">
              <a:buNone/>
              <a:defRPr/>
            </a:pPr>
            <a:endParaRPr lang="it-IT" sz="20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Arial" charset="0"/>
            </a:endParaRPr>
          </a:p>
          <a:p>
            <a:pPr marL="0" lvl="0" indent="0" algn="ctr">
              <a:buNone/>
              <a:defRPr/>
            </a:pPr>
            <a:endParaRPr lang="it-IT" sz="20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Arial" charset="0"/>
            </a:endParaRPr>
          </a:p>
          <a:p>
            <a:pPr marL="0" lvl="0" indent="0" algn="ctr">
              <a:buNone/>
              <a:defRPr/>
            </a:pPr>
            <a:r>
              <a:rPr lang="it-IT" sz="20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Docente: Dott. Pier Paolo Fraddosio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5F900CB-85E7-4D8E-A187-025BF18A1CA6}"/>
              </a:ext>
            </a:extLst>
          </p:cNvPr>
          <p:cNvSpPr/>
          <p:nvPr/>
        </p:nvSpPr>
        <p:spPr>
          <a:xfrm>
            <a:off x="395536" y="1556792"/>
            <a:ext cx="8424936" cy="4536504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Valutare e gestire i possibili rischi.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Tenere sotto controllo TUTTI gli aspetti che influenzano la sicurezza delle informazioni.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Controllare costantemente l’efficacia delle misure adottate.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Dare una chiara classificazione alle informazioni.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Controllare l’intero PROCESSO che tratta le informazioni.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Identificare chiaramente il PERSONALE responsabile della gestione della sicurezza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12664CA-51AA-4A66-8991-351FBF9A8C22}"/>
              </a:ext>
            </a:extLst>
          </p:cNvPr>
          <p:cNvSpPr/>
          <p:nvPr/>
        </p:nvSpPr>
        <p:spPr>
          <a:xfrm>
            <a:off x="395536" y="1556792"/>
            <a:ext cx="8424936" cy="4536504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insieme di :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Politica della sicurezza delle informazioni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Politiche,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Procedure,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Standard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Linee guida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 Soluzioni tecniche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progettato per uno specifico sistema in modo da preservarne i requisiti di </a:t>
            </a:r>
            <a:r>
              <a:rPr lang="it-IT" sz="2400" b="1" u="sng" kern="0" dirty="0">
                <a:solidFill>
                  <a:srgbClr val="FCE6BA"/>
                </a:solidFill>
              </a:rPr>
              <a:t>Riservatezza, Integrità e Disponibilità delle informazioni</a:t>
            </a:r>
          </a:p>
        </p:txBody>
      </p:sp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br>
              <a:rPr lang="it-IT" altLang="it-IT" sz="2800" b="1" dirty="0">
                <a:solidFill>
                  <a:srgbClr val="027EB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Sistema di Gestione della Sicurezza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delle Informazioni :   SGSI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endParaRPr lang="it-IT" altLang="it-IT" sz="2800" b="1" dirty="0">
              <a:solidFill>
                <a:srgbClr val="0A28A6"/>
              </a:solidFill>
            </a:endParaRP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60AA6A2-DE4C-47B2-ADB2-4685939282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8122" y="6191694"/>
            <a:ext cx="887755" cy="666306"/>
          </a:xfrm>
        </p:spPr>
      </p:pic>
    </p:spTree>
    <p:extLst>
      <p:ext uri="{BB962C8B-B14F-4D97-AF65-F5344CB8AC3E}">
        <p14:creationId xmlns:p14="http://schemas.microsoft.com/office/powerpoint/2010/main" val="3308877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Famiglia 27000: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Danni intangibili contrastati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5F900CB-85E7-4D8E-A187-025BF18A1CA6}"/>
              </a:ext>
            </a:extLst>
          </p:cNvPr>
          <p:cNvSpPr/>
          <p:nvPr/>
        </p:nvSpPr>
        <p:spPr>
          <a:xfrm>
            <a:off x="467544" y="1844824"/>
            <a:ext cx="8064896" cy="367240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27000 </a:t>
            </a:r>
            <a:r>
              <a:rPr lang="it-IT" sz="2400" b="1" kern="0" dirty="0" err="1">
                <a:solidFill>
                  <a:srgbClr val="FCE6BA"/>
                </a:solidFill>
              </a:rPr>
              <a:t>Foundamental</a:t>
            </a:r>
            <a:r>
              <a:rPr lang="it-IT" sz="2400" b="1" kern="0" dirty="0">
                <a:solidFill>
                  <a:srgbClr val="FCE6BA"/>
                </a:solidFill>
              </a:rPr>
              <a:t> and </a:t>
            </a:r>
            <a:r>
              <a:rPr lang="it-IT" sz="2400" b="1" kern="0" dirty="0" err="1">
                <a:solidFill>
                  <a:srgbClr val="FCE6BA"/>
                </a:solidFill>
              </a:rPr>
              <a:t>vocabulary</a:t>
            </a:r>
            <a:endParaRPr lang="it-IT" sz="2400" b="1" kern="0" dirty="0">
              <a:solidFill>
                <a:srgbClr val="FCE6BA"/>
              </a:solidFill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27001  ISMS </a:t>
            </a:r>
            <a:r>
              <a:rPr lang="it-IT" sz="2400" b="1" kern="0" dirty="0" err="1">
                <a:solidFill>
                  <a:srgbClr val="FCE6BA"/>
                </a:solidFill>
              </a:rPr>
              <a:t>Requirements</a:t>
            </a:r>
            <a:r>
              <a:rPr lang="it-IT" sz="2400" b="1" kern="0" dirty="0">
                <a:solidFill>
                  <a:srgbClr val="FCE6BA"/>
                </a:solidFill>
              </a:rPr>
              <a:t>  ( MODELLO )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2400" b="1" kern="0" dirty="0">
                <a:solidFill>
                  <a:srgbClr val="FCE6BA"/>
                </a:solidFill>
              </a:rPr>
              <a:t>27002 Code of practice of ISMS  (CONTROLLI )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2700n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27005 Risk Management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2400" b="1" kern="0" dirty="0">
                <a:solidFill>
                  <a:srgbClr val="FCE6BA"/>
                </a:solidFill>
              </a:rPr>
              <a:t>27006 Requirements for the accreditation of certification bodies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25B263AC-7B21-42B7-802E-1D5B01429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3658608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ISO 27001: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applicazioni in ambito pubblico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5F900CB-85E7-4D8E-A187-025BF18A1CA6}"/>
              </a:ext>
            </a:extLst>
          </p:cNvPr>
          <p:cNvSpPr/>
          <p:nvPr/>
        </p:nvSpPr>
        <p:spPr>
          <a:xfrm>
            <a:off x="179512" y="1268760"/>
            <a:ext cx="8820472" cy="4824536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just" hangingPunct="0">
              <a:buNone/>
            </a:pPr>
            <a:r>
              <a:rPr lang="it-IT" sz="2400" dirty="0">
                <a:latin typeface="Calibri" panose="020F0502020204030204" pitchFamily="34" charset="0"/>
              </a:rPr>
              <a:t>Gli OP devono possedere la certificazione della</a:t>
            </a:r>
            <a:r>
              <a:rPr 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 sicurezza del sistema per la gestione delle informazioni in conformità con l’Organizzazione internazionale per la standardizzazione 27001 in conformità a: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FFFF00"/>
                </a:solidFill>
                <a:latin typeface="Calibri" panose="020F0502020204030204" pitchFamily="34" charset="0"/>
              </a:rPr>
              <a:t>Regolamento Delegato n. 907/2014 </a:t>
            </a:r>
            <a:r>
              <a:rPr lang="it-IT" sz="2400" dirty="0">
                <a:latin typeface="Calibri" panose="020F0502020204030204" pitchFamily="34" charset="0"/>
              </a:rPr>
              <a:t>della Commissione Europea dell’11 marzo 2014 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FFFF00"/>
                </a:solidFill>
                <a:latin typeface="Calibri" panose="020F0502020204030204" pitchFamily="34" charset="0"/>
              </a:rPr>
              <a:t>DM 12/01/2015 n. 162 </a:t>
            </a:r>
            <a:r>
              <a:rPr lang="it-IT" sz="2400" dirty="0">
                <a:latin typeface="Calibri" panose="020F0502020204030204" pitchFamily="34" charset="0"/>
              </a:rPr>
              <a:t>relativo alla semplificazione della gestione della PAC 2014 – 2020, 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</a:rPr>
              <a:t>nota </a:t>
            </a:r>
            <a:r>
              <a:rPr lang="it-IT" sz="2400" dirty="0">
                <a:solidFill>
                  <a:srgbClr val="FFFF00"/>
                </a:solidFill>
                <a:latin typeface="Calibri" panose="020F0502020204030204" pitchFamily="34" charset="0"/>
              </a:rPr>
              <a:t>“</a:t>
            </a:r>
            <a:r>
              <a:rPr lang="it-IT" sz="2400" i="1" dirty="0">
                <a:solidFill>
                  <a:srgbClr val="FFFF00"/>
                </a:solidFill>
                <a:latin typeface="Calibri" panose="020F0502020204030204" pitchFamily="34" charset="0"/>
              </a:rPr>
              <a:t>Memorandum trasmesso al comitato dei fondi agricoli</a:t>
            </a:r>
            <a:r>
              <a:rPr lang="it-IT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srgbClr val="FFFF00"/>
                </a:solidFill>
                <a:latin typeface="Calibri" panose="020F0502020204030204" pitchFamily="34" charset="0"/>
              </a:rPr>
              <a:t>-  Certificazione degli organismi pagatori secondo la norma ISO 27001</a:t>
            </a:r>
            <a:r>
              <a:rPr lang="it-IT" sz="2400" dirty="0">
                <a:latin typeface="Calibri" panose="020F0502020204030204" pitchFamily="34" charset="0"/>
              </a:rPr>
              <a:t>” (nota AGRI/2015/agri.Ddg4.J.1(2015)1359224-it-memo - agri-2015-61091-00-00-it-tra-00)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6F57FC86-86BB-4CC5-9C64-826EDBA2E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210704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269841522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79216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CE6BA"/>
                </a:solidFill>
              </a:rPr>
              <a:t>Stabilire la politica del Sistema di Gestione per la Sicurezza delle informazioni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467544" y="2708920"/>
            <a:ext cx="8280920" cy="780355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CE6BA"/>
                </a:solidFill>
              </a:rPr>
              <a:t>Attuare e condurre il S.G.S.I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532B727-7EED-41E5-B44F-8A48BC1BA0C8}"/>
              </a:ext>
            </a:extLst>
          </p:cNvPr>
          <p:cNvSpPr/>
          <p:nvPr/>
        </p:nvSpPr>
        <p:spPr>
          <a:xfrm>
            <a:off x="467544" y="3789040"/>
            <a:ext cx="8270875" cy="79216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CE6BA"/>
                </a:solidFill>
              </a:rPr>
              <a:t>Monitorare e riesaminare il S.G.S.I.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6AFC613-79BA-4BDB-A0C3-BC076BBFA35C}"/>
              </a:ext>
            </a:extLst>
          </p:cNvPr>
          <p:cNvSpPr/>
          <p:nvPr/>
        </p:nvSpPr>
        <p:spPr>
          <a:xfrm>
            <a:off x="467544" y="4797151"/>
            <a:ext cx="8280920" cy="83847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CE6BA"/>
                </a:solidFill>
              </a:rPr>
              <a:t>Mantenere attivo, aggiornato e migliorare il S.G.S.I.</a:t>
            </a:r>
            <a:endParaRPr kumimoji="0" lang="it-IT" sz="1800" b="1" i="0" u="sng" strike="noStrike" kern="120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B654DC8-3C30-480A-A6E9-F39B79462C66}"/>
              </a:ext>
            </a:extLst>
          </p:cNvPr>
          <p:cNvSpPr/>
          <p:nvPr/>
        </p:nvSpPr>
        <p:spPr>
          <a:xfrm>
            <a:off x="431540" y="4797152"/>
            <a:ext cx="8280920" cy="13597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b="1" dirty="0">
                <a:solidFill>
                  <a:srgbClr val="FFFFFF"/>
                </a:solidFill>
              </a:rPr>
              <a:t>Intraprendere azioni correttive e di miglioramento, basate sui risultati degli audit interni del S.G.S.I. e sul riesame da parte della direzione o sulle altre informazioni pertinenti, al fine di ottenere il miglioramento continuo del S.G.S.I.</a:t>
            </a:r>
          </a:p>
          <a:p>
            <a:pPr lvl="0" algn="just" eaLnBrk="0" hangingPunct="0">
              <a:defRPr/>
            </a:pPr>
            <a:r>
              <a:rPr lang="it-IT" b="1" dirty="0">
                <a:solidFill>
                  <a:srgbClr val="FFFFFF"/>
                </a:solidFill>
              </a:rPr>
              <a:t>.</a:t>
            </a:r>
            <a:endParaRPr kumimoji="0" lang="it-IT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CDFF958-F5C1-4FAA-9F94-78C56D124F19}"/>
              </a:ext>
            </a:extLst>
          </p:cNvPr>
          <p:cNvSpPr/>
          <p:nvPr/>
        </p:nvSpPr>
        <p:spPr>
          <a:xfrm>
            <a:off x="477589" y="1304754"/>
            <a:ext cx="8270875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b="1" dirty="0">
                <a:solidFill>
                  <a:srgbClr val="FFFFFF"/>
                </a:solidFill>
              </a:rPr>
              <a:t>Stabilire la politica del Sistema di Gestione per la Sicurezza delle Informazioni, gli obiettivi, i processi e le procedure pertinenti per gestire i rischi e migliorare la sicurezza delle informazioni al fine di produrre risultati conformi alle politiche ed agli obiettivi generali dell’organizzazione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F77D8E8-124A-474F-B480-AC3D4BCA06B3}"/>
              </a:ext>
            </a:extLst>
          </p:cNvPr>
          <p:cNvSpPr/>
          <p:nvPr/>
        </p:nvSpPr>
        <p:spPr>
          <a:xfrm>
            <a:off x="431540" y="2708920"/>
            <a:ext cx="8280920" cy="7803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FFFFF"/>
                </a:solidFill>
              </a:rPr>
              <a:t>Attuare e rendere operativa la politica del Sistema di Gestione per la Sicurezza delle Informazioni, i controlli, i processi e le procedure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D5DAA5E-2F16-4DEE-848D-C4B441161D15}"/>
              </a:ext>
            </a:extLst>
          </p:cNvPr>
          <p:cNvSpPr/>
          <p:nvPr/>
        </p:nvSpPr>
        <p:spPr>
          <a:xfrm>
            <a:off x="467544" y="3645024"/>
            <a:ext cx="8270875" cy="10885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b="1" dirty="0">
                <a:solidFill>
                  <a:schemeClr val="bg1"/>
                </a:solidFill>
              </a:rPr>
              <a:t>Valutare/misurare le prestazioni del processo a fronte della politica del Sistema di Gestione per la Sicurezza delle Informazioni, degli obiettivi e delle esperienze pratiche, quindi riportare i risultati alla direzione ai fini del riesame.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200" b="1" dirty="0">
                <a:solidFill>
                  <a:srgbClr val="0A28A6"/>
                </a:solidFill>
              </a:rPr>
              <a:t>ISO/IEC 27001:2013 </a:t>
            </a:r>
            <a:br>
              <a:rPr lang="it-IT" altLang="it-IT" sz="2200" b="1" dirty="0">
                <a:solidFill>
                  <a:srgbClr val="0A28A6"/>
                </a:solidFill>
              </a:rPr>
            </a:br>
            <a:r>
              <a:rPr lang="it-IT" altLang="it-IT" sz="2200" b="1" dirty="0">
                <a:solidFill>
                  <a:srgbClr val="0A28A6"/>
                </a:solidFill>
              </a:rPr>
              <a:t>Il modello per 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80DD5F10-4EC7-45FA-80F1-903B5DC63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245740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187558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Stabilire la politica del Sistema di Gestione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per la Sicurezza delle Informazioni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 il S.G.S.I. dell’organizzazione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CE6BA"/>
                </a:solidFill>
              </a:rPr>
              <a:t>La politica della sicurezza è la </a:t>
            </a:r>
            <a:r>
              <a:rPr lang="it-IT" u="sng" dirty="0">
                <a:solidFill>
                  <a:srgbClr val="FCE6BA"/>
                </a:solidFill>
              </a:rPr>
              <a:t>dichiarazione di intenti dell’Alta Direzione </a:t>
            </a:r>
            <a:r>
              <a:rPr lang="it-IT" b="1" dirty="0">
                <a:solidFill>
                  <a:srgbClr val="FCE6BA"/>
                </a:solidFill>
              </a:rPr>
              <a:t>che stabilisce e ratifica :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467544" y="2564904"/>
            <a:ext cx="8280920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Gli obiettivi strategici del management sulla sicurezza delle informazioni che ritiene “critiche”.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Le regole con cui gestire e proteggere queste informazioni.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Il comportamento degli utenti.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Gli attori coinvolti e relative responsabilità.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Le regole di interazione con i fornitori e gli utenti.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I criteri e le modalità di valutazione dei rischi.</a:t>
            </a:r>
            <a:endParaRPr lang="en-US" b="1" kern="0" dirty="0">
              <a:solidFill>
                <a:srgbClr val="FCE6BA"/>
              </a:solidFill>
            </a:endParaRP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D7B33600-2721-472A-A44E-C0A51BD007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41773878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27EB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27EB6"/>
                </a:solidFill>
              </a:rPr>
            </a:br>
            <a:r>
              <a:rPr lang="it-IT" altLang="it-IT" sz="2000" b="1" dirty="0">
                <a:solidFill>
                  <a:srgbClr val="027EB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PIANIFICAZIONE dell’analisi e rilevazione dello scenario 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467544" y="2564904"/>
            <a:ext cx="8280920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FFFFF"/>
                </a:solidFill>
              </a:rPr>
              <a:t>Costituzione gruppo di lavoro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FFFFF"/>
                </a:solidFill>
              </a:rPr>
              <a:t>Individuazione proprietari dei dati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FFFFF"/>
                </a:solidFill>
              </a:rPr>
              <a:t>Individuazione referente applicativo della sicurezza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FFFFF"/>
                </a:solidFill>
              </a:rPr>
              <a:t>Individuazione referente di infrastruttura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FFFFF"/>
                </a:solidFill>
              </a:rPr>
              <a:t>Definizione tempistica delle attività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65CCEE23-EC26-42AA-8C18-E409637E9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35778681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BB13DB61-7E88-47C6-B5D8-FC01B20AD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27EB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27EB6"/>
                </a:solidFill>
              </a:rPr>
            </a:br>
            <a:r>
              <a:rPr lang="it-IT" altLang="it-IT" sz="2000" b="1" dirty="0">
                <a:solidFill>
                  <a:srgbClr val="027EB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INVENTARIO DEI BENI (ASSET)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467544" y="2564904"/>
            <a:ext cx="8280920" cy="324036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FFFF00"/>
                </a:solidFill>
              </a:rPr>
              <a:t>INFORMAZIONI (su supporto cartaceo o elettronico)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it-IT" sz="2000" b="1" kern="0" dirty="0">
              <a:solidFill>
                <a:srgbClr val="FFFF00"/>
              </a:solidFill>
            </a:endParaRPr>
          </a:p>
          <a:p>
            <a:pPr marL="285750" lvl="0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b="1" kern="0" dirty="0">
                <a:solidFill>
                  <a:srgbClr val="FFFFFF"/>
                </a:solidFill>
              </a:rPr>
              <a:t>Archivi fisici</a:t>
            </a:r>
          </a:p>
          <a:p>
            <a:pPr marL="285750" lvl="0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b="1" kern="0" dirty="0">
                <a:solidFill>
                  <a:srgbClr val="FFFFFF"/>
                </a:solidFill>
              </a:rPr>
              <a:t>Supporti informatici (sistemi, apparati, Applicativi, reti locali, reti geografiche,…) </a:t>
            </a:r>
          </a:p>
          <a:p>
            <a:pPr marL="285750" lvl="0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b="1" kern="0" dirty="0">
                <a:solidFill>
                  <a:srgbClr val="FFFFFF"/>
                </a:solidFill>
              </a:rPr>
              <a:t>Impianti (corrente elettrica, UPS, aria condizionata/riscaldamento,….)</a:t>
            </a:r>
          </a:p>
          <a:p>
            <a:pPr marL="285750" lvl="0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b="1" kern="0" dirty="0">
                <a:solidFill>
                  <a:srgbClr val="FFFFFF"/>
                </a:solidFill>
              </a:rPr>
              <a:t>Persone (manager, sviluppatori, utenti, sistemisti,) </a:t>
            </a:r>
          </a:p>
        </p:txBody>
      </p:sp>
    </p:spTree>
    <p:extLst>
      <p:ext uri="{BB962C8B-B14F-4D97-AF65-F5344CB8AC3E}">
        <p14:creationId xmlns:p14="http://schemas.microsoft.com/office/powerpoint/2010/main" val="21239026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CLASSIFICAZIONE delle informazioni da proteggere 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467544" y="2564904"/>
            <a:ext cx="2952328" cy="3456384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it-IT" sz="2400" b="1" kern="0" dirty="0">
                <a:solidFill>
                  <a:srgbClr val="FFFFFF"/>
                </a:solidFill>
                <a:latin typeface="Arial"/>
              </a:rPr>
              <a:t>B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Dati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Documenti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Immagini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noProof="0" dirty="0">
                <a:solidFill>
                  <a:srgbClr val="FFFFFF"/>
                </a:solidFill>
                <a:latin typeface="Arial"/>
              </a:rPr>
              <a:t>Ecc..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B95DB3A-5BC7-47C1-8B48-0BE772A8C94C}"/>
              </a:ext>
            </a:extLst>
          </p:cNvPr>
          <p:cNvSpPr/>
          <p:nvPr/>
        </p:nvSpPr>
        <p:spPr>
          <a:xfrm>
            <a:off x="467544" y="2564904"/>
            <a:ext cx="4536504" cy="34563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28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A28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classifichiamo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A28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solidFill>
                  <a:srgbClr val="0A28A6"/>
                </a:solidFill>
                <a:latin typeface="Arial"/>
              </a:rPr>
              <a:t>i</a:t>
            </a:r>
            <a:r>
              <a:rPr lang="en-US" sz="2400" b="1" kern="0" dirty="0">
                <a:solidFill>
                  <a:srgbClr val="0A28A6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A28A6"/>
                </a:solidFill>
                <a:latin typeface="Arial"/>
              </a:rPr>
              <a:t>documenti</a:t>
            </a:r>
            <a:r>
              <a:rPr lang="en-US" sz="2400" b="1" kern="0" dirty="0">
                <a:solidFill>
                  <a:srgbClr val="0A28A6"/>
                </a:solidFill>
                <a:latin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A28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A28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A28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nostro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28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Ufficio?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FFFFFF"/>
              </a:solidFill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FFFFFF"/>
              </a:solidFill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B2D6629-6BDC-4DF3-B280-C2DE6CB1DB63}"/>
              </a:ext>
            </a:extLst>
          </p:cNvPr>
          <p:cNvSpPr/>
          <p:nvPr/>
        </p:nvSpPr>
        <p:spPr>
          <a:xfrm>
            <a:off x="4644008" y="2780928"/>
            <a:ext cx="3960440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Pubblico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diffusione limitata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Riservato  Confidenziale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96A46DBD-4933-4F50-AD6B-810906D44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4725144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1591771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VALUTAZIONE DEL RISCHIO </a:t>
            </a:r>
          </a:p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che incombe su ogni Asset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2915816" y="2564904"/>
            <a:ext cx="3456384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Minacce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Vulnerabilità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Impatto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Probabilità</a:t>
            </a:r>
            <a:endParaRPr lang="en-US" sz="2400" b="1" kern="0" dirty="0">
              <a:solidFill>
                <a:srgbClr val="FFFFFF"/>
              </a:solidFill>
            </a:endParaRP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8B86E2BC-226B-452F-8196-2E3CAD115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379359235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 INDIVIDUAZIONE delle possibili CONTROMISURE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2915816" y="2564904"/>
            <a:ext cx="3456384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Fisiche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Tecnologiche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FF"/>
                </a:solidFill>
              </a:rPr>
              <a:t>Organizzative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24355DE-59EF-4234-A50D-875F574E12A1}"/>
              </a:ext>
            </a:extLst>
          </p:cNvPr>
          <p:cNvSpPr/>
          <p:nvPr/>
        </p:nvSpPr>
        <p:spPr>
          <a:xfrm>
            <a:off x="5292080" y="2564904"/>
            <a:ext cx="3528392" cy="288032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A28A6"/>
                </a:solidFill>
              </a:rPr>
              <a:t>Cosa accade nel mio Ufficio?</a:t>
            </a:r>
          </a:p>
          <a:p>
            <a:pPr algn="ctr"/>
            <a:endParaRPr lang="it-IT" sz="2400" dirty="0">
              <a:solidFill>
                <a:srgbClr val="0A28A6"/>
              </a:solidFill>
            </a:endParaRPr>
          </a:p>
          <a:p>
            <a:pPr algn="ctr"/>
            <a:endParaRPr lang="it-IT" sz="2400" dirty="0">
              <a:solidFill>
                <a:srgbClr val="0A28A6"/>
              </a:solidFill>
            </a:endParaRP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7DEB9534-D86A-4A20-93D6-3FA59607B1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1117119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Contenuto della formazione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96875" y="1638300"/>
            <a:ext cx="8459788" cy="3806825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normativa antifrode applicabile al FEAMP, ivi incluse le linee guida EGESIF;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modalità di compilazione dei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 delle check list per la rilevazione e valutazione del rischio di frode;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valutazione di possibili scenari di frode e di eventuali casi già verificatisi;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tecniche di prevenzione delle frodi;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interconnessioni tra l’attività antifrodi e quella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anticorruzioni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cui alla Legge n. 190/2012;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rapporto tra l’attività antifrodi da un lato e la gestione della sicurezza delle informazioni e la compliance alla “privacy” dall’altro.</a:t>
            </a: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C5BB0368-0148-4EBD-AC1B-186CC9014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375181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9"/>
            <a:ext cx="8270875" cy="864096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PREPARAZIONE DEL REPORT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431540" y="2276872"/>
            <a:ext cx="8280920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b="1" kern="0" dirty="0">
                <a:solidFill>
                  <a:srgbClr val="FFFFFF"/>
                </a:solidFill>
              </a:rPr>
              <a:t>Lista di priorità dei rischi da affrontare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b="1" kern="0" dirty="0">
                <a:solidFill>
                  <a:srgbClr val="FFFFFF"/>
                </a:solidFill>
              </a:rPr>
              <a:t>Elenco di priorità delle contromisure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b="1" kern="0" dirty="0">
                <a:solidFill>
                  <a:srgbClr val="FFFFFF"/>
                </a:solidFill>
              </a:rPr>
              <a:t>Costi delle contromisure per ciascun rischio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b="1" kern="0" dirty="0">
                <a:solidFill>
                  <a:srgbClr val="FFFFFF"/>
                </a:solidFill>
              </a:rPr>
              <a:t>Tempo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b="1" kern="0" dirty="0">
                <a:solidFill>
                  <a:srgbClr val="FFFFFF"/>
                </a:solidFill>
              </a:rPr>
              <a:t>Persone 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800" b="1" kern="0" dirty="0">
                <a:solidFill>
                  <a:srgbClr val="FFFFFF"/>
                </a:solidFill>
              </a:rPr>
              <a:t>Valutazione del rischio residuo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33B91F6-9552-4671-A493-F4DEABB80FCA}"/>
              </a:ext>
            </a:extLst>
          </p:cNvPr>
          <p:cNvSpPr/>
          <p:nvPr/>
        </p:nvSpPr>
        <p:spPr>
          <a:xfrm>
            <a:off x="436562" y="5229200"/>
            <a:ext cx="8270875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0A28A6"/>
                </a:solidFill>
              </a:rPr>
              <a:t>PRESENTAZIONE DEL REPORT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A28A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CD231F4B-BBFD-4EF5-A138-B9761D7BB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849662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2223474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b="1" dirty="0">
                <a:solidFill>
                  <a:srgbClr val="FFFFFF"/>
                </a:solidFill>
              </a:rPr>
              <a:t> DECISIONI POSSIBILI relative al rischio valutato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90E8D9-AE29-4ECB-80D5-5F33A3D7ADDD}"/>
              </a:ext>
            </a:extLst>
          </p:cNvPr>
          <p:cNvSpPr/>
          <p:nvPr/>
        </p:nvSpPr>
        <p:spPr>
          <a:xfrm>
            <a:off x="467544" y="2564904"/>
            <a:ext cx="8352928" cy="288032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Ridotto</a:t>
            </a:r>
            <a:r>
              <a:rPr lang="it-IT" sz="2000" b="1" kern="0" dirty="0">
                <a:solidFill>
                  <a:srgbClr val="FFFFFF"/>
                </a:solidFill>
              </a:rPr>
              <a:t> Si adottano tutte o parte delle contromisure individuate.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Trasferito</a:t>
            </a:r>
            <a:r>
              <a:rPr lang="it-IT" sz="2000" b="1" kern="0" dirty="0">
                <a:solidFill>
                  <a:srgbClr val="FFFFFF"/>
                </a:solidFill>
              </a:rPr>
              <a:t> Si trasferisce il rischio a un altro soggetto, come un’assicurazione.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Accettato</a:t>
            </a:r>
            <a:r>
              <a:rPr lang="it-IT" sz="2000" b="1" kern="0" dirty="0">
                <a:solidFill>
                  <a:srgbClr val="FFFFFF"/>
                </a:solidFill>
              </a:rPr>
              <a:t> Si decide di assorbire il costo in caso di rischio andato a buon fine. 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FFFF00"/>
                </a:solidFill>
              </a:rPr>
              <a:t>Evitato</a:t>
            </a:r>
            <a:r>
              <a:rPr lang="it-IT" sz="2000" b="1" kern="0" dirty="0">
                <a:solidFill>
                  <a:srgbClr val="FFFF00"/>
                </a:solidFill>
              </a:rPr>
              <a:t> </a:t>
            </a:r>
            <a:r>
              <a:rPr lang="it-IT" sz="2000" b="1" kern="0" dirty="0">
                <a:solidFill>
                  <a:srgbClr val="FFFFFF"/>
                </a:solidFill>
              </a:rPr>
              <a:t>Si decide di evitare l’attività che comporta un rischio troppo alto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B1ADC850-D53D-4D89-AF69-B7143E9A15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65500453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0A28A6"/>
                </a:solidFill>
              </a:rPr>
              <a:t>Le fasi dell’Analisi dei Rischi </a:t>
            </a:r>
            <a:br>
              <a:rPr lang="it-IT" altLang="it-IT" sz="2000" b="1" dirty="0">
                <a:solidFill>
                  <a:srgbClr val="0A28A6"/>
                </a:solidFill>
              </a:rPr>
            </a:br>
            <a:r>
              <a:rPr lang="it-IT" altLang="it-IT" sz="2000" b="1" dirty="0">
                <a:solidFill>
                  <a:srgbClr val="0A28A6"/>
                </a:solidFill>
              </a:rPr>
              <a:t>alla Sicurezza delle Informazioni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484784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it-IT" sz="2400" b="1" dirty="0">
                <a:solidFill>
                  <a:srgbClr val="FFFFFF"/>
                </a:solidFill>
              </a:rPr>
              <a:t> VALUTAZIONE DEL NUOVO VALORE DEL RISCHIO RESIDUO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ED3DA62-C0DC-45EB-9A44-A1874A2991D9}"/>
              </a:ext>
            </a:extLst>
          </p:cNvPr>
          <p:cNvSpPr/>
          <p:nvPr/>
        </p:nvSpPr>
        <p:spPr>
          <a:xfrm>
            <a:off x="467544" y="2996952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it-IT" sz="2400" b="1" dirty="0">
                <a:solidFill>
                  <a:srgbClr val="FFFFFF"/>
                </a:solidFill>
              </a:rPr>
              <a:t>ACCETTAZIONE</a:t>
            </a:r>
            <a:r>
              <a:rPr lang="it-IT" b="1" dirty="0">
                <a:solidFill>
                  <a:srgbClr val="FFFFFF"/>
                </a:solidFill>
              </a:rPr>
              <a:t> FORMALE RISCHIO RESIDUO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19D8A71-EFCB-450F-A39D-B9121C9284E7}"/>
              </a:ext>
            </a:extLst>
          </p:cNvPr>
          <p:cNvSpPr/>
          <p:nvPr/>
        </p:nvSpPr>
        <p:spPr>
          <a:xfrm>
            <a:off x="539552" y="4509120"/>
            <a:ext cx="8270875" cy="1008111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PIANIFICAZIONE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7BC154FE-C0E2-46EC-B239-3F022A9EA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55196508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Attuare e condurre il S.G.S.I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340768"/>
            <a:ext cx="8270875" cy="79216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Monitorare e riesaminare SGSI (Check)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467544" y="2348880"/>
            <a:ext cx="8280920" cy="388843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Svolgere riesami regolari sull’efficacia del SGSI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Registrare azioni ed eventi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Misurare l’efficacia dei controlli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Riesaminare le valutazioni del rischio residuo ed i rischi accettabili tenendo in considerazione i cambiamenti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Condurre audit interni dell’SGSI ad intervalli pianificati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Effettuare un riesame da parte della Direzione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Aggiornare i piani per la sicurezza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7A1E042-FBD7-42E3-AAB1-0EAE508382AB}"/>
              </a:ext>
            </a:extLst>
          </p:cNvPr>
          <p:cNvSpPr/>
          <p:nvPr/>
        </p:nvSpPr>
        <p:spPr>
          <a:xfrm>
            <a:off x="467544" y="2348880"/>
            <a:ext cx="8280920" cy="388843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verifica se 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controlli sono effettivamente operativi come previsto,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SGSI è efficace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sono state modificate le assunzioni o l’ambito tanto da dover riprendere l’analisi del rischio per individuare controlli più adeguati alla situazione attuale ed eventuali azioni correttive.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L’efficacia dei controlli deve essere misurata secondo la metrica definita nella fase precedente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D9EAC62A-7402-479B-989B-856C1AC739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6134" y="6353831"/>
            <a:ext cx="671731" cy="504169"/>
          </a:xfrm>
        </p:spPr>
      </p:pic>
    </p:spTree>
    <p:extLst>
      <p:ext uri="{BB962C8B-B14F-4D97-AF65-F5344CB8AC3E}">
        <p14:creationId xmlns:p14="http://schemas.microsoft.com/office/powerpoint/2010/main" val="2764384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Attuare e condurre il S.G.S.I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196752"/>
            <a:ext cx="8270875" cy="79216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Condurre audit interni del SGSI ad intervalli pianificati 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2132856"/>
            <a:ext cx="8280920" cy="388843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AUDIT DI PRIMA PARTE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FF"/>
                </a:solidFill>
              </a:rPr>
              <a:t>È condotto con personale interno (o esterno/consulenti)  alla stessa organizzazione cui appartiene il sistema da verificare</a:t>
            </a:r>
          </a:p>
          <a:p>
            <a:pPr lvl="0" algn="just" eaLnBrk="0" hangingPunct="0">
              <a:defRPr/>
            </a:pPr>
            <a:endParaRPr lang="it-IT" sz="2000" b="1" dirty="0">
              <a:solidFill>
                <a:srgbClr val="FFFFFF"/>
              </a:solidFill>
            </a:endParaRP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AUDIT DI SECONDA PARTE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FF"/>
                </a:solidFill>
              </a:rPr>
              <a:t>È condotto dalla stessa organizzazione cui appartiene il sistema per verificare la catena di fornitura</a:t>
            </a:r>
          </a:p>
          <a:p>
            <a:pPr lvl="0" algn="just" eaLnBrk="0" hangingPunct="0">
              <a:defRPr/>
            </a:pPr>
            <a:endParaRPr lang="it-IT" sz="2000" b="1" dirty="0">
              <a:solidFill>
                <a:srgbClr val="FFFFFF"/>
              </a:solidFill>
            </a:endParaRP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AUDIT DI TERZA PARTE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FF"/>
                </a:solidFill>
              </a:rPr>
              <a:t>È condotto da un ente esterno autorizzato dotato delle opportune caratteristiche di affidabilità e imparzialità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D7C4437B-A617-4062-89DF-D03D7918E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118" y="6137648"/>
            <a:ext cx="959763" cy="720352"/>
          </a:xfrm>
        </p:spPr>
      </p:pic>
    </p:spTree>
    <p:extLst>
      <p:ext uri="{BB962C8B-B14F-4D97-AF65-F5344CB8AC3E}">
        <p14:creationId xmlns:p14="http://schemas.microsoft.com/office/powerpoint/2010/main" val="71703327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1427DFB4-F690-487F-9352-94353005A8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846958"/>
            <a:ext cx="1343462" cy="1008338"/>
          </a:xfrm>
        </p:spPr>
      </p:pic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Attuare e condurre il S.G.S.I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196752"/>
            <a:ext cx="8270875" cy="79216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La sicurezza delle informazioni nella catena di fornitura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431540" y="2132856"/>
            <a:ext cx="8280920" cy="3744416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/>
              <a:t>Le Organizzazioni sempre di più condividono con i propri partner/fornitori informazioni su procedure, servizi e informazioni riservate/confidenziali.</a:t>
            </a:r>
          </a:p>
          <a:p>
            <a:pPr algn="just"/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FFFFFF"/>
                </a:solidFill>
              </a:rPr>
              <a:t>Queste informazioni possono includere i documenti, Banche dati , i dispositivi di archiviazione elettronica ecc.</a:t>
            </a:r>
          </a:p>
          <a:p>
            <a:pPr algn="just"/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/>
              <a:t>La divulgazione non autorizzata di tali informazioni, la loro  indisponibilità o la loro mancata  integrità possono arrecare gravi danni sia all’Organizzazione che ai propri  partner/fornitori.</a:t>
            </a:r>
          </a:p>
        </p:txBody>
      </p:sp>
    </p:spTree>
    <p:extLst>
      <p:ext uri="{BB962C8B-B14F-4D97-AF65-F5344CB8AC3E}">
        <p14:creationId xmlns:p14="http://schemas.microsoft.com/office/powerpoint/2010/main" val="2995401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Attuare e condurre il S.G.S.I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196752"/>
            <a:ext cx="8270875" cy="79216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sicurezza delle informazioni nella catena di fornitura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988915"/>
            <a:ext cx="8280920" cy="475245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L’interesse e l’obiettivo delle Organizzazioni è di collaborare solo con i partner (specie se privati) che possono dimostrare di possedere ed implementare adeguate procedure per la gestione in sicurezza delle informazioni come base importante di un rapporto di fiducia e collaborazione.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quest’ottica molte Organizzazioni richiedono ai </a:t>
            </a:r>
            <a:r>
              <a:rPr lang="it-IT" dirty="0">
                <a:solidFill>
                  <a:srgbClr val="FFFFFF"/>
                </a:solidFill>
              </a:rPr>
              <a:t>propri partner (specie i fornitori di servizi)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 dare prova della gestione e trattamento in sicurezza delle informazioni come presupposto per la prosecuzione dei rapporti  di collaborazione. </a:t>
            </a:r>
          </a:p>
          <a:p>
            <a:pPr lvl="0" algn="just"/>
            <a:endParaRPr lang="it-IT" dirty="0">
              <a:solidFill>
                <a:srgbClr val="FFFFFF"/>
              </a:solidFill>
              <a:latin typeface="Arial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Questa prova può essere data con la certificazione ISO 27001 del proprio Sistema di Gestione delle Informazioni in Sicurezza</a:t>
            </a:r>
            <a:r>
              <a:rPr lang="it-IT" dirty="0">
                <a:solidFill>
                  <a:srgbClr val="FFFFFF"/>
                </a:solidFill>
                <a:latin typeface="Arial"/>
              </a:rPr>
              <a:t>.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A515D4D6-1A0A-47C3-92D3-A093959F4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088" y="19653"/>
            <a:ext cx="863823" cy="648344"/>
          </a:xfrm>
        </p:spPr>
      </p:pic>
    </p:spTree>
    <p:extLst>
      <p:ext uri="{BB962C8B-B14F-4D97-AF65-F5344CB8AC3E}">
        <p14:creationId xmlns:p14="http://schemas.microsoft.com/office/powerpoint/2010/main" val="425384918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7FE1733-D269-4833-A4B6-ED467380B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Attuare e condurre il S.G.S.I</a:t>
            </a:r>
          </a:p>
        </p:txBody>
      </p:sp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587E6CB-2CDE-424E-A3ED-8D70488828FD}"/>
              </a:ext>
            </a:extLst>
          </p:cNvPr>
          <p:cNvSpPr/>
          <p:nvPr/>
        </p:nvSpPr>
        <p:spPr>
          <a:xfrm>
            <a:off x="467544" y="1196752"/>
            <a:ext cx="8270875" cy="792163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defRPr/>
            </a:pPr>
            <a:r>
              <a:rPr lang="it-IT" sz="2400" b="1" dirty="0">
                <a:solidFill>
                  <a:srgbClr val="FFFFFF"/>
                </a:solidFill>
              </a:rPr>
              <a:t>La sicurezza delle informazioni nella catena di fornitura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2132856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dirty="0"/>
              <a:t>Questo approccio di collaborazione, orientato alla riservatezza, integrità e disponibilità delle informazioni da luogo ai seguenti benefici :</a:t>
            </a:r>
          </a:p>
          <a:p>
            <a:pPr algn="just"/>
            <a:endParaRPr lang="it-IT" dirty="0"/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u="sng" dirty="0"/>
              <a:t>Il coinvolgimento del Vertice Aziendale </a:t>
            </a:r>
            <a:r>
              <a:rPr lang="it-IT" dirty="0"/>
              <a:t>nella definizione delle Policy di alto livello, dei ruoli e delle responsabilità dei dirigenti/funzionari  ed a cascata del personale operativo nella definizione delle Policy operative e Asset IT aziendali.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it-IT" u="sng" dirty="0"/>
              <a:t>La stesura di procedure e policy di sicurezza </a:t>
            </a:r>
            <a:r>
              <a:rPr lang="it-IT" dirty="0"/>
              <a:t>tenendo presente i sistemi di gestione già attivi, permette di applicare un Modello di Integrazione snello ed efficace.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it-IT" u="sng" dirty="0"/>
              <a:t>La sensibilizzazione e formazione del personale</a:t>
            </a:r>
            <a:r>
              <a:rPr lang="it-IT" dirty="0"/>
              <a:t>: i dipendenti devono essere adeguatamente formati per comprendere le responsabilità e le modalità di azione applicabili con l’obiettivo finale di realizzare al meglio la protezione e la sicurezza dei dati</a:t>
            </a:r>
            <a:r>
              <a:rPr lang="it-IT" sz="1600" dirty="0"/>
              <a:t>.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D9F9B710-DE7F-45B6-A93D-CA0B8123E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956" y="116632"/>
            <a:ext cx="792088" cy="594503"/>
          </a:xfrm>
        </p:spPr>
      </p:pic>
    </p:spTree>
    <p:extLst>
      <p:ext uri="{BB962C8B-B14F-4D97-AF65-F5344CB8AC3E}">
        <p14:creationId xmlns:p14="http://schemas.microsoft.com/office/powerpoint/2010/main" val="210626259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/>
          <p:nvPr/>
        </p:nvCxnSpPr>
        <p:spPr>
          <a:xfrm>
            <a:off x="1979712" y="2276872"/>
            <a:ext cx="223224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2204864"/>
            <a:ext cx="3888432" cy="18002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Fornire gli indirizzi ed il supporto della Direzione per la sicurezza delle informazioni, in conformità ai requisiti del business e alle leggi e regolamenti pertinenti.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BDF05817-BF41-488E-BC5E-969E85E0EF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129132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2555776" y="2636912"/>
            <a:ext cx="172819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2636912"/>
            <a:ext cx="3888432" cy="187220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Istituzione del Comitato della Sicurezza  delle Informazioni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Nomina dello RSI (Responsabile della Sicurezza delle Informazioni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5EE78A48-FDEC-4E8D-AF97-620E39DB4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544359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6013C1F7-BC28-49EE-B712-CCB6A0AA7A9C}"/>
              </a:ext>
            </a:extLst>
          </p:cNvPr>
          <p:cNvSpPr/>
          <p:nvPr/>
        </p:nvSpPr>
        <p:spPr>
          <a:xfrm>
            <a:off x="2843808" y="3473624"/>
            <a:ext cx="3672408" cy="3384376"/>
          </a:xfrm>
          <a:prstGeom prst="ellipse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Sicurezza delle informazioni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27EB6"/>
                </a:solidFill>
              </a:rPr>
              <a:t> </a:t>
            </a:r>
            <a:r>
              <a:rPr lang="it-IT" altLang="it-IT" sz="2800" b="1" dirty="0">
                <a:solidFill>
                  <a:srgbClr val="0A28A6"/>
                </a:solidFill>
              </a:rPr>
              <a:t>rapporto antifrodi con  gestione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della sicurezza delle informazioni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e “privacy”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60F092A-38FF-4AE4-8036-29EEA6C7ACE3}"/>
              </a:ext>
            </a:extLst>
          </p:cNvPr>
          <p:cNvSpPr/>
          <p:nvPr/>
        </p:nvSpPr>
        <p:spPr>
          <a:xfrm>
            <a:off x="4499992" y="1628800"/>
            <a:ext cx="3672408" cy="3384376"/>
          </a:xfrm>
          <a:prstGeom prst="ellipse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Privacy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B0DD4C6-874B-45BB-A193-820E1523F120}"/>
              </a:ext>
            </a:extLst>
          </p:cNvPr>
          <p:cNvSpPr/>
          <p:nvPr/>
        </p:nvSpPr>
        <p:spPr>
          <a:xfrm>
            <a:off x="1043608" y="1700808"/>
            <a:ext cx="3672408" cy="3384376"/>
          </a:xfrm>
          <a:prstGeom prst="ellipse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Antifrodi</a:t>
            </a:r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29A953D1-09F3-4309-9394-8D112C1487C7}"/>
              </a:ext>
            </a:extLst>
          </p:cNvPr>
          <p:cNvSpPr/>
          <p:nvPr/>
        </p:nvSpPr>
        <p:spPr>
          <a:xfrm>
            <a:off x="6804248" y="2996952"/>
            <a:ext cx="2160240" cy="792088"/>
          </a:xfrm>
          <a:prstGeom prst="lef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Cittadino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6526C7E3-23AF-4C74-B4EF-E400CA3B5CDC}"/>
              </a:ext>
            </a:extLst>
          </p:cNvPr>
          <p:cNvSpPr/>
          <p:nvPr/>
        </p:nvSpPr>
        <p:spPr>
          <a:xfrm>
            <a:off x="5580112" y="4725144"/>
            <a:ext cx="3384376" cy="787158"/>
          </a:xfrm>
          <a:prstGeom prst="lef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Organizzazione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84AC5C4-9193-40D3-A6F7-AB02160B5D32}"/>
              </a:ext>
            </a:extLst>
          </p:cNvPr>
          <p:cNvSpPr/>
          <p:nvPr/>
        </p:nvSpPr>
        <p:spPr>
          <a:xfrm>
            <a:off x="1763688" y="3717032"/>
            <a:ext cx="2304256" cy="936104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 collettivo</a:t>
            </a:r>
          </a:p>
        </p:txBody>
      </p:sp>
      <p:pic>
        <p:nvPicPr>
          <p:cNvPr id="11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44D793BC-3BFD-480A-A141-411167501A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5661248"/>
            <a:ext cx="1343462" cy="1008338"/>
          </a:xfrm>
        </p:spPr>
      </p:pic>
      <p:pic>
        <p:nvPicPr>
          <p:cNvPr id="12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D18F6E83-6947-412B-A37E-297405CE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248"/>
            <a:ext cx="1343462" cy="10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779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3275856" y="2924944"/>
            <a:ext cx="108012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2852936"/>
            <a:ext cx="3888432" cy="187220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Classificazione delle informazioni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Conseguire e mantenere attiva un’adeguata protezione dei beni dell’organizzazione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5998C872-1263-4FCA-8016-8999805218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1817099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2555776" y="3212976"/>
            <a:ext cx="172819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3140968"/>
            <a:ext cx="3888432" cy="122413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Prima dell’assunzione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Durante il rapporto di lavoro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Alla cessazione del rapporto di lavoro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4F4C657E-2F9E-4A1D-87EC-05F60BBB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2397313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3131840" y="3501008"/>
            <a:ext cx="122413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507148" y="3140968"/>
            <a:ext cx="3888432" cy="1008112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Controllo accessi fisici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416FCCF2-0744-48AA-8F26-A7FFCED6A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47970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4139952" y="3861048"/>
            <a:ext cx="28803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2276872"/>
            <a:ext cx="3888432" cy="338437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Procedure operative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Servizi di terze parti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Progettazione dei sistemi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Protezione contro software maligno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Backup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Sicurezza delle rete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Scambio dati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Gestione supporti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On-line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Monitoraggio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352A11CF-776C-4786-8536-CAE6B4142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3684315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2987824" y="4149080"/>
            <a:ext cx="136815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4077072"/>
            <a:ext cx="3888432" cy="194421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Controllo accessi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Gestione accessi dell’utente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Responsabilità degli utenti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Accesso alla Rete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Accesso al Sistema Operativo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Accesso alle Applicazioni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Uso di dispositivi portatili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C19D685F-4524-4616-9CAD-382569938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31671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Sistemi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4788024" y="4437112"/>
            <a:ext cx="28803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5220072" y="3196332"/>
            <a:ext cx="3219773" cy="252028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 Requisiti di sicurezza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Corretta elaborazione delle applicazioni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Controlli crittografici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Sicurezza dei file di sistema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Sicurezza nei processi di sviluppo e supporto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Gestione delle vulnerabilità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423992C3-FF1C-4E96-A2E2-4C97026223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496159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3275856" y="4725144"/>
            <a:ext cx="100811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4725144"/>
            <a:ext cx="3888432" cy="936104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Segnalazione degli Incidenti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Gestione degli Incidenti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5BB822F7-EFD8-44CA-AB46-34AFE6EC3D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1319504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>
            <a:cxnSpLocks/>
          </p:cNvCxnSpPr>
          <p:nvPr/>
        </p:nvCxnSpPr>
        <p:spPr>
          <a:xfrm>
            <a:off x="3275856" y="5085184"/>
            <a:ext cx="108012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27984" y="5013176"/>
            <a:ext cx="3888432" cy="648072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Business Continuity Plan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Disaster Recovery Plan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A58899C5-0F2A-46EF-AECE-AE2EC8976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940474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magine 3">
            <a:extLst>
              <a:ext uri="{FF2B5EF4-FFF2-40B4-BE49-F238E27FC236}">
                <a16:creationId xmlns:a16="http://schemas.microsoft.com/office/drawing/2014/main" id="{E4CF0816-C23A-4592-8A21-05C0A633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588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Risultati immagini per mipaaf pemac">
            <a:extLst>
              <a:ext uri="{FF2B5EF4-FFF2-40B4-BE49-F238E27FC236}">
                <a16:creationId xmlns:a16="http://schemas.microsoft.com/office/drawing/2014/main" id="{55E43D49-B098-4E1E-905A-36923971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9400"/>
            <a:ext cx="11112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F01DD9-AE82-4707-A826-A4D7CAAC376A}"/>
              </a:ext>
            </a:extLst>
          </p:cNvPr>
          <p:cNvSpPr/>
          <p:nvPr/>
        </p:nvSpPr>
        <p:spPr>
          <a:xfrm>
            <a:off x="395536" y="1628800"/>
            <a:ext cx="8280920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Politica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Organizzazione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Gestione degli asset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Risorse umane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Sicurezza Fisica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Operatività e comunicazioni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Controllo  accessi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Requisiti di sicurezza dei SI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Incidenti di sicurezza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Continuità operativa </a:t>
            </a:r>
          </a:p>
          <a:p>
            <a:pPr lvl="0" algn="just" eaLnBrk="0" hangingPunct="0">
              <a:defRPr/>
            </a:pPr>
            <a:r>
              <a:rPr lang="it-IT" sz="2000" b="1" dirty="0">
                <a:solidFill>
                  <a:srgbClr val="FFFF00"/>
                </a:solidFill>
              </a:rPr>
              <a:t>Conformità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F65C0F-1549-49B9-9A4A-9E62AAAB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A28A6"/>
                </a:solidFill>
              </a:rPr>
              <a:t>ALCUNI PUNTI SALIENTI </a:t>
            </a:r>
            <a:br>
              <a:rPr lang="it-IT" sz="2800" dirty="0">
                <a:solidFill>
                  <a:srgbClr val="0A28A6"/>
                </a:solidFill>
              </a:rPr>
            </a:br>
            <a:r>
              <a:rPr lang="it-IT" sz="2800" dirty="0">
                <a:solidFill>
                  <a:srgbClr val="0A28A6"/>
                </a:solidFill>
              </a:rPr>
              <a:t>DELLO STANDARD ISO IEC 27001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FE403A-701B-4A1D-BD12-8FC3D502A62F}"/>
              </a:ext>
            </a:extLst>
          </p:cNvPr>
          <p:cNvCxnSpPr/>
          <p:nvPr/>
        </p:nvCxnSpPr>
        <p:spPr>
          <a:xfrm>
            <a:off x="2195736" y="5373216"/>
            <a:ext cx="223224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95D0-B5DC-4360-8F71-EC7035CA89A7}"/>
              </a:ext>
            </a:extLst>
          </p:cNvPr>
          <p:cNvSpPr/>
          <p:nvPr/>
        </p:nvSpPr>
        <p:spPr>
          <a:xfrm>
            <a:off x="4499992" y="4797152"/>
            <a:ext cx="3888432" cy="115212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 Rispetto dei requisiti di legge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Rispetto degli standard di sicurezza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Aspetti degli audit di sicurezza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CCBB6B88-275A-4F50-8C58-FB259679F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126" y="6093296"/>
            <a:ext cx="815747" cy="612260"/>
          </a:xfrm>
        </p:spPr>
      </p:pic>
    </p:spTree>
    <p:extLst>
      <p:ext uri="{BB962C8B-B14F-4D97-AF65-F5344CB8AC3E}">
        <p14:creationId xmlns:p14="http://schemas.microsoft.com/office/powerpoint/2010/main" val="1266505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6013C1F7-BC28-49EE-B712-CCB6A0AA7A9C}"/>
              </a:ext>
            </a:extLst>
          </p:cNvPr>
          <p:cNvSpPr/>
          <p:nvPr/>
        </p:nvSpPr>
        <p:spPr>
          <a:xfrm>
            <a:off x="2843808" y="3473624"/>
            <a:ext cx="3672408" cy="3384376"/>
          </a:xfrm>
          <a:prstGeom prst="ellipse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Sicurezza delle informazioni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 rapporto antifrodi con  gestione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della sicurezza delle informazioni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e “privacy”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60F092A-38FF-4AE4-8036-29EEA6C7ACE3}"/>
              </a:ext>
            </a:extLst>
          </p:cNvPr>
          <p:cNvSpPr/>
          <p:nvPr/>
        </p:nvSpPr>
        <p:spPr>
          <a:xfrm>
            <a:off x="4499992" y="1628800"/>
            <a:ext cx="3672408" cy="3384376"/>
          </a:xfrm>
          <a:prstGeom prst="ellipse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Privacy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B0DD4C6-874B-45BB-A193-820E1523F120}"/>
              </a:ext>
            </a:extLst>
          </p:cNvPr>
          <p:cNvSpPr/>
          <p:nvPr/>
        </p:nvSpPr>
        <p:spPr>
          <a:xfrm>
            <a:off x="1043608" y="1700808"/>
            <a:ext cx="3672408" cy="3384376"/>
          </a:xfrm>
          <a:prstGeom prst="ellipse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Antifrodi</a:t>
            </a:r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29A953D1-09F3-4309-9394-8D112C1487C7}"/>
              </a:ext>
            </a:extLst>
          </p:cNvPr>
          <p:cNvSpPr/>
          <p:nvPr/>
        </p:nvSpPr>
        <p:spPr>
          <a:xfrm>
            <a:off x="6804248" y="2996952"/>
            <a:ext cx="2160240" cy="792088"/>
          </a:xfrm>
          <a:prstGeom prst="lef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Cittadino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6526C7E3-23AF-4C74-B4EF-E400CA3B5CDC}"/>
              </a:ext>
            </a:extLst>
          </p:cNvPr>
          <p:cNvSpPr/>
          <p:nvPr/>
        </p:nvSpPr>
        <p:spPr>
          <a:xfrm>
            <a:off x="5580112" y="4725144"/>
            <a:ext cx="3384376" cy="787158"/>
          </a:xfrm>
          <a:prstGeom prst="lef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Organizzazione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84AC5C4-9193-40D3-A6F7-AB02160B5D32}"/>
              </a:ext>
            </a:extLst>
          </p:cNvPr>
          <p:cNvSpPr/>
          <p:nvPr/>
        </p:nvSpPr>
        <p:spPr>
          <a:xfrm>
            <a:off x="1763688" y="3717032"/>
            <a:ext cx="2304256" cy="936104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 collettivo</a:t>
            </a:r>
          </a:p>
        </p:txBody>
      </p:sp>
      <p:pic>
        <p:nvPicPr>
          <p:cNvPr id="11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9ED48F33-403A-4038-90E5-0417A4F2D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805264"/>
            <a:ext cx="1103567" cy="828284"/>
          </a:xfrm>
        </p:spPr>
      </p:pic>
      <p:pic>
        <p:nvPicPr>
          <p:cNvPr id="12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C6575EC2-618C-482B-842E-C55E4344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05264"/>
            <a:ext cx="1103567" cy="82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53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La Sicurezza delle Informazioni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196752"/>
            <a:ext cx="8459788" cy="496855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sng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Qualsiasi funzione </a:t>
            </a:r>
            <a:r>
              <a:rPr lang="it-IT" sz="2200" b="1" u="sng" kern="0" dirty="0">
                <a:solidFill>
                  <a:srgbClr val="FCE6BA"/>
                </a:solidFill>
                <a:latin typeface="Arial"/>
              </a:rPr>
              <a:t>organizzativa si basa ed è alimentata da informazioni.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Perciò la Sicurezza delle Informazioni costituisce  un antefatto importante che rende una Organizzazione e/o una catena di Organizzazioni affidabili e «sicuri» nel loro funzionamento.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questo concorre a rendere più efficaci sia le politiche anticorruzione che quelle antifrodi.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kern="0" dirty="0">
                <a:solidFill>
                  <a:srgbClr val="FCE6BA"/>
                </a:solidFill>
                <a:latin typeface="Arial"/>
              </a:rPr>
              <a:t>In realtà razionalizza processi e attività che vanno comunque svolte.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200" b="1" kern="0" dirty="0">
                <a:solidFill>
                  <a:srgbClr val="FCE6BA"/>
                </a:solidFill>
                <a:latin typeface="Arial"/>
              </a:rPr>
              <a:t>E’ una «prassi» guidata da razionali che, 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 pari </a:t>
            </a:r>
            <a:r>
              <a:rPr kumimoji="0" 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dell</a:t>
            </a:r>
            <a:r>
              <a:rPr lang="it-IT" sz="2200" b="1" kern="0" dirty="0">
                <a:solidFill>
                  <a:srgbClr val="FCE6BA"/>
                </a:solidFill>
                <a:latin typeface="Arial"/>
              </a:rPr>
              <a:t>’antifrode e della Privacy, </a:t>
            </a:r>
            <a:r>
              <a:rPr lang="it-IT" sz="2200" b="1" u="sng" kern="0" dirty="0">
                <a:solidFill>
                  <a:srgbClr val="FCE6BA"/>
                </a:solidFill>
                <a:latin typeface="Arial"/>
              </a:rPr>
              <a:t>s</a:t>
            </a:r>
            <a:r>
              <a:rPr lang="it-IT" sz="2200" b="1" u="sng" kern="0" dirty="0">
                <a:solidFill>
                  <a:srgbClr val="FCE6BA"/>
                </a:solidFill>
              </a:rPr>
              <a:t>i impernia</a:t>
            </a:r>
            <a:r>
              <a:rPr lang="it-IT" sz="2200" b="1" u="sng" kern="0" dirty="0">
                <a:solidFill>
                  <a:srgbClr val="FCE6BA"/>
                </a:solidFill>
                <a:latin typeface="Arial"/>
              </a:rPr>
              <a:t> sull’Accountability.</a:t>
            </a: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ADB31BBC-B7CD-4732-A89A-0789E712D0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8089" y="6250949"/>
            <a:ext cx="767822" cy="576290"/>
          </a:xfrm>
        </p:spPr>
      </p:pic>
    </p:spTree>
    <p:extLst>
      <p:ext uri="{BB962C8B-B14F-4D97-AF65-F5344CB8AC3E}">
        <p14:creationId xmlns:p14="http://schemas.microsoft.com/office/powerpoint/2010/main" val="3417086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La Privacy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196752"/>
            <a:ext cx="8459788" cy="4824536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La tutela del</a:t>
            </a:r>
            <a:r>
              <a:rPr kumimoji="0" lang="it-IT" sz="2000" b="1" i="0" strike="noStrike" kern="0" cap="none" spc="0" normalizeH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it-IT" sz="2000" b="1" i="0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diritto</a:t>
            </a:r>
            <a:r>
              <a:rPr kumimoji="0" lang="it-IT" sz="2000" b="1" i="0" strike="noStrike" kern="0" cap="none" spc="0" normalizeH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 alla Privacy</a:t>
            </a:r>
            <a:r>
              <a:rPr kumimoji="0" lang="it-IT" sz="2000" b="1" i="0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 dei cittadini «interessati» costituisce il principale limite alle</a:t>
            </a:r>
            <a:r>
              <a:rPr kumimoji="0" lang="it-IT" sz="2000" b="1" i="0" strike="noStrike" kern="0" cap="none" spc="0" normalizeH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 attività di profilazione che sono alla base delle politiche antifrode.</a:t>
            </a:r>
            <a:endParaRPr kumimoji="0" lang="it-IT" sz="2000" b="1" i="0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srgbClr val="FCE6BA"/>
                </a:solidFill>
                <a:latin typeface="Arial"/>
              </a:rPr>
              <a:t>Al contempo, però, spesso la commissione di una frode organizzata, si basa sull’uso/abuso di dati personali di terzi «interessati».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2000" b="1" kern="0" dirty="0">
              <a:solidFill>
                <a:srgbClr val="FCE6BA"/>
              </a:solidFill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Perciò una</a:t>
            </a:r>
            <a:r>
              <a:rPr kumimoji="0" lang="it-IT" sz="2000" b="1" i="0" u="none" strike="noStrike" kern="0" cap="none" spc="0" normalizeH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</a:rPr>
              <a:t> buona organizzazione delle azioni di protezione dei dati personali da un lato non depotenzia l’azione antifrode perché non la espone ad azioni legali e reclami al Garante  ad opera degli stessi frodatori, dall’altro è un oggettivo strumento di prevenzione delle frodi perché </a:t>
            </a:r>
            <a:r>
              <a:rPr lang="it-IT" sz="2000" b="1" kern="0" dirty="0">
                <a:solidFill>
                  <a:srgbClr val="FCE6BA"/>
                </a:solidFill>
                <a:latin typeface="Arial"/>
              </a:rPr>
              <a:t>concorre ad inibire l’utilizzo abusivo di dati </a:t>
            </a:r>
            <a:r>
              <a:rPr lang="it-IT" sz="2000" b="1" kern="0" dirty="0" err="1">
                <a:solidFill>
                  <a:srgbClr val="FCE6BA"/>
                </a:solidFill>
                <a:latin typeface="Arial"/>
              </a:rPr>
              <a:t>persionali</a:t>
            </a:r>
            <a:r>
              <a:rPr lang="it-IT" sz="2000" b="1" kern="0" dirty="0">
                <a:solidFill>
                  <a:srgbClr val="FCE6BA"/>
                </a:solidFill>
                <a:latin typeface="Arial"/>
              </a:rPr>
              <a:t>.</a:t>
            </a: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68660C5-6C13-437A-A12E-FA4C6CA99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835204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La Privacy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196752"/>
            <a:ext cx="8459788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questo concorre a rendere più efficaci sia le politiche anticorruzione che quelle antifrodi.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kern="0" dirty="0">
                <a:solidFill>
                  <a:srgbClr val="FFFFFF"/>
                </a:solidFill>
                <a:latin typeface="Arial"/>
              </a:rPr>
              <a:t>Anche la Privacy è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oggi una «prassi» orientata dal Regolamento GDPR e dalla norma </a:t>
            </a:r>
            <a:r>
              <a:rPr lang="it-IT" sz="2200" b="1" kern="0" dirty="0">
                <a:solidFill>
                  <a:srgbClr val="FFFFFF"/>
                </a:solidFill>
                <a:latin typeface="Arial"/>
              </a:rPr>
              <a:t>nazionale che, però, si limitano ad indicare obiettivi e vincoli che dobbiamo nella sostanza definire, conseguire o rispettare adottando strumenti razionali adatti al nostro specifico contesto.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200" b="1" i="1" kern="0" dirty="0">
                <a:solidFill>
                  <a:srgbClr val="FFFF00"/>
                </a:solidFill>
              </a:rPr>
              <a:t>“MISURE MINIME”                              “MISURE ADEGUATE”</a:t>
            </a:r>
            <a:endParaRPr lang="it-IT" sz="2200" b="1" i="1" kern="0" dirty="0">
              <a:solidFill>
                <a:srgbClr val="FFFF00"/>
              </a:solidFill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kern="0" dirty="0">
                <a:solidFill>
                  <a:srgbClr val="FFFFFF"/>
                </a:solidFill>
                <a:latin typeface="Arial"/>
              </a:rPr>
              <a:t>Ecco perché, al pari dell’antifrode e della Sicurezza delle Informazioni, si </a:t>
            </a:r>
            <a:r>
              <a:rPr kumimoji="0" lang="it-IT" sz="2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impernia sull’Accountability.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9E3A99B-37FD-4885-9AEC-C6C7FF6FF4F5}"/>
              </a:ext>
            </a:extLst>
          </p:cNvPr>
          <p:cNvSpPr/>
          <p:nvPr/>
        </p:nvSpPr>
        <p:spPr>
          <a:xfrm>
            <a:off x="3491880" y="4293096"/>
            <a:ext cx="1728192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A4F8015-281F-4FE2-920B-119BAB4C7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2010916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Perché il GDPR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196752"/>
            <a:ext cx="8459788" cy="403244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 sviluppo tecnologico ha portato all’attenzione del mercato, e quindi delle Autorità, la sempre maggiore interconnessione dei sistemi, la potenza di analisi e di calcolo e la penetrazione e invasività che l’informatica ha nella vita quotidiana.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Data, Internet of </a:t>
            </a:r>
            <a:r>
              <a:rPr kumimoji="0" 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Things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Mobile, Geolocalizzazione, Social e servizi Cloud, portano con sé innumerevoli implicazioni in materia di Privacy e Data </a:t>
            </a:r>
            <a:r>
              <a:rPr kumimoji="0" 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Protection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ma anche di frodi.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7D4943F-763E-41A5-8451-5C3710613872}"/>
              </a:ext>
            </a:extLst>
          </p:cNvPr>
          <p:cNvSpPr/>
          <p:nvPr/>
        </p:nvSpPr>
        <p:spPr>
          <a:xfrm>
            <a:off x="1475656" y="4725144"/>
            <a:ext cx="2952328" cy="134644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 Data Protection Regulation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n. 2016/679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1D28253-2EA3-4ADD-B72A-B709D696F55F}"/>
              </a:ext>
            </a:extLst>
          </p:cNvPr>
          <p:cNvSpPr/>
          <p:nvPr/>
        </p:nvSpPr>
        <p:spPr>
          <a:xfrm>
            <a:off x="4716016" y="4725144"/>
            <a:ext cx="2808312" cy="134644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D.lgs. 196 del 2003,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.101 vigente dal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Settembre 2018</a:t>
            </a: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8983B51C-EC58-456C-B56C-94F0A08C8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1973620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Perché il GDPR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196752"/>
            <a:ext cx="8459788" cy="331236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200" b="1" kern="0" dirty="0">
                <a:solidFill>
                  <a:srgbClr val="FCE6BA"/>
                </a:solidFill>
              </a:rPr>
              <a:t>Armonizzare e ad aggiornare le normative privacy in tutta la UE</a:t>
            </a: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200" b="1" kern="0" dirty="0">
                <a:solidFill>
                  <a:srgbClr val="FCE6BA"/>
                </a:solidFill>
              </a:rPr>
              <a:t>Ridefinire l’approccio delle pubbliche amministrazioni e delle aziende in materia di protezione dati, in virtù dei continui attacchi informatici.</a:t>
            </a: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7D4943F-763E-41A5-8451-5C3710613872}"/>
              </a:ext>
            </a:extLst>
          </p:cNvPr>
          <p:cNvSpPr/>
          <p:nvPr/>
        </p:nvSpPr>
        <p:spPr>
          <a:xfrm>
            <a:off x="647564" y="3717032"/>
            <a:ext cx="7848872" cy="201622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FFFF"/>
                </a:solidFill>
              </a:rPr>
              <a:t>Norme uniche per tutta l’UE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FFFF"/>
                </a:solidFill>
              </a:rPr>
              <a:t>Condizione di parità per tutte le imprese UE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FFFF"/>
                </a:solidFill>
              </a:rPr>
              <a:t>Norme adatte alla web-economy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FFFF"/>
                </a:solidFill>
              </a:rPr>
              <a:t>Norme “scalabili” ed “adattabili” ai cambiamenti tecnologici ed ai futuri scenari economici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4695F724-C78B-4BCE-8E0C-48825734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1016379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E51C808-853E-4059-9DE7-290C3F507009}"/>
              </a:ext>
            </a:extLst>
          </p:cNvPr>
          <p:cNvSpPr/>
          <p:nvPr/>
        </p:nvSpPr>
        <p:spPr>
          <a:xfrm>
            <a:off x="611560" y="1484784"/>
            <a:ext cx="7920880" cy="316835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Titolare ed il Responsabile del Trattamento hanno il preciso dovere di </a:t>
            </a: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dimostrare le ragioni che hanno determinato le scelte fatte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C1A26E-DD8D-4398-BECD-CB1D4856B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9" y="4005064"/>
            <a:ext cx="7333131" cy="2448272"/>
          </a:xfrm>
          <a:prstGeom prst="rect">
            <a:avLst/>
          </a:prstGeom>
        </p:spPr>
      </p:pic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Accountability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54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Aree su cui interviene il GDPR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27A065-FADF-4EC8-A9F4-CDD5A2946CAD}"/>
              </a:ext>
            </a:extLst>
          </p:cNvPr>
          <p:cNvSpPr/>
          <p:nvPr/>
        </p:nvSpPr>
        <p:spPr>
          <a:xfrm>
            <a:off x="2915816" y="1340768"/>
            <a:ext cx="2520280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Organizzazione 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Ruoli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5436096" y="2564904"/>
            <a:ext cx="2664296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Risorse umane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Competenze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BC140BC-1D6B-4F09-A7B3-32658C1DB682}"/>
              </a:ext>
            </a:extLst>
          </p:cNvPr>
          <p:cNvSpPr/>
          <p:nvPr/>
        </p:nvSpPr>
        <p:spPr>
          <a:xfrm>
            <a:off x="395536" y="3933056"/>
            <a:ext cx="2520280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Documenti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E767D6B-3F97-4513-96E2-B891CFECA3BC}"/>
              </a:ext>
            </a:extLst>
          </p:cNvPr>
          <p:cNvSpPr/>
          <p:nvPr/>
        </p:nvSpPr>
        <p:spPr>
          <a:xfrm>
            <a:off x="323528" y="2564904"/>
            <a:ext cx="2592288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Strumenti 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tecnologie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1CE289F-8545-4200-9F8F-195A19DE1700}"/>
              </a:ext>
            </a:extLst>
          </p:cNvPr>
          <p:cNvSpPr/>
          <p:nvPr/>
        </p:nvSpPr>
        <p:spPr>
          <a:xfrm>
            <a:off x="2915816" y="5301208"/>
            <a:ext cx="2592288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>
                <a:solidFill>
                  <a:srgbClr val="FFFF00"/>
                </a:solidFill>
              </a:rPr>
              <a:t>Sistemi di controllo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CD7095-D069-414B-8975-B879706BF07D}"/>
              </a:ext>
            </a:extLst>
          </p:cNvPr>
          <p:cNvSpPr/>
          <p:nvPr/>
        </p:nvSpPr>
        <p:spPr>
          <a:xfrm>
            <a:off x="5436096" y="3933056"/>
            <a:ext cx="2664296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Procedimenti 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Regole generali</a:t>
            </a:r>
          </a:p>
        </p:txBody>
      </p:sp>
      <p:pic>
        <p:nvPicPr>
          <p:cNvPr id="11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5639BA49-1FFD-491E-8CB2-1178312C4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7312" y="3401688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3119288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Privacy              GDPR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196752"/>
            <a:ext cx="8459788" cy="1152128"/>
          </a:xfrm>
          <a:prstGeom prst="roundRect">
            <a:avLst/>
          </a:prstGeom>
          <a:solidFill>
            <a:srgbClr val="168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200" b="1" kern="0" dirty="0">
                <a:solidFill>
                  <a:srgbClr val="FFFFFF"/>
                </a:solidFill>
              </a:rPr>
              <a:t>PUBBLICA AMMINISTRAZIONE  = LE PRIORITA’ INDICATE DAL GARANTE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B1263EF-5D0A-452F-B8B5-8CA74D0DAAE7}"/>
              </a:ext>
            </a:extLst>
          </p:cNvPr>
          <p:cNvSpPr/>
          <p:nvPr/>
        </p:nvSpPr>
        <p:spPr>
          <a:xfrm>
            <a:off x="4355976" y="76470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3DF428-3CAA-462F-92E4-147A6A06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348880"/>
            <a:ext cx="7236069" cy="363122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3493CAA-0274-4F86-872C-A2000419B3C6}"/>
              </a:ext>
            </a:extLst>
          </p:cNvPr>
          <p:cNvSpPr/>
          <p:nvPr/>
        </p:nvSpPr>
        <p:spPr>
          <a:xfrm>
            <a:off x="6732240" y="2888940"/>
            <a:ext cx="2088232" cy="1080120"/>
          </a:xfrm>
          <a:prstGeom prst="rect">
            <a:avLst/>
          </a:prstGeom>
          <a:solidFill>
            <a:srgbClr val="168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Censimento</a:t>
            </a:r>
          </a:p>
          <a:p>
            <a:pPr algn="ctr"/>
            <a:r>
              <a:rPr lang="it-IT" dirty="0"/>
              <a:t>Revisione</a:t>
            </a:r>
          </a:p>
          <a:p>
            <a:pPr algn="ctr"/>
            <a:r>
              <a:rPr lang="it-IT" dirty="0"/>
              <a:t>Razionalizzazione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4A44E07-FC3E-456F-B648-B590A6B73175}"/>
              </a:ext>
            </a:extLst>
          </p:cNvPr>
          <p:cNvSpPr/>
          <p:nvPr/>
        </p:nvSpPr>
        <p:spPr>
          <a:xfrm>
            <a:off x="4283968" y="4509120"/>
            <a:ext cx="2088232" cy="1080120"/>
          </a:xfrm>
          <a:prstGeom prst="rect">
            <a:avLst/>
          </a:prstGeom>
          <a:solidFill>
            <a:srgbClr val="168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Tempestività</a:t>
            </a:r>
          </a:p>
          <a:p>
            <a:pPr algn="ctr"/>
            <a:r>
              <a:rPr lang="it-IT" dirty="0"/>
              <a:t>Organizzazione</a:t>
            </a:r>
          </a:p>
          <a:p>
            <a:pPr algn="ctr"/>
            <a:r>
              <a:rPr lang="it-IT" dirty="0"/>
              <a:t>Programmazione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707850C-B947-4143-9B2D-0684AD5DDBBB}"/>
              </a:ext>
            </a:extLst>
          </p:cNvPr>
          <p:cNvSpPr/>
          <p:nvPr/>
        </p:nvSpPr>
        <p:spPr>
          <a:xfrm>
            <a:off x="323528" y="2780928"/>
            <a:ext cx="2088232" cy="1080120"/>
          </a:xfrm>
          <a:prstGeom prst="rect">
            <a:avLst/>
          </a:prstGeom>
          <a:solidFill>
            <a:srgbClr val="168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Vedersi dal punto di vista del cittadino</a:t>
            </a:r>
          </a:p>
        </p:txBody>
      </p:sp>
      <p:pic>
        <p:nvPicPr>
          <p:cNvPr id="11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1096073-F339-45BA-9386-CD16FD4AE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843298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DEFINIZIONE DI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«DATO PERSONALE»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12776"/>
            <a:ext cx="8459788" cy="460851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qualsiasi informazione riguardante una </a:t>
            </a:r>
            <a:r>
              <a:rPr lang="it-IT" sz="2000" b="1" u="sng" kern="0" dirty="0">
                <a:solidFill>
                  <a:srgbClr val="FCE6BA"/>
                </a:solidFill>
              </a:rPr>
              <a:t>persona fisica identificata o identificabile </a:t>
            </a:r>
            <a:r>
              <a:rPr lang="it-IT" sz="2000" b="1" kern="0" dirty="0">
                <a:solidFill>
                  <a:srgbClr val="FCE6BA"/>
                </a:solidFill>
              </a:rPr>
              <a:t>(interessato); 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endParaRPr lang="it-IT" sz="2000" b="1" kern="0" dirty="0">
              <a:solidFill>
                <a:srgbClr val="FCE6BA"/>
              </a:solidFill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si considera identificabile la persona fisica che può essere identificata, direttamente o indirettamente, con particolare riferimento a un identificativo come il nome, un numero di identificazione, dati relativi all’ubicazione, un identificativo online o a uno o più elementi caratteristici della sua identità fisica, fisiologica, genetica, psichica, economica, culturale o sociale (art. art. 4.1, GDPR)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1AC579CF-DCA8-45B3-B23A-D15987EF3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242371350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TIPOLOGIE DI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«DATO PERSONALE»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12776"/>
            <a:ext cx="8459788" cy="4536504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1600" b="1" kern="0" dirty="0">
                <a:solidFill>
                  <a:srgbClr val="FFFFFF"/>
                </a:solidFill>
              </a:rPr>
              <a:t>DATI </a:t>
            </a:r>
            <a:r>
              <a:rPr lang="it-IT" sz="1600" b="1" kern="0" dirty="0">
                <a:solidFill>
                  <a:srgbClr val="FFFF00"/>
                </a:solidFill>
              </a:rPr>
              <a:t>COMUNI</a:t>
            </a:r>
            <a:r>
              <a:rPr lang="it-IT" sz="1600" b="1" kern="0" dirty="0">
                <a:solidFill>
                  <a:srgbClr val="FFFFFF"/>
                </a:solidFill>
              </a:rPr>
              <a:t> CHE PERMETTONO L'IDENTIFICAZIONE DIRETTA: dati c.d. «Comuni» come i dati anagrafici, le immagini, ecc. - e i dati che permettono l'identificazione indiretta, come un numero di identificazione (ad esempio, il codice fiscale, l'indirizzo IP, il numero di targa);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1600" b="1" kern="0" dirty="0">
                <a:solidFill>
                  <a:srgbClr val="FFFFFF"/>
                </a:solidFill>
              </a:rPr>
              <a:t>DATI RIENTRANTI IN </a:t>
            </a:r>
            <a:r>
              <a:rPr lang="it-IT" sz="1600" b="1" kern="0" dirty="0">
                <a:solidFill>
                  <a:srgbClr val="FFFF00"/>
                </a:solidFill>
              </a:rPr>
              <a:t>PARTICOLARI</a:t>
            </a:r>
            <a:r>
              <a:rPr lang="it-IT" sz="1600" b="1" kern="0" dirty="0">
                <a:solidFill>
                  <a:srgbClr val="FFFFFF"/>
                </a:solidFill>
              </a:rPr>
              <a:t> CATEGORIE: </a:t>
            </a:r>
          </a:p>
          <a:p>
            <a:pPr marL="457200" lvl="0" indent="-457200" algn="just" eaLnBrk="0" hangingPunct="0">
              <a:spcBef>
                <a:spcPct val="20000"/>
              </a:spcBef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«Sensibili» </a:t>
            </a:r>
            <a:r>
              <a:rPr lang="it-IT" sz="1600" b="1" kern="0" dirty="0">
                <a:solidFill>
                  <a:srgbClr val="FFFFFF"/>
                </a:solidFill>
              </a:rPr>
              <a:t>(art. 9 GDPR) che rivelano l'origine razziale od etnica, le convinzioni religiose, filosofiche, le opinioni politiche, l'appartenenza sindacale, relativi alla salute o alla vita sessuale, inclusi i dati genetici e i dati biometrici;</a:t>
            </a:r>
          </a:p>
          <a:p>
            <a:pPr marL="457200" lvl="0" indent="-457200" algn="just" eaLnBrk="0" hangingPunct="0">
              <a:spcBef>
                <a:spcPct val="20000"/>
              </a:spcBef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«Giudiziari» </a:t>
            </a:r>
            <a:r>
              <a:rPr lang="it-IT" sz="1600" b="1" kern="0" dirty="0">
                <a:solidFill>
                  <a:srgbClr val="FFFFFF"/>
                </a:solidFill>
              </a:rPr>
              <a:t>(art.10 GDPR) possono rivelare l'esistenza di determinati provvedimenti giudiziari soggetti ad iscrizione nel casellario giudiziale (ad esempio, i provvedimenti penali di condanna definitivi, la liberazione condizionale, il divieto od obbligo di soggiorno, le misure alternative alla detenzione) o la qualità di imputato o di indagato, incluse misure di sicurezza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55AAF5-FE73-4ED5-A179-6F905BBBACB1}"/>
              </a:ext>
            </a:extLst>
          </p:cNvPr>
          <p:cNvSpPr/>
          <p:nvPr/>
        </p:nvSpPr>
        <p:spPr>
          <a:xfrm>
            <a:off x="539552" y="5949280"/>
            <a:ext cx="8064896" cy="908720"/>
          </a:xfrm>
          <a:prstGeom prst="rect">
            <a:avLst/>
          </a:prstGeom>
          <a:solidFill>
            <a:schemeClr val="bg1"/>
          </a:solidFill>
          <a:ln>
            <a:solidFill>
              <a:srgbClr val="0A2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>
                <a:solidFill>
                  <a:srgbClr val="0A28A6"/>
                </a:solidFill>
              </a:rPr>
              <a:t>Che dati tratto?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F0342655-FC71-4594-8518-BA6A865C5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5949280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2488202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DEFINIZIONE DI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«TRATTAMENTO»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12776"/>
            <a:ext cx="8459788" cy="460851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qualsiasi operazione o insieme di operazioni, compiute con o senza l’ausilio di processi automatizzati e applicate a dati personali o insiemi di dati personali, come la raccolta, la registrazione, l’organizzazione, la strutturazione, la conservazione, l’adattamento o la modifica, l’estrazione, la consultazione, l’uso, la comunicazione mediante trasmissione, diffusione o qualsiasi altra forma di messa a disposizione, il raffronto o l’interconnessione, la limitazione, la cancellazione o la distruzione (art. art. 4.2, GDPR);</a:t>
            </a: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FD9003B-9F4A-491E-B043-7D6428A9E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31513302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La Sicurezza delle Informazioni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96875" y="1638300"/>
            <a:ext cx="8459788" cy="3806825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it-IT" sz="2800" b="1" kern="0" dirty="0">
                <a:solidFill>
                  <a:srgbClr val="FCE6BA"/>
                </a:solidFill>
              </a:rPr>
              <a:t>                    I 3 obiettivi: R.I.D.</a:t>
            </a:r>
          </a:p>
          <a:p>
            <a:pPr marL="342900" lvl="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800" b="1" kern="0" dirty="0">
                <a:solidFill>
                  <a:srgbClr val="FCE6BA"/>
                </a:solidFill>
              </a:rPr>
              <a:t> Riservatezza</a:t>
            </a:r>
          </a:p>
          <a:p>
            <a:pPr marL="342900" lvl="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800" b="1" kern="0" dirty="0">
                <a:solidFill>
                  <a:srgbClr val="FCE6BA"/>
                </a:solidFill>
              </a:rPr>
              <a:t> Integrità</a:t>
            </a:r>
          </a:p>
          <a:p>
            <a:pPr marL="342900" lvl="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800" b="1" kern="0" dirty="0">
                <a:solidFill>
                  <a:srgbClr val="FCE6BA"/>
                </a:solidFill>
              </a:rPr>
              <a:t> Disponibilità</a:t>
            </a: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0C182036-B2A0-46EF-B385-3D160B0ED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404860236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TIPOLOGIE DI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«TRATTAMENTO»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12776"/>
            <a:ext cx="8459788" cy="4608512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Raccolta: </a:t>
            </a:r>
            <a:r>
              <a:rPr lang="it-IT" sz="1600" b="1" i="1" kern="0" dirty="0">
                <a:solidFill>
                  <a:schemeClr val="bg1"/>
                </a:solidFill>
              </a:rPr>
              <a:t>acquisizione del dato stesso.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Registrazione: </a:t>
            </a:r>
            <a:r>
              <a:rPr lang="it-IT" sz="1600" b="1" i="1" kern="0" dirty="0">
                <a:solidFill>
                  <a:schemeClr val="bg1"/>
                </a:solidFill>
              </a:rPr>
              <a:t>memorizzazione dei dati su un qualsiasi supporto.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Organizzazione: </a:t>
            </a:r>
            <a:r>
              <a:rPr lang="it-IT" sz="1600" b="1" i="1" kern="0" dirty="0">
                <a:solidFill>
                  <a:schemeClr val="bg1"/>
                </a:solidFill>
              </a:rPr>
              <a:t>classificazione dei dati secondo uno specifico criterio.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Strutturazione: </a:t>
            </a:r>
            <a:r>
              <a:rPr lang="it-IT" sz="1600" b="1" i="1" kern="0" dirty="0">
                <a:solidFill>
                  <a:schemeClr val="bg1"/>
                </a:solidFill>
              </a:rPr>
              <a:t>distribuzione dei dati in base a determinati schemi.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Conservazione: </a:t>
            </a:r>
            <a:r>
              <a:rPr lang="it-IT" sz="1600" b="1" i="1" kern="0" dirty="0">
                <a:solidFill>
                  <a:schemeClr val="bg1"/>
                </a:solidFill>
              </a:rPr>
              <a:t>tenere memorizzati i dati su un qualsiasi supporto, anche cartaceo.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Consultazione: </a:t>
            </a:r>
            <a:r>
              <a:rPr lang="it-IT" sz="1600" b="1" i="1" kern="0" dirty="0">
                <a:solidFill>
                  <a:schemeClr val="bg1"/>
                </a:solidFill>
              </a:rPr>
              <a:t>visualizzazione dei dati personali, anche involontaria o senza scopi precisi.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Modifica: </a:t>
            </a:r>
            <a:r>
              <a:rPr lang="it-IT" sz="1600" b="1" i="1" kern="0" dirty="0">
                <a:solidFill>
                  <a:schemeClr val="bg1"/>
                </a:solidFill>
              </a:rPr>
              <a:t>modifica del dato personale, anche solo in minima parte.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Estrazione: </a:t>
            </a:r>
            <a:r>
              <a:rPr lang="it-IT" sz="1600" b="1" i="1" kern="0" dirty="0">
                <a:solidFill>
                  <a:schemeClr val="bg1"/>
                </a:solidFill>
              </a:rPr>
              <a:t>Consiste nell’estrarre dati da gruppi già memorizzati.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2000" b="1" i="1" kern="0" dirty="0">
                <a:solidFill>
                  <a:srgbClr val="FFFF00"/>
                </a:solidFill>
              </a:rPr>
              <a:t>Raffronto (Profilazione): </a:t>
            </a:r>
            <a:r>
              <a:rPr lang="it-IT" sz="2000" b="1" i="1" kern="0" dirty="0">
                <a:solidFill>
                  <a:schemeClr val="bg1"/>
                </a:solidFill>
              </a:rPr>
              <a:t>È il confronto tra dati, può essere una conseguenza dell’Elaborazione, della Selezione o della Consultazione.</a:t>
            </a:r>
            <a:endParaRPr lang="it-IT" sz="2000" b="1" i="1" kern="0" dirty="0">
              <a:solidFill>
                <a:srgbClr val="FFFF00"/>
              </a:solidFill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lang="it-IT" sz="1600" b="1" i="1" kern="0" dirty="0">
              <a:solidFill>
                <a:srgbClr val="FFFF00"/>
              </a:solidFill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lang="it-IT" sz="1600" b="1" i="1" kern="0" dirty="0">
              <a:solidFill>
                <a:srgbClr val="FFFF00"/>
              </a:solidFill>
            </a:endParaRP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6CE59EA1-3C21-4BC3-B5F5-934B3DBF0D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362393389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TIPOLOGIE DI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«TRATTAMENTO»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12776"/>
            <a:ext cx="8459788" cy="396044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it-IT" sz="1600" b="1" i="1" kern="0" dirty="0">
              <a:solidFill>
                <a:srgbClr val="FFFF00"/>
              </a:solidFill>
              <a:latin typeface="Arial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 Utilizzo: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attività generica, qualsiasi tipo di utilizzo dei dati personali.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Interconnessione: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utilizzo di più banche dati attraverso strumenti elettronici.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 Blocco: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sospendere temporaneamente qualsiasi trattamento sui dati tranne quello di conservazione.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Comunicazione: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condividere o rendere noti dati personali ad uno o più soggetti determinati diversi dall’interessato, dal titolare, responsabile e dagli incaricati.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14. Diffusione: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rendere disponibili in qualsiasi forma e modalità, volontariamente o meno, i dati personali a soggetti indeterminati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15. Cancellazione: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eliminazione dei dati tramite utilizzo di strumenti elettronici.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16. Distruzione: </a:t>
            </a: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eliminazione definitiva dei dati da qualsiasi supporto.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898A15-9190-4666-80D6-ABFB25009A18}"/>
              </a:ext>
            </a:extLst>
          </p:cNvPr>
          <p:cNvSpPr/>
          <p:nvPr/>
        </p:nvSpPr>
        <p:spPr>
          <a:xfrm>
            <a:off x="539552" y="5373216"/>
            <a:ext cx="806489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>
                <a:solidFill>
                  <a:srgbClr val="0A28A6"/>
                </a:solidFill>
              </a:rPr>
              <a:t>Che trattamenti faccio?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93B383DD-2EB4-4DC8-A650-99A66107B2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105182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753763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RUOLI PRIVACY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27A065-FADF-4EC8-A9F4-CDD5A2946CAD}"/>
              </a:ext>
            </a:extLst>
          </p:cNvPr>
          <p:cNvSpPr/>
          <p:nvPr/>
        </p:nvSpPr>
        <p:spPr>
          <a:xfrm>
            <a:off x="3131840" y="1340768"/>
            <a:ext cx="2808312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TITOLARE DEL TRATTAMENTO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503548" y="2348880"/>
            <a:ext cx="8136904" cy="151216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La persona fisica o giuridica, l’autorità pubblica, il servizio o altro organismo che, singolarmente o insieme ad altri, determina le finalità e i mezzi del trattamento di dati personali.</a:t>
            </a:r>
          </a:p>
          <a:p>
            <a:pPr lvl="0" algn="just"/>
            <a:r>
              <a:rPr lang="it-IT" dirty="0">
                <a:solidFill>
                  <a:srgbClr val="FFFFFF"/>
                </a:solidFill>
              </a:rPr>
              <a:t>Il Titolare del Trattamento, è l’Ente nel suo complesso, che opera per il tramite del Legale Rappresentante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80D85A-7E68-463C-AF2B-D52704CB9D2B}"/>
              </a:ext>
            </a:extLst>
          </p:cNvPr>
          <p:cNvSpPr/>
          <p:nvPr/>
        </p:nvSpPr>
        <p:spPr>
          <a:xfrm>
            <a:off x="3167844" y="4077072"/>
            <a:ext cx="2808312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RPD «RESPONSABILE PROTEZIONE DATI»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155BC6-DA95-4CCB-853F-32D6793004C5}"/>
              </a:ext>
            </a:extLst>
          </p:cNvPr>
          <p:cNvSpPr/>
          <p:nvPr/>
        </p:nvSpPr>
        <p:spPr>
          <a:xfrm>
            <a:off x="503548" y="5157192"/>
            <a:ext cx="8136904" cy="151216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figura specialistica, con cognizioni tecniche, informatiche e giuridiche designata dal Titolare.</a:t>
            </a:r>
          </a:p>
          <a:p>
            <a:pPr lvl="0" algn="just"/>
            <a:r>
              <a:rPr lang="it-IT" dirty="0">
                <a:solidFill>
                  <a:srgbClr val="FFFFFF"/>
                </a:solidFill>
              </a:rPr>
              <a:t>E’ l’organo di informazione, consultazione, controllo, sorveglianza dell’osservanza del GDPR. </a:t>
            </a:r>
          </a:p>
          <a:p>
            <a:pPr lvl="0" algn="just"/>
            <a:r>
              <a:rPr lang="it-IT" dirty="0">
                <a:solidFill>
                  <a:srgbClr val="FFFFFF"/>
                </a:solidFill>
              </a:rPr>
              <a:t>Assolve i suoi compiti in autonomia e indipendenza </a:t>
            </a:r>
          </a:p>
        </p:txBody>
      </p:sp>
      <p:pic>
        <p:nvPicPr>
          <p:cNvPr id="10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D4597338-6B70-4486-8558-38C3313AC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149080"/>
            <a:ext cx="1018856" cy="764704"/>
          </a:xfrm>
        </p:spPr>
      </p:pic>
      <p:pic>
        <p:nvPicPr>
          <p:cNvPr id="13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44CEE0EE-9B84-4E56-BB2D-C6CAA7C2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80"/>
            <a:ext cx="1018856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60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RUOLI PRIVACY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27A065-FADF-4EC8-A9F4-CDD5A2946CAD}"/>
              </a:ext>
            </a:extLst>
          </p:cNvPr>
          <p:cNvSpPr/>
          <p:nvPr/>
        </p:nvSpPr>
        <p:spPr>
          <a:xfrm>
            <a:off x="3059832" y="1124744"/>
            <a:ext cx="2808312" cy="648072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SOGGETTI DESIGNATI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503548" y="1772816"/>
            <a:ext cx="8136904" cy="100811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Direttori, Dirigenti o Responsabili che devono garantire il rispetto degli adempimenti privacy per le attività istituzionali affidate alla propria Area/Ufficio e che implicano un trattamento di dati personali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80D85A-7E68-463C-AF2B-D52704CB9D2B}"/>
              </a:ext>
            </a:extLst>
          </p:cNvPr>
          <p:cNvSpPr/>
          <p:nvPr/>
        </p:nvSpPr>
        <p:spPr>
          <a:xfrm>
            <a:off x="2987824" y="2852936"/>
            <a:ext cx="2808312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PERSONA AUTORIZZATA AL TRATTAMENTO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155BC6-DA95-4CCB-853F-32D6793004C5}"/>
              </a:ext>
            </a:extLst>
          </p:cNvPr>
          <p:cNvSpPr/>
          <p:nvPr/>
        </p:nvSpPr>
        <p:spPr>
          <a:xfrm>
            <a:off x="503548" y="3717032"/>
            <a:ext cx="8136904" cy="93610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il personale che nell’espletamento delle proprie mansioni esegue attività che implicano un trattamento di dati personali e che hanno ricevuto formale lettera di nomina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4C1632-834B-4DFC-867B-F34C261C07ED}"/>
              </a:ext>
            </a:extLst>
          </p:cNvPr>
          <p:cNvSpPr/>
          <p:nvPr/>
        </p:nvSpPr>
        <p:spPr>
          <a:xfrm>
            <a:off x="2987824" y="4653136"/>
            <a:ext cx="2808312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AMMINISTRATORE DI SISTEMA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3317EF0-E88F-4B97-82CD-6E322F2A96AB}"/>
              </a:ext>
            </a:extLst>
          </p:cNvPr>
          <p:cNvSpPr/>
          <p:nvPr/>
        </p:nvSpPr>
        <p:spPr>
          <a:xfrm>
            <a:off x="503548" y="5517232"/>
            <a:ext cx="8136904" cy="86409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“figura professionale finalizzata alla gestione e alla manutenzione di un impianto di elaborazione o di </a:t>
            </a:r>
            <a:r>
              <a:rPr lang="it-IT" dirty="0" err="1">
                <a:solidFill>
                  <a:srgbClr val="FFFFFF"/>
                </a:solidFill>
              </a:rPr>
              <a:t>suecomponenti</a:t>
            </a:r>
            <a:r>
              <a:rPr lang="it-IT" dirty="0">
                <a:solidFill>
                  <a:srgbClr val="FFFFFF"/>
                </a:solidFill>
              </a:rPr>
              <a:t>”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3E1A07F4-6A04-4BF9-948E-1B34F01AD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725144"/>
            <a:ext cx="1018856" cy="764704"/>
          </a:xfrm>
        </p:spPr>
      </p:pic>
      <p:pic>
        <p:nvPicPr>
          <p:cNvPr id="15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2556E465-0A21-4E6A-B1C3-C6150182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25144"/>
            <a:ext cx="1018856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820C806C-4BC2-4E93-B197-75474F7B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018856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F6B2448F-0749-420B-9A38-34044AB7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4944"/>
            <a:ext cx="1018856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73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RUOLI PRIVACY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27A065-FADF-4EC8-A9F4-CDD5A2946CAD}"/>
              </a:ext>
            </a:extLst>
          </p:cNvPr>
          <p:cNvSpPr/>
          <p:nvPr/>
        </p:nvSpPr>
        <p:spPr>
          <a:xfrm>
            <a:off x="3131840" y="1340768"/>
            <a:ext cx="2808312" cy="86409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RESPONSABILE DEL TRATTAMENTO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503548" y="2348880"/>
            <a:ext cx="8136904" cy="86409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persona fisica, giuridica, pubblica amministrazione o ente che elabora i dati personali per conto del  Titolare del trattamento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155BC6-DA95-4CCB-853F-32D6793004C5}"/>
              </a:ext>
            </a:extLst>
          </p:cNvPr>
          <p:cNvSpPr/>
          <p:nvPr/>
        </p:nvSpPr>
        <p:spPr>
          <a:xfrm>
            <a:off x="503548" y="3429000"/>
            <a:ext cx="8136904" cy="259228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l’art. 28 stabilisce che il titolare trattamento dati deve assicurarsi di collaborare con responsabili del trattamento che offrono sufficienti garanzie in merito alla loro effettiva capacità di elaborare i dati personali in linea con il GDPR e la protezione dei diritti dell’interessato. </a:t>
            </a:r>
          </a:p>
          <a:p>
            <a:pPr lvl="0" algn="just"/>
            <a:r>
              <a:rPr lang="it-IT" dirty="0">
                <a:solidFill>
                  <a:srgbClr val="FFFFFF"/>
                </a:solidFill>
              </a:rPr>
              <a:t>E’ onere del titolare accertarsi che i responsabili siano figure conformi ai requisiti richiesti dal regolamento privacy.</a:t>
            </a:r>
          </a:p>
          <a:p>
            <a:pPr lvl="0" algn="just"/>
            <a:r>
              <a:rPr lang="it-IT" dirty="0">
                <a:solidFill>
                  <a:srgbClr val="FFFFFF"/>
                </a:solidFill>
              </a:rPr>
              <a:t>Ogni Responsabile del trattamento dovrà avere preventivamente ricevuto una formale lettera di designazione a «Responsabile del Trattamento» ai sensi dell’art. 28 del GDPR contenente le relative istruzioni.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F896E312-7A4F-4085-8585-0927FBF651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769872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FB30CF7B-3FE4-4381-B54B-8525F8311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Da INCIDENTE DI SICUREZZA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a DATA BREACH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27A065-FADF-4EC8-A9F4-CDD5A2946CAD}"/>
              </a:ext>
            </a:extLst>
          </p:cNvPr>
          <p:cNvSpPr/>
          <p:nvPr/>
        </p:nvSpPr>
        <p:spPr>
          <a:xfrm>
            <a:off x="1331640" y="1268760"/>
            <a:ext cx="6408712" cy="50405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Incidente di sicurezza delle informazioni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251520" y="1811996"/>
            <a:ext cx="8388932" cy="158417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FF"/>
                </a:solidFill>
              </a:rPr>
              <a:t>evento inerente la sicurezza delle informazioni non desiderato o imprevisto, che ha una probabilità significativa di compromettere operazioni di business e di minacciare la sicurezza delle informazioni (si veda ISO/IEC 27000) rientranti nello scope dell’SGSI.</a:t>
            </a:r>
          </a:p>
          <a:p>
            <a:pPr lvl="0" algn="just"/>
            <a:r>
              <a:rPr lang="it-IT" dirty="0">
                <a:solidFill>
                  <a:srgbClr val="FFFF00"/>
                </a:solidFill>
              </a:rPr>
              <a:t>Di natura informatica                                                  Di natura non informatica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80D85A-7E68-463C-AF2B-D52704CB9D2B}"/>
              </a:ext>
            </a:extLst>
          </p:cNvPr>
          <p:cNvSpPr/>
          <p:nvPr/>
        </p:nvSpPr>
        <p:spPr>
          <a:xfrm>
            <a:off x="1259632" y="3573016"/>
            <a:ext cx="6480720" cy="50405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rgbClr val="FFFFFF"/>
                </a:solidFill>
              </a:rPr>
              <a:t>Data Breach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155BC6-DA95-4CCB-853F-32D6793004C5}"/>
              </a:ext>
            </a:extLst>
          </p:cNvPr>
          <p:cNvSpPr/>
          <p:nvPr/>
        </p:nvSpPr>
        <p:spPr>
          <a:xfrm>
            <a:off x="179512" y="4005064"/>
            <a:ext cx="8496944" cy="216024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FFFF00"/>
                </a:solidFill>
              </a:rPr>
              <a:t>Inerente a dati personali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FFFF"/>
                </a:solidFill>
              </a:rPr>
              <a:t>notificare la violazione di dati personali all’Autorità di Controllo Competente entro 72 ore dal momento in cui ne è venuto a conoscenza, a meno che sia improbabile che la violazione dei dati personali presenti un rischio per i diritti e le libertà delle persone fisiche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FFFF"/>
                </a:solidFill>
              </a:rPr>
              <a:t>Comunicare all’interessato quando la violazione dei dati personali è suscettibile di presentare un rischio elevato per i diritti e le libertà delle persone fisiche.</a:t>
            </a:r>
          </a:p>
        </p:txBody>
      </p:sp>
    </p:spTree>
    <p:extLst>
      <p:ext uri="{BB962C8B-B14F-4D97-AF65-F5344CB8AC3E}">
        <p14:creationId xmlns:p14="http://schemas.microsoft.com/office/powerpoint/2010/main" val="869303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FRODI COME DATA BREACH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377534" y="1772816"/>
            <a:ext cx="8388932" cy="1040940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 ABUSI DI ALCUNI CENTRI DI ASSISTENZA AGRICOLA E DI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ALTRI MANDATAR</a:t>
            </a:r>
            <a:r>
              <a:rPr lang="it-IT" dirty="0">
                <a:solidFill>
                  <a:srgbClr val="FFFFFF"/>
                </a:solidFill>
                <a:latin typeface="Arial"/>
              </a:rPr>
              <a:t>I/DELEGAT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155BC6-DA95-4CCB-853F-32D6793004C5}"/>
              </a:ext>
            </a:extLst>
          </p:cNvPr>
          <p:cNvSpPr/>
          <p:nvPr/>
        </p:nvSpPr>
        <p:spPr>
          <a:xfrm>
            <a:off x="323528" y="3104964"/>
            <a:ext cx="8496944" cy="900100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UTILIZZO NON AUTORIZZATO DI DATI PERSONALI DI 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LEGALI RAPPRESENTANTI, DIRETTORI, ESPERTI DI DITTE/ENTI CHE PARTECIPANO AD UNA SELEZIONE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3CC70CA-6C0E-4571-BCA6-FD821E6144D7}"/>
              </a:ext>
            </a:extLst>
          </p:cNvPr>
          <p:cNvSpPr/>
          <p:nvPr/>
        </p:nvSpPr>
        <p:spPr>
          <a:xfrm>
            <a:off x="377534" y="4293096"/>
            <a:ext cx="8388932" cy="792088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srgbClr val="FFFFFF"/>
                </a:solidFill>
                <a:latin typeface="Arial"/>
              </a:rPr>
              <a:t>ACCESSI DI SOGGETTI NON AUTORIZZATI AL SISTEMA INFORMATIVO AVVALENDOSI DI CREDENZIALI/ DATI PERSONALI ABUSATE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AB677EB3-B61A-46F5-BFE7-168C9527F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4751" y="5658544"/>
            <a:ext cx="1594497" cy="1196752"/>
          </a:xfrm>
        </p:spPr>
      </p:pic>
    </p:spTree>
    <p:extLst>
      <p:ext uri="{BB962C8B-B14F-4D97-AF65-F5344CB8AC3E}">
        <p14:creationId xmlns:p14="http://schemas.microsoft.com/office/powerpoint/2010/main" val="2197122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PRIVACY BY DESIGN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84784"/>
            <a:ext cx="8459788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La Privacy by Design (protezione dei dati fin dalla progettazione) richiede che la protezione dei dati personali sia una componente essenziale dei sistemi, prodotti e servizi, e va utilizzata ogni qual volta sia necessario riconsiderare le misure tecnico organizzative adottate.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kumimoji="0" lang="it-IT" sz="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Atteggiamento proattivo, ovvero: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lang="it-IT" sz="800" b="1" i="1" kern="0" dirty="0">
              <a:solidFill>
                <a:srgbClr val="FFFF00"/>
              </a:solidFill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Contesto di riferimento: </a:t>
            </a:r>
            <a:r>
              <a:rPr lang="it-IT" sz="1600" b="1" i="1" kern="0" dirty="0">
                <a:solidFill>
                  <a:schemeClr val="bg1"/>
                </a:solidFill>
              </a:rPr>
              <a:t>Valutare correttamente natura, ambito, contesto e scopo di utilizzo dei dati in modo da selezionare le misure di protezione adeguate;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lang="it-IT" sz="800" b="1" i="1" kern="0" dirty="0">
              <a:solidFill>
                <a:srgbClr val="FFFF00"/>
              </a:solidFill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Mitigazione dei rischi: </a:t>
            </a:r>
            <a:r>
              <a:rPr lang="it-IT" sz="1600" b="1" i="1" kern="0" dirty="0">
                <a:solidFill>
                  <a:schemeClr val="bg1"/>
                </a:solidFill>
              </a:rPr>
              <a:t>Nella selezione delle misure i rischi vanno sempre mitigati garantendo un’adeguata protezione dei soggetti interessati;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lang="it-IT" sz="800" b="1" i="1" kern="0" dirty="0">
              <a:solidFill>
                <a:srgbClr val="FFFF00"/>
              </a:solidFill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sz="1600" b="1" i="1" kern="0" dirty="0">
                <a:solidFill>
                  <a:srgbClr val="FFFF00"/>
                </a:solidFill>
              </a:rPr>
              <a:t>Definizione delle misure di sicurezza: </a:t>
            </a:r>
            <a:r>
              <a:rPr lang="it-IT" sz="1600" b="1" i="1" kern="0" dirty="0">
                <a:solidFill>
                  <a:schemeClr val="bg1"/>
                </a:solidFill>
              </a:rPr>
              <a:t>L’organizzazione è responsabile della selezione delle misure di protezione, in funzione dei rischi per i soggetti interessati e tenendo in considerazione efficacia e sostenibilità dei costi; 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8F5CAE65-C2B4-454C-B65D-10F14A5432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3800958140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PRIVACY BY DESIGN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23528" y="1484784"/>
            <a:ext cx="8459788" cy="439248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="1" i="1" kern="0" dirty="0">
              <a:solidFill>
                <a:schemeClr val="bg1"/>
              </a:solidFill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it-IT" b="1" i="1" kern="0" dirty="0">
                <a:solidFill>
                  <a:schemeClr val="bg1"/>
                </a:solidFill>
              </a:rPr>
              <a:t>Il modello del Processo di Privacy by Design va utilizzato ogni qual volta sia necessario riconsiderare le misure tecnico organizzative adottate, ovvero nel caso: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endParaRPr lang="it-IT" b="1" i="1" kern="0" dirty="0">
              <a:solidFill>
                <a:schemeClr val="bg1"/>
              </a:solidFill>
            </a:endParaRP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b="1" i="1" kern="0" dirty="0">
                <a:solidFill>
                  <a:schemeClr val="bg1"/>
                </a:solidFill>
              </a:rPr>
              <a:t>Venga sviluppato o acquisito un nuovo sistema IT, servizio, prodotto o processo che comporta il trattamento di dati personali;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b="1" i="1" kern="0" dirty="0">
                <a:solidFill>
                  <a:schemeClr val="bg1"/>
                </a:solidFill>
              </a:rPr>
              <a:t>Vengano sviluppate politiche, processi aziendali e/o strategie che hanno implicazioni privacy;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b="1" i="1" kern="0" dirty="0">
                <a:solidFill>
                  <a:schemeClr val="bg1"/>
                </a:solidFill>
              </a:rPr>
              <a:t>Venga operata una progettazione di ambienti fisici;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b="1" i="1" kern="0" dirty="0">
                <a:solidFill>
                  <a:schemeClr val="bg1"/>
                </a:solidFill>
              </a:rPr>
              <a:t>Vengano avviate operazioni di condivisione di dati personali;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b="1" i="1" kern="0" dirty="0">
                <a:solidFill>
                  <a:schemeClr val="bg1"/>
                </a:solidFill>
              </a:rPr>
              <a:t>Vengano acquisite e trattate nuove tipologie di dati personali;</a:t>
            </a:r>
          </a:p>
          <a:p>
            <a:pPr marL="457200" lvl="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it-IT" b="1" i="1" kern="0" dirty="0">
                <a:solidFill>
                  <a:schemeClr val="bg1"/>
                </a:solidFill>
              </a:rPr>
              <a:t>Vengano utilizzati i dati personali per nuovi scopi.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it-IT" b="1" i="1" kern="0" dirty="0">
              <a:solidFill>
                <a:schemeClr val="bg1"/>
              </a:solidFill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78307F5-5081-407D-9FE9-D3BD2AAF2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65671526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963CD0A-71F8-4630-BA40-89770E9F44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41432" cy="4896544"/>
          </a:xfrm>
          <a:prstGeom prst="rect">
            <a:avLst/>
          </a:prstGeom>
          <a:noFill/>
        </p:spPr>
      </p:pic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PRIVACY BY DESIGN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3FBBD929-078B-41A5-90DB-721CBD88B2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2" y="6093296"/>
            <a:ext cx="1018856" cy="764704"/>
          </a:xfrm>
        </p:spPr>
      </p:pic>
    </p:spTree>
    <p:extLst>
      <p:ext uri="{BB962C8B-B14F-4D97-AF65-F5344CB8AC3E}">
        <p14:creationId xmlns:p14="http://schemas.microsoft.com/office/powerpoint/2010/main" val="17787504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Standard ISO/IEC 27001: Perché?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95536" y="1700808"/>
            <a:ext cx="8459788" cy="3806825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approccio largamente condiviso in ambito internazionale, che ha anni di applicazioni pratiche in diversi settori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FFFFF"/>
                </a:solidFill>
              </a:rPr>
              <a:t>insieme di “best </a:t>
            </a:r>
            <a:r>
              <a:rPr lang="it-IT" b="1" kern="0" dirty="0" err="1">
                <a:solidFill>
                  <a:srgbClr val="FFFFFF"/>
                </a:solidFill>
              </a:rPr>
              <a:t>practices</a:t>
            </a:r>
            <a:r>
              <a:rPr lang="it-IT" b="1" kern="0" dirty="0">
                <a:solidFill>
                  <a:srgbClr val="FFFFFF"/>
                </a:solidFill>
              </a:rPr>
              <a:t>” utilizzate da migliaia di esperti e costituisce uno strumento PRATICO che consente di tenere sotto controllo i diversi aspetti che impattano sulla sicurezza delle informazioni.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b="1" kern="0" dirty="0">
                <a:solidFill>
                  <a:srgbClr val="FCE6BA"/>
                </a:solidFill>
              </a:rPr>
              <a:t>approccio olistico, cioè a livello di sistema globale. Non si risponde alle richieste singole, ma si guarda all’insieme: si possono ridurre i costi, evitando controlli tecnologici ridondanti aumentando anche l’efficacia dei processi finalizzati alla sicurezza delle informazioni 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D5B096C-925D-442A-B5B0-2498E4A4B652}"/>
              </a:ext>
            </a:extLst>
          </p:cNvPr>
          <p:cNvSpPr/>
          <p:nvPr/>
        </p:nvSpPr>
        <p:spPr>
          <a:xfrm>
            <a:off x="971600" y="2708920"/>
            <a:ext cx="7704856" cy="1224136"/>
          </a:xfrm>
          <a:prstGeom prst="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FFFF00"/>
                </a:solidFill>
              </a:rPr>
              <a:t>La norma non fornisce tutto quello che serve al nostro Sistema di Gestione della Sicurezza delle Informazioni, ma </a:t>
            </a:r>
            <a:r>
              <a:rPr lang="it-IT" b="1" u="sng" dirty="0">
                <a:solidFill>
                  <a:srgbClr val="FFFF00"/>
                </a:solidFill>
              </a:rPr>
              <a:t>tutto quello che è previsto dalle “best </a:t>
            </a:r>
            <a:r>
              <a:rPr lang="it-IT" b="1" u="sng" dirty="0" err="1">
                <a:solidFill>
                  <a:srgbClr val="FFFF00"/>
                </a:solidFill>
              </a:rPr>
              <a:t>practices</a:t>
            </a:r>
            <a:r>
              <a:rPr lang="it-IT" b="1" u="sng" dirty="0">
                <a:solidFill>
                  <a:srgbClr val="FFFF00"/>
                </a:solidFill>
              </a:rPr>
              <a:t>” internazionali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B5D2DA22-DDCB-4562-A831-019348D06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4257141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PRIVACY BY DESIGN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PER NON INFICIARE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 L’AZIONE ANTIFRODI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A3E89A0-71CE-4725-90C7-7BB9B60952CA}"/>
              </a:ext>
            </a:extLst>
          </p:cNvPr>
          <p:cNvSpPr/>
          <p:nvPr/>
        </p:nvSpPr>
        <p:spPr>
          <a:xfrm>
            <a:off x="377534" y="1916832"/>
            <a:ext cx="8388932" cy="1040940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PERICOLI DELLA PROFILAZIONE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155BC6-DA95-4CCB-853F-32D6793004C5}"/>
              </a:ext>
            </a:extLst>
          </p:cNvPr>
          <p:cNvSpPr/>
          <p:nvPr/>
        </p:nvSpPr>
        <p:spPr>
          <a:xfrm>
            <a:off x="323528" y="3212976"/>
            <a:ext cx="8496944" cy="900100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FFFFFF"/>
                </a:solidFill>
                <a:latin typeface="Arial"/>
              </a:rPr>
              <a:t>L’IMPORTANZA DELLA BASE GIURIDICA DEI TRATTAMENTI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3CC70CA-6C0E-4571-BCA6-FD821E6144D7}"/>
              </a:ext>
            </a:extLst>
          </p:cNvPr>
          <p:cNvSpPr/>
          <p:nvPr/>
        </p:nvSpPr>
        <p:spPr>
          <a:xfrm>
            <a:off x="377534" y="4293096"/>
            <a:ext cx="8388932" cy="1224136"/>
          </a:xfrm>
          <a:prstGeom prst="rect">
            <a:avLst/>
          </a:prstGeom>
          <a:solidFill>
            <a:srgbClr val="0A28A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FFFFFF"/>
                </a:solidFill>
                <a:latin typeface="Arial"/>
              </a:rPr>
              <a:t>DISTRUZIONE – ANONIMIZZAZIONE  - PSEUDONIMIZZAZIONE– LIMITAZIONE …..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DIAVOLO NEI DETTAGLI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BE286F56-F8FE-4737-A4EF-7E56141BCD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0692" y="5661248"/>
            <a:ext cx="1402616" cy="1052736"/>
          </a:xfrm>
        </p:spPr>
      </p:pic>
    </p:spTree>
    <p:extLst>
      <p:ext uri="{BB962C8B-B14F-4D97-AF65-F5344CB8AC3E}">
        <p14:creationId xmlns:p14="http://schemas.microsoft.com/office/powerpoint/2010/main" val="3232838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2F477-AE76-4210-AA30-770097C00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81300"/>
            <a:ext cx="8229600" cy="1143000"/>
          </a:xfrm>
        </p:spPr>
        <p:txBody>
          <a:bodyPr/>
          <a:lstStyle/>
          <a:p>
            <a:r>
              <a:rPr lang="it-IT" altLang="it-IT" sz="6600" b="1">
                <a:solidFill>
                  <a:srgbClr val="FFFF00"/>
                </a:solidFill>
                <a:latin typeface="Calibri" panose="020F0502020204030204" pitchFamily="34" charset="0"/>
              </a:rPr>
              <a:t>Grazie per l’attenzione</a:t>
            </a:r>
          </a:p>
        </p:txBody>
      </p:sp>
      <p:sp>
        <p:nvSpPr>
          <p:cNvPr id="78851" name="Segnaposto contenuto 2">
            <a:extLst>
              <a:ext uri="{FF2B5EF4-FFF2-40B4-BE49-F238E27FC236}">
                <a16:creationId xmlns:a16="http://schemas.microsoft.com/office/drawing/2014/main" id="{BA766E21-5706-468E-92EC-8390900363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3500438"/>
            <a:ext cx="8229600" cy="1185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altLang="it-IT"/>
              <a:t>	</a:t>
            </a:r>
            <a:endParaRPr lang="it-IT" altLang="it-IT" sz="4800" b="1">
              <a:solidFill>
                <a:srgbClr val="B7850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CBF254-DBB1-42E2-88DC-B9AC49C6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77838"/>
            <a:ext cx="19827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69173B-7419-4938-81E7-45C9D75E5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77838"/>
            <a:ext cx="19875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585121F9-33F6-4C2A-ADAA-059CD6A97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34" y="5445224"/>
            <a:ext cx="1661132" cy="124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Standard ISO/IEC 27001 :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Danni tangibili contrastati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E4CD50-B115-4532-9671-A62936A9805D}"/>
              </a:ext>
            </a:extLst>
          </p:cNvPr>
          <p:cNvSpPr/>
          <p:nvPr/>
        </p:nvSpPr>
        <p:spPr>
          <a:xfrm>
            <a:off x="395536" y="1412776"/>
            <a:ext cx="8424936" cy="4320480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 Perdite : </a:t>
            </a:r>
          </a:p>
          <a:p>
            <a:pPr marL="857250" lvl="1" indent="-40005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di materiale (danno fisico);</a:t>
            </a:r>
          </a:p>
          <a:p>
            <a:pPr marL="857250" lvl="1" indent="-40005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dovute alla indisponibilità delle informazioni;</a:t>
            </a:r>
          </a:p>
          <a:p>
            <a:pPr marL="857250" lvl="1" indent="-40005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di produttività del personale (non IT) che si trova a lavorare in condizioni degradate, (o nel caso peggiore non lavora proprio), durante le operazioni di ripristino; </a:t>
            </a:r>
          </a:p>
          <a:p>
            <a:pPr marL="400050" indent="-40005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Lavoro:</a:t>
            </a:r>
          </a:p>
          <a:p>
            <a:pPr marL="857250" lvl="1" indent="-40005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per il rilevamento, il contenimento, la riparazione e la ricostruzione dei danni alle informazioni; </a:t>
            </a:r>
          </a:p>
          <a:p>
            <a:pPr marL="857250" lvl="1" indent="-400050" algn="just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it-IT" sz="2000" b="1" kern="0" dirty="0">
                <a:solidFill>
                  <a:srgbClr val="FCE6BA"/>
                </a:solidFill>
              </a:rPr>
              <a:t>per la corretta raccolta delle informazioni e il mantenimento delle prove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EA4F48E2-B428-4FFA-96EA-D6D728D11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31445328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Standard ISO/IEC 27001 :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</a:rPr>
              <a:t>Danni intangibili contrastati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5F900CB-85E7-4D8E-A187-025BF18A1CA6}"/>
              </a:ext>
            </a:extLst>
          </p:cNvPr>
          <p:cNvSpPr/>
          <p:nvPr/>
        </p:nvSpPr>
        <p:spPr>
          <a:xfrm>
            <a:off x="467544" y="1844824"/>
            <a:ext cx="8064896" cy="367240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Perdita di fiducia dei propri interlocutori;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Rallentamento, e/o arretramento, della propria posizione, in seguito a cattiva pubblicità (danni di immagine/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reputazionali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2400" b="1" i="0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Accesso di terz</a:t>
            </a:r>
            <a:r>
              <a:rPr lang="it-IT" sz="2400" b="1" kern="0" dirty="0">
                <a:solidFill>
                  <a:srgbClr val="FCE6BA"/>
                </a:solidFill>
                <a:latin typeface="Arial"/>
              </a:rPr>
              <a:t>i non autorizzati </a:t>
            </a:r>
            <a:r>
              <a:rPr kumimoji="0" lang="it-IT" sz="2400" b="1" i="0" strike="noStrike" kern="0" cap="none" spc="0" normalizeH="0" baseline="0" noProof="0" dirty="0">
                <a:ln>
                  <a:noFill/>
                </a:ln>
                <a:solidFill>
                  <a:srgbClr val="FCE6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informazioni confidenziali o riservate</a:t>
            </a:r>
          </a:p>
        </p:txBody>
      </p:sp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0BFEF940-0721-4BF7-B6DD-FC058622CF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269" y="5733256"/>
            <a:ext cx="1343462" cy="1008338"/>
          </a:xfrm>
        </p:spPr>
      </p:pic>
    </p:spTree>
    <p:extLst>
      <p:ext uri="{BB962C8B-B14F-4D97-AF65-F5344CB8AC3E}">
        <p14:creationId xmlns:p14="http://schemas.microsoft.com/office/powerpoint/2010/main" val="21816934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3197CD09-421A-444A-9946-30E0B8DF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1343462" cy="10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egnaposto contenuto 4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B4E92D42-4AF8-46AC-B828-1F5308C2D5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5733256"/>
            <a:ext cx="1343462" cy="1008338"/>
          </a:xfrm>
        </p:spPr>
      </p:pic>
      <p:sp>
        <p:nvSpPr>
          <p:cNvPr id="28674" name="Titolo 1">
            <a:extLst>
              <a:ext uri="{FF2B5EF4-FFF2-40B4-BE49-F238E27FC236}">
                <a16:creationId xmlns:a16="http://schemas.microsoft.com/office/drawing/2014/main" id="{26D3D6AF-8118-4A39-B016-C8B7063F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0A28A6"/>
                </a:solidFill>
              </a:rPr>
              <a:t>Standard ISO/IEC 27001 : </a:t>
            </a:r>
            <a:br>
              <a:rPr lang="it-IT" altLang="it-IT" sz="2800" b="1" dirty="0">
                <a:solidFill>
                  <a:srgbClr val="0A28A6"/>
                </a:solidFill>
              </a:rPr>
            </a:br>
            <a:r>
              <a:rPr lang="it-IT" altLang="it-IT" sz="2800" b="1" dirty="0">
                <a:solidFill>
                  <a:srgbClr val="0A28A6"/>
                </a:solidFill>
                <a:highlight>
                  <a:srgbClr val="FFFF00"/>
                </a:highlight>
              </a:rPr>
              <a:t>base di consapevolezza</a:t>
            </a:r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44B01EAD-2CE7-4D4A-AF66-75661916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163"/>
            <a:ext cx="8747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Risultati immagini per mipaaf pemac">
            <a:extLst>
              <a:ext uri="{FF2B5EF4-FFF2-40B4-BE49-F238E27FC236}">
                <a16:creationId xmlns:a16="http://schemas.microsoft.com/office/drawing/2014/main" id="{30E69A5E-2798-41A3-8840-30CC23C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11144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5F900CB-85E7-4D8E-A187-025BF18A1CA6}"/>
              </a:ext>
            </a:extLst>
          </p:cNvPr>
          <p:cNvSpPr/>
          <p:nvPr/>
        </p:nvSpPr>
        <p:spPr>
          <a:xfrm>
            <a:off x="395536" y="1556792"/>
            <a:ext cx="8424936" cy="3672408"/>
          </a:xfrm>
          <a:prstGeom prst="roundRect">
            <a:avLst/>
          </a:prstGeom>
          <a:solidFill>
            <a:srgbClr val="0A2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Non si è consapevoli di tutte le possibili minacce.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In fase di progettazione, potremmo non aver tenuto conto dei criteri di sicurezza (privacy by design)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Potremmo non avere le risorse per implementare (subito) tutte le contromisure ipotizzabili in relazione ai rischi (risk </a:t>
            </a:r>
            <a:r>
              <a:rPr lang="it-IT" sz="2400" b="1" kern="0" dirty="0" err="1">
                <a:solidFill>
                  <a:srgbClr val="FCE6BA"/>
                </a:solidFill>
              </a:rPr>
              <a:t>based</a:t>
            </a:r>
            <a:r>
              <a:rPr lang="it-IT" sz="2400" b="1" kern="0" dirty="0">
                <a:solidFill>
                  <a:srgbClr val="FCE6BA"/>
                </a:solidFill>
              </a:rPr>
              <a:t> </a:t>
            </a:r>
            <a:r>
              <a:rPr lang="it-IT" sz="2400" b="1" kern="0" dirty="0" err="1">
                <a:solidFill>
                  <a:srgbClr val="FCE6BA"/>
                </a:solidFill>
              </a:rPr>
              <a:t>thinking</a:t>
            </a:r>
            <a:r>
              <a:rPr lang="it-IT" sz="2400" b="1" kern="0" dirty="0">
                <a:solidFill>
                  <a:srgbClr val="FCE6BA"/>
                </a:solidFill>
              </a:rPr>
              <a:t>)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Le condizioni intorno cambiano (contesto).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it-IT" sz="2400" b="1" kern="0" dirty="0">
                <a:solidFill>
                  <a:srgbClr val="FCE6BA"/>
                </a:solidFill>
              </a:rPr>
              <a:t>Le modalità e le tipologie di attacco si perfezionano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CE6B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63E94E2-632D-4DB3-BF51-9CB858D181D2}"/>
              </a:ext>
            </a:extLst>
          </p:cNvPr>
          <p:cNvSpPr/>
          <p:nvPr/>
        </p:nvSpPr>
        <p:spPr>
          <a:xfrm>
            <a:off x="1331640" y="5229200"/>
            <a:ext cx="6552728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sz="2400" b="1" kern="0" dirty="0">
                <a:solidFill>
                  <a:srgbClr val="FFFF00"/>
                </a:solidFill>
              </a:rPr>
              <a:t>sistema di gestione e controllo continuo</a:t>
            </a:r>
          </a:p>
        </p:txBody>
      </p:sp>
    </p:spTree>
    <p:extLst>
      <p:ext uri="{BB962C8B-B14F-4D97-AF65-F5344CB8AC3E}">
        <p14:creationId xmlns:p14="http://schemas.microsoft.com/office/powerpoint/2010/main" val="11776714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5686</TotalTime>
  <Words>4463</Words>
  <Application>Microsoft Office PowerPoint</Application>
  <PresentationFormat>Presentazione su schermo (4:3)</PresentationFormat>
  <Paragraphs>548</Paragraphs>
  <Slides>61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14</vt:i4>
      </vt:variant>
      <vt:variant>
        <vt:lpstr>Titoli diapositive</vt:lpstr>
      </vt:variant>
      <vt:variant>
        <vt:i4>61</vt:i4>
      </vt:variant>
    </vt:vector>
  </HeadingPairs>
  <TitlesOfParts>
    <vt:vector size="87" baseType="lpstr">
      <vt:lpstr>Arial</vt:lpstr>
      <vt:lpstr>Calibri</vt:lpstr>
      <vt:lpstr>Calibri (Corpo)</vt:lpstr>
      <vt:lpstr>Calibri (Corpo)</vt:lpstr>
      <vt:lpstr>Gargoyle SSi</vt:lpstr>
      <vt:lpstr>Georgia</vt:lpstr>
      <vt:lpstr>Times New Roman</vt:lpstr>
      <vt:lpstr>Trebuchet MS</vt:lpstr>
      <vt:lpstr>Verdana</vt:lpstr>
      <vt:lpstr>Wingdings</vt:lpstr>
      <vt:lpstr>Wingdings 2</vt:lpstr>
      <vt:lpstr>ZapfChan MdIt BT</vt:lpstr>
      <vt:lpstr>Personalizza struttura</vt:lpstr>
      <vt:lpstr>1_Personalizza struttura</vt:lpstr>
      <vt:lpstr>2_Personalizza struttura</vt:lpstr>
      <vt:lpstr>3_Personalizza struttura</vt:lpstr>
      <vt:lpstr>4_Personalizza struttura</vt:lpstr>
      <vt:lpstr>5_Personalizza struttura</vt:lpstr>
      <vt:lpstr>6_Personalizza struttura</vt:lpstr>
      <vt:lpstr>1_Tramonto</vt:lpstr>
      <vt:lpstr>7_Personalizza struttura</vt:lpstr>
      <vt:lpstr>2_Struttura predefinita</vt:lpstr>
      <vt:lpstr>3_Struttura predefinita</vt:lpstr>
      <vt:lpstr>4_Struttura predefinita</vt:lpstr>
      <vt:lpstr>1_Custom Design</vt:lpstr>
      <vt:lpstr>2_Custom Design</vt:lpstr>
      <vt:lpstr>Fondo Europeo per gli Affari Marittimi e la Pesca FEAMP PERIODO 2014-2020</vt:lpstr>
      <vt:lpstr>Contenuto della formazione</vt:lpstr>
      <vt:lpstr> rapporto antifrodi con  gestione  della sicurezza delle informazioni  e “privacy”</vt:lpstr>
      <vt:lpstr>La Sicurezza delle Informazioni</vt:lpstr>
      <vt:lpstr>La Sicurezza delle Informazioni</vt:lpstr>
      <vt:lpstr>Standard ISO/IEC 27001: Perché?</vt:lpstr>
      <vt:lpstr>Standard ISO/IEC 27001 :  Danni tangibili contrastati</vt:lpstr>
      <vt:lpstr>Standard ISO/IEC 27001 :  Danni intangibili contrastati</vt:lpstr>
      <vt:lpstr>Standard ISO/IEC 27001 :  base di consapevolezza</vt:lpstr>
      <vt:lpstr> Sistema di Gestione della Sicurezza  delle Informazioni :   SGSI </vt:lpstr>
      <vt:lpstr>Famiglia 27000:  Danni intangibili contrastati</vt:lpstr>
      <vt:lpstr>ISO 27001:  applicazioni in ambito pubblico</vt:lpstr>
      <vt:lpstr>ISO/IEC 27001:2013  Il modello per la sicurezza delle informazioni</vt:lpstr>
      <vt:lpstr>Stabilire la politica del Sistema di Gestione  per la Sicurezza delle Informazioni  il S.G.S.I. dell’organizzazione</vt:lpstr>
      <vt:lpstr>Le fasi dell’Analisi dei Rischi  alla Sicurezza delle Informazioni</vt:lpstr>
      <vt:lpstr>Le fasi dell’Analisi dei Rischi  alla Sicurezza delle Informazioni</vt:lpstr>
      <vt:lpstr>Le fasi dell’Analisi dei Rischi  alla Sicurezza delle Informazioni</vt:lpstr>
      <vt:lpstr>Le fasi dell’Analisi dei Rischi  alla Sicurezza delle Informazioni</vt:lpstr>
      <vt:lpstr>Le fasi dell’Analisi dei Rischi  alla Sicurezza delle Informazioni</vt:lpstr>
      <vt:lpstr>Le fasi dell’Analisi dei Rischi  alla Sicurezza delle Informazioni</vt:lpstr>
      <vt:lpstr>Le fasi dell’Analisi dei Rischi  alla Sicurezza delle Informazioni</vt:lpstr>
      <vt:lpstr>Le fasi dell’Analisi dei Rischi  alla Sicurezza delle Informazioni</vt:lpstr>
      <vt:lpstr>Attuare e condurre il S.G.S.I</vt:lpstr>
      <vt:lpstr>Attuare e condurre il S.G.S.I</vt:lpstr>
      <vt:lpstr>Attuare e condurre il S.G.S.I</vt:lpstr>
      <vt:lpstr>Attuare e condurre il S.G.S.I</vt:lpstr>
      <vt:lpstr>Attuare e condurre il S.G.S.I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ALCUNI PUNTI SALIENTI  DELLO STANDARD ISO IEC 27001</vt:lpstr>
      <vt:lpstr> rapporto antifrodi con  gestione  della sicurezza delle informazioni  e “privacy”</vt:lpstr>
      <vt:lpstr>La Privacy</vt:lpstr>
      <vt:lpstr>La Privacy</vt:lpstr>
      <vt:lpstr>Perché il GDPR</vt:lpstr>
      <vt:lpstr>Perché il GDPR</vt:lpstr>
      <vt:lpstr>Accountability</vt:lpstr>
      <vt:lpstr>Aree su cui interviene il GDPR</vt:lpstr>
      <vt:lpstr>Privacy              GDPR</vt:lpstr>
      <vt:lpstr>DEFINIZIONE DI  «DATO PERSONALE»</vt:lpstr>
      <vt:lpstr>TIPOLOGIE DI  «DATO PERSONALE»</vt:lpstr>
      <vt:lpstr>DEFINIZIONE DI  «TRATTAMENTO»</vt:lpstr>
      <vt:lpstr>TIPOLOGIE DI  «TRATTAMENTO»</vt:lpstr>
      <vt:lpstr>TIPOLOGIE DI  «TRATTAMENTO»</vt:lpstr>
      <vt:lpstr>RUOLI PRIVACY</vt:lpstr>
      <vt:lpstr>RUOLI PRIVACY</vt:lpstr>
      <vt:lpstr>RUOLI PRIVACY</vt:lpstr>
      <vt:lpstr>Da INCIDENTE DI SICUREZZA  a DATA BREACH</vt:lpstr>
      <vt:lpstr>FRODI COME DATA BREACH</vt:lpstr>
      <vt:lpstr>PRIVACY BY DESIGN</vt:lpstr>
      <vt:lpstr>PRIVACY BY DESIGN</vt:lpstr>
      <vt:lpstr>PRIVACY BY DESIGN</vt:lpstr>
      <vt:lpstr>PRIVACY BY DESIGN  PER NON INFICIARE  L’AZIONE ANTIFRODI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polly</dc:creator>
  <cp:lastModifiedBy>Fraddosio Paolo</cp:lastModifiedBy>
  <cp:revision>458</cp:revision>
  <cp:lastPrinted>2017-01-20T14:33:17Z</cp:lastPrinted>
  <dcterms:created xsi:type="dcterms:W3CDTF">2014-03-24T16:09:21Z</dcterms:created>
  <dcterms:modified xsi:type="dcterms:W3CDTF">2020-09-12T09:38:40Z</dcterms:modified>
</cp:coreProperties>
</file>